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99" r:id="rId2"/>
    <p:sldId id="29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92" r:id="rId18"/>
    <p:sldId id="278" r:id="rId19"/>
    <p:sldId id="279" r:id="rId20"/>
    <p:sldId id="280" r:id="rId21"/>
    <p:sldId id="300" r:id="rId22"/>
    <p:sldId id="257" r:id="rId23"/>
    <p:sldId id="258" r:id="rId24"/>
    <p:sldId id="259" r:id="rId25"/>
    <p:sldId id="260" r:id="rId26"/>
    <p:sldId id="261" r:id="rId27"/>
    <p:sldId id="301" r:id="rId28"/>
    <p:sldId id="262" r:id="rId29"/>
    <p:sldId id="263" r:id="rId30"/>
    <p:sldId id="294" r:id="rId31"/>
    <p:sldId id="295" r:id="rId32"/>
    <p:sldId id="296" r:id="rId33"/>
    <p:sldId id="297" r:id="rId34"/>
    <p:sldId id="298" r:id="rId35"/>
    <p:sldId id="281" r:id="rId36"/>
    <p:sldId id="282" r:id="rId37"/>
    <p:sldId id="283" r:id="rId38"/>
    <p:sldId id="284" r:id="rId39"/>
    <p:sldId id="285" r:id="rId40"/>
    <p:sldId id="286" r:id="rId41"/>
    <p:sldId id="287" r:id="rId42"/>
    <p:sldId id="288" r:id="rId43"/>
    <p:sldId id="289" r:id="rId44"/>
    <p:sldId id="290" r:id="rId45"/>
    <p:sldId id="29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9B090-B97E-4D0E-A9BF-7524C7E1CAD2}"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7FF040-9D3F-405B-B167-75CE2F234371}" type="slidenum">
              <a:rPr lang="en-US" smtClean="0"/>
              <a:t>‹#›</a:t>
            </a:fld>
            <a:endParaRPr lang="en-US"/>
          </a:p>
        </p:txBody>
      </p:sp>
    </p:spTree>
    <p:extLst>
      <p:ext uri="{BB962C8B-B14F-4D97-AF65-F5344CB8AC3E}">
        <p14:creationId xmlns:p14="http://schemas.microsoft.com/office/powerpoint/2010/main" val="2825202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F064CAD-0A5F-48F5-8256-B1F93A05ABCD}" type="slidenum">
              <a:rPr lang="en-US" smtClean="0"/>
              <a:pPr/>
              <a:t>3</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A394E8D-27B4-495C-B6A7-E7D12DFD5092}" type="slidenum">
              <a:rPr lang="en-US"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DEB53D32-9674-46CA-94BC-BE54781A3662}" type="slidenum">
              <a:rPr lang="en-US"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607C0EF-F756-43BF-8108-27BB9CCC77FF}"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0E3CAEA-1BA5-46E6-B5DC-8B76091744C4}"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B5E69E6-8445-46F2-A370-49EF250D03C3}"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B1E532B-321B-468C-A1B7-B3FF865357A6}"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EB3396D-DB4B-4946-BA9F-4140C0FF1BB8}" type="slidenum">
              <a:rPr lang="en-US" smtClean="0"/>
              <a:pPr/>
              <a:t>19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EE80AD5-445A-4DFF-A895-88FD39454369}" type="slidenum">
              <a:rPr lang="en-US" smtClean="0"/>
              <a:pPr/>
              <a:t>20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8A8ED661-3742-4766-822D-738A5C0CB6DA}" type="slidenum">
              <a:rPr lang="en-US" smtClean="0"/>
              <a:pPr/>
              <a:t>35</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9D4650C-2B02-4766-A6DF-2DB79E361FD5}" type="slidenum">
              <a:rPr lang="en-US" smtClean="0"/>
              <a:pPr/>
              <a:t>36</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CD5212F-54CB-4293-84EA-66A4096BA6C5}" type="slidenum">
              <a:rPr lang="en-US" smtClean="0"/>
              <a:pPr/>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B73B6B9-DC76-42AC-87DD-AC0E25E715E2}" type="slidenum">
              <a:rPr lang="en-US" smtClean="0"/>
              <a:pPr/>
              <a:t>37</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901DEC6-586B-4706-8915-2595985F9D87}" type="slidenum">
              <a:rPr lang="en-US" smtClean="0"/>
              <a:pPr/>
              <a:t>38</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785C31-0A0F-4D22-9749-5932F7EBEABF}" type="slidenum">
              <a:rPr lang="en-US" smtClean="0"/>
              <a:pPr/>
              <a:t>39</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F08B1B5-46BB-4365-8414-F486B146AAB8}" type="slidenum">
              <a:rPr lang="en-US" smtClean="0"/>
              <a:pPr/>
              <a:t>40</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3F13255-5901-4A17-9D3B-077DC7194B36}" type="slidenum">
              <a:rPr lang="en-US" smtClean="0"/>
              <a:pPr/>
              <a:t>41</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59C60D6C-1815-42CF-95D2-F3EAE2830A27}" type="slidenum">
              <a:rPr lang="en-US" smtClean="0"/>
              <a:pPr/>
              <a:t>42</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92DE0D6-5414-48F7-B4B9-DFDEF210BF4A}" type="slidenum">
              <a:rPr lang="en-US" smtClean="0"/>
              <a:pPr/>
              <a:t>43</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92FBFBEB-37AE-47CD-9F96-7CBB4C572302}" type="slidenum">
              <a:rPr lang="en-US" smtClean="0"/>
              <a:pPr/>
              <a:t>44</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2FF593B-18A1-40ED-B1DF-26BC4D0191A6}" type="slidenum">
              <a:rPr lang="en-US" smtClean="0"/>
              <a:pPr/>
              <a:t>45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05F06873-2120-4B45-BB4A-D7CE6046D5B4}" type="slidenum">
              <a:rPr lang="en-US" smtClean="0"/>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8F36E23-11FC-46E3-BE71-D9E127847973}"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FDCA4E2-0E2A-461C-8558-EA6E7C5E3A4F}" type="slidenum">
              <a:rPr lang="en-US" smtClean="0"/>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2FCDA5E-6B7E-4EC5-8372-79D9A628E218}" type="slidenum">
              <a:rPr lang="en-US" smtClean="0"/>
              <a:pPr/>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094D064-9EB9-4D83-AA80-9F624581C046}"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B38EDEE4-D9BC-49F9-A336-6AB23A54E8AA}" type="slidenum">
              <a:rPr lang="en-US"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A69A1ACC-3CBC-44DD-85CA-266B701DAE43}" type="slidenum">
              <a:rPr lang="en-US"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391FC75-5287-4FA9-ACD2-B8310337B8E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4000500"/>
            <a:ext cx="8229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03910017-B112-4648-8811-4C6E9AE8517D}" type="slidenum">
              <a:rPr lang="en-US"/>
              <a:pPr>
                <a:defRPr/>
              </a:pPr>
              <a:t>‹#›</a:t>
            </a:fld>
            <a:endParaRPr lang="en-US"/>
          </a:p>
        </p:txBody>
      </p:sp>
      <p:sp>
        <p:nvSpPr>
          <p:cNvPr id="8"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6686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51B3E8-CB9B-4FE3-B97F-37D88CED195C}"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1FC75-5287-4FA9-ACD2-B8310337B8E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51B3E8-CB9B-4FE3-B97F-37D88CED195C}"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FC75-5287-4FA9-ACD2-B8310337B8E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51B3E8-CB9B-4FE3-B97F-37D88CED195C}"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1FC75-5287-4FA9-ACD2-B8310337B8ED}"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51B3E8-CB9B-4FE3-B97F-37D88CED195C}"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1FC75-5287-4FA9-ACD2-B8310337B8ED}"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1B3E8-CB9B-4FE3-B97F-37D88CED195C}"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1FC75-5287-4FA9-ACD2-B8310337B8E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B3E8-CB9B-4FE3-B97F-37D88CED195C}"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FC75-5287-4FA9-ACD2-B8310337B8E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51B3E8-CB9B-4FE3-B97F-37D88CED195C}"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1FC75-5287-4FA9-ACD2-B8310337B8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451B3E8-CB9B-4FE3-B97F-37D88CED195C}" type="datetimeFigureOut">
              <a:rPr lang="en-US" smtClean="0"/>
              <a:t>10/20/2014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391FC75-5287-4FA9-ACD2-B8310337B8E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q.uen.org/emedia/items/482894dd-9a2e-d2b4-4e6d-643df818e3b5/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sdstaff.net/~stjohnson/assignment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End of First Quarter!!</a:t>
            </a:r>
            <a:endParaRPr lang="en-US" dirty="0"/>
          </a:p>
        </p:txBody>
      </p:sp>
      <p:sp>
        <p:nvSpPr>
          <p:cNvPr id="5" name="Text Placeholder 4"/>
          <p:cNvSpPr>
            <a:spLocks noGrp="1"/>
          </p:cNvSpPr>
          <p:nvPr>
            <p:ph type="body" idx="1"/>
          </p:nvPr>
        </p:nvSpPr>
        <p:spPr/>
        <p:txBody>
          <a:bodyPr/>
          <a:lstStyle/>
          <a:p>
            <a:r>
              <a:rPr lang="en-US" dirty="0" smtClean="0"/>
              <a:t>Children’s Books</a:t>
            </a:r>
            <a:endParaRPr lang="en-US" dirty="0"/>
          </a:p>
        </p:txBody>
      </p:sp>
      <p:sp>
        <p:nvSpPr>
          <p:cNvPr id="6" name="Content Placeholder 5"/>
          <p:cNvSpPr>
            <a:spLocks noGrp="1"/>
          </p:cNvSpPr>
          <p:nvPr>
            <p:ph sz="half" idx="2"/>
          </p:nvPr>
        </p:nvSpPr>
        <p:spPr/>
        <p:txBody>
          <a:bodyPr>
            <a:normAutofit/>
          </a:bodyPr>
          <a:lstStyle/>
          <a:p>
            <a:r>
              <a:rPr lang="en-US" sz="3500" b="1" dirty="0" smtClean="0"/>
              <a:t>Nick</a:t>
            </a:r>
          </a:p>
          <a:p>
            <a:r>
              <a:rPr lang="en-US" sz="3500" b="1" dirty="0" smtClean="0"/>
              <a:t>Brandy</a:t>
            </a:r>
          </a:p>
          <a:p>
            <a:r>
              <a:rPr lang="en-US" sz="3500" b="1" dirty="0" err="1" smtClean="0"/>
              <a:t>Kenzee</a:t>
            </a:r>
            <a:endParaRPr lang="en-US" sz="3500" b="1" dirty="0" smtClean="0"/>
          </a:p>
          <a:p>
            <a:r>
              <a:rPr lang="en-US" sz="3500" b="1" dirty="0" smtClean="0"/>
              <a:t>Sierra</a:t>
            </a:r>
            <a:endParaRPr lang="en-US" sz="3500" b="1" dirty="0"/>
          </a:p>
        </p:txBody>
      </p:sp>
      <p:sp>
        <p:nvSpPr>
          <p:cNvPr id="7" name="Text Placeholder 6"/>
          <p:cNvSpPr>
            <a:spLocks noGrp="1"/>
          </p:cNvSpPr>
          <p:nvPr>
            <p:ph type="body" sz="quarter" idx="3"/>
          </p:nvPr>
        </p:nvSpPr>
        <p:spPr/>
        <p:txBody>
          <a:bodyPr/>
          <a:lstStyle/>
          <a:p>
            <a:r>
              <a:rPr lang="en-US" dirty="0" smtClean="0"/>
              <a:t>Friday Books</a:t>
            </a:r>
            <a:endParaRPr lang="en-US" dirty="0"/>
          </a:p>
        </p:txBody>
      </p:sp>
      <p:sp>
        <p:nvSpPr>
          <p:cNvPr id="8" name="Content Placeholder 7"/>
          <p:cNvSpPr>
            <a:spLocks noGrp="1"/>
          </p:cNvSpPr>
          <p:nvPr>
            <p:ph sz="quarter" idx="4"/>
          </p:nvPr>
        </p:nvSpPr>
        <p:spPr/>
        <p:txBody>
          <a:bodyPr>
            <a:noAutofit/>
          </a:bodyPr>
          <a:lstStyle/>
          <a:p>
            <a:r>
              <a:rPr lang="en-US" sz="3500" b="1" dirty="0" smtClean="0"/>
              <a:t>Pablo</a:t>
            </a:r>
          </a:p>
          <a:p>
            <a:r>
              <a:rPr lang="en-US" sz="3500" b="1" dirty="0" err="1" smtClean="0"/>
              <a:t>Alix</a:t>
            </a:r>
            <a:endParaRPr lang="en-US" sz="3500" b="1" dirty="0"/>
          </a:p>
        </p:txBody>
      </p:sp>
    </p:spTree>
    <p:extLst>
      <p:ext uri="{BB962C8B-B14F-4D97-AF65-F5344CB8AC3E}">
        <p14:creationId xmlns:p14="http://schemas.microsoft.com/office/powerpoint/2010/main" val="26400217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2133600"/>
            <a:ext cx="8382000" cy="4191000"/>
          </a:xfrm>
        </p:spPr>
        <p:txBody>
          <a:bodyPr/>
          <a:lstStyle/>
          <a:p>
            <a:pPr eaLnBrk="1" hangingPunct="1">
              <a:defRPr/>
            </a:pPr>
            <a:r>
              <a:rPr lang="en-US" sz="2800" smtClean="0"/>
              <a:t>1- </a:t>
            </a:r>
            <a:r>
              <a:rPr lang="en-US" sz="2800" b="1" i="1" u="sng" smtClean="0"/>
              <a:t>Respect their</a:t>
            </a:r>
            <a:r>
              <a:rPr lang="en-US" sz="2800" smtClean="0"/>
              <a:t> fears and avoid </a:t>
            </a:r>
            <a:r>
              <a:rPr lang="en-US" sz="2800" b="1" i="1" u="sng" smtClean="0"/>
              <a:t>belittling</a:t>
            </a:r>
            <a:r>
              <a:rPr lang="en-US" sz="2800" smtClean="0"/>
              <a:t> the child.</a:t>
            </a:r>
          </a:p>
          <a:p>
            <a:pPr eaLnBrk="1" hangingPunct="1">
              <a:defRPr/>
            </a:pPr>
            <a:r>
              <a:rPr lang="en-US" sz="2800" smtClean="0"/>
              <a:t>2- Children tend to be most fearful between the ages of </a:t>
            </a:r>
            <a:r>
              <a:rPr lang="en-US" sz="2800" b="1" i="1" u="sng" smtClean="0"/>
              <a:t>2 to 7</a:t>
            </a:r>
            <a:r>
              <a:rPr lang="en-US" sz="2800" smtClean="0"/>
              <a:t> because they cannot yet discriminate between real and unreal dangers.</a:t>
            </a:r>
          </a:p>
          <a:p>
            <a:pPr eaLnBrk="1" hangingPunct="1">
              <a:defRPr/>
            </a:pPr>
            <a:r>
              <a:rPr lang="en-US" sz="2800" smtClean="0"/>
              <a:t>3- Help a toddler overcome fears by being </a:t>
            </a:r>
            <a:r>
              <a:rPr lang="en-US" sz="2800" b="1" i="1" u="sng" smtClean="0"/>
              <a:t>understanding</a:t>
            </a:r>
            <a:r>
              <a:rPr lang="en-US" sz="2800" smtClean="0"/>
              <a:t> and </a:t>
            </a:r>
            <a:r>
              <a:rPr lang="en-US" sz="2800" b="1" i="1" u="sng" smtClean="0"/>
              <a:t>comfort</a:t>
            </a:r>
            <a:r>
              <a:rPr lang="en-US" sz="2800" smtClean="0"/>
              <a:t> to the child.</a:t>
            </a:r>
          </a:p>
          <a:p>
            <a:pPr eaLnBrk="1" hangingPunct="1">
              <a:defRPr/>
            </a:pPr>
            <a:r>
              <a:rPr lang="en-US" sz="2800" smtClean="0"/>
              <a:t>4- Help the child overcome fears by using </a:t>
            </a:r>
            <a:r>
              <a:rPr lang="en-US" sz="2800" b="1" i="1" u="sng" smtClean="0"/>
              <a:t>make-believe</a:t>
            </a:r>
            <a:r>
              <a:rPr lang="en-US" sz="2800" smtClean="0"/>
              <a:t> play to act out the fearful situation.</a:t>
            </a:r>
          </a:p>
        </p:txBody>
      </p:sp>
      <p:sp>
        <p:nvSpPr>
          <p:cNvPr id="9218" name="Rectangle 2"/>
          <p:cNvSpPr>
            <a:spLocks noGrp="1" noChangeArrowheads="1"/>
          </p:cNvSpPr>
          <p:nvPr>
            <p:ph type="title"/>
          </p:nvPr>
        </p:nvSpPr>
        <p:spPr>
          <a:xfrm>
            <a:off x="457200" y="274638"/>
            <a:ext cx="8229600" cy="1706562"/>
          </a:xfrm>
        </p:spPr>
        <p:txBody>
          <a:bodyPr>
            <a:normAutofit fontScale="90000"/>
          </a:bodyPr>
          <a:lstStyle/>
          <a:p>
            <a:pPr eaLnBrk="1" hangingPunct="1">
              <a:defRPr/>
            </a:pPr>
            <a:r>
              <a:rPr lang="en-US" sz="3300" dirty="0" smtClean="0"/>
              <a:t>4-  Challenging situations can create fear in a child. What are some strategies to deal with these fears</a:t>
            </a:r>
            <a:r>
              <a:rPr lang="en-US" sz="4000" dirty="0" smtClean="0"/>
              <a:t>?</a:t>
            </a:r>
          </a:p>
        </p:txBody>
      </p:sp>
    </p:spTree>
    <p:extLst>
      <p:ext uri="{BB962C8B-B14F-4D97-AF65-F5344CB8AC3E}">
        <p14:creationId xmlns:p14="http://schemas.microsoft.com/office/powerpoint/2010/main" val="1867277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p:txBody>
          <a:bodyPr>
            <a:normAutofit/>
          </a:bodyPr>
          <a:lstStyle/>
          <a:p>
            <a:pPr eaLnBrk="1" hangingPunct="1">
              <a:defRPr/>
            </a:pPr>
            <a:r>
              <a:rPr lang="en-US" sz="2800" dirty="0" smtClean="0"/>
              <a:t>Daily exercise or movement</a:t>
            </a:r>
          </a:p>
          <a:p>
            <a:pPr eaLnBrk="1" hangingPunct="1">
              <a:defRPr/>
            </a:pPr>
            <a:r>
              <a:rPr lang="en-US" sz="2800" dirty="0" smtClean="0"/>
              <a:t>Eating nutritionally</a:t>
            </a:r>
          </a:p>
          <a:p>
            <a:pPr eaLnBrk="1" hangingPunct="1">
              <a:defRPr/>
            </a:pPr>
            <a:r>
              <a:rPr lang="en-US" sz="2800" dirty="0" smtClean="0"/>
              <a:t>Having leisure time</a:t>
            </a:r>
          </a:p>
          <a:p>
            <a:pPr eaLnBrk="1" hangingPunct="1">
              <a:defRPr/>
            </a:pPr>
            <a:r>
              <a:rPr lang="en-US" sz="2800" dirty="0" smtClean="0"/>
              <a:t>Enjoying hobbies</a:t>
            </a:r>
          </a:p>
          <a:p>
            <a:pPr eaLnBrk="1" hangingPunct="1">
              <a:defRPr/>
            </a:pPr>
            <a:r>
              <a:rPr lang="en-US" sz="2800" dirty="0" smtClean="0"/>
              <a:t>Adequate sleep</a:t>
            </a:r>
          </a:p>
          <a:p>
            <a:pPr eaLnBrk="1" hangingPunct="1">
              <a:defRPr/>
            </a:pPr>
            <a:r>
              <a:rPr lang="en-US" sz="2800" dirty="0" smtClean="0"/>
              <a:t>Relaxation methods</a:t>
            </a:r>
          </a:p>
          <a:p>
            <a:pPr eaLnBrk="1" hangingPunct="1">
              <a:defRPr/>
            </a:pPr>
            <a:r>
              <a:rPr lang="en-US" sz="2800" dirty="0" smtClean="0"/>
              <a:t>Talking about feelings</a:t>
            </a:r>
          </a:p>
        </p:txBody>
      </p:sp>
      <p:sp>
        <p:nvSpPr>
          <p:cNvPr id="22530" name="Rectangle 2"/>
          <p:cNvSpPr>
            <a:spLocks noGrp="1" noChangeArrowheads="1"/>
          </p:cNvSpPr>
          <p:nvPr>
            <p:ph type="title"/>
          </p:nvPr>
        </p:nvSpPr>
        <p:spPr/>
        <p:txBody>
          <a:bodyPr>
            <a:normAutofit fontScale="90000"/>
          </a:bodyPr>
          <a:lstStyle/>
          <a:p>
            <a:pPr eaLnBrk="1" hangingPunct="1">
              <a:defRPr/>
            </a:pPr>
            <a:r>
              <a:rPr lang="en-US" sz="4000" smtClean="0"/>
              <a:t>Never underestimate, for the parent or the child, the power in:</a:t>
            </a:r>
          </a:p>
        </p:txBody>
      </p:sp>
    </p:spTree>
    <p:extLst>
      <p:ext uri="{BB962C8B-B14F-4D97-AF65-F5344CB8AC3E}">
        <p14:creationId xmlns:p14="http://schemas.microsoft.com/office/powerpoint/2010/main" val="2333915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rmAutofit fontScale="92500" lnSpcReduction="10000"/>
          </a:bodyPr>
          <a:lstStyle/>
          <a:p>
            <a:pPr eaLnBrk="1" hangingPunct="1">
              <a:lnSpc>
                <a:spcPct val="90000"/>
              </a:lnSpc>
              <a:buFontTx/>
              <a:buNone/>
              <a:defRPr/>
            </a:pPr>
            <a:r>
              <a:rPr lang="en-US" sz="2400" b="1" u="sng" smtClean="0"/>
              <a:t>A- Divorce</a:t>
            </a:r>
          </a:p>
          <a:p>
            <a:pPr eaLnBrk="1" hangingPunct="1">
              <a:lnSpc>
                <a:spcPct val="90000"/>
              </a:lnSpc>
              <a:defRPr/>
            </a:pPr>
            <a:r>
              <a:rPr lang="en-US" sz="2400" smtClean="0"/>
              <a:t>1- </a:t>
            </a:r>
            <a:r>
              <a:rPr lang="en-US" sz="2400" b="1" i="1" u="sng" smtClean="0"/>
              <a:t>Reassure</a:t>
            </a:r>
            <a:r>
              <a:rPr lang="en-US" sz="2400" smtClean="0"/>
              <a:t> the child that they are still loved by                                both parents.</a:t>
            </a:r>
          </a:p>
          <a:p>
            <a:pPr eaLnBrk="1" hangingPunct="1">
              <a:lnSpc>
                <a:spcPct val="90000"/>
              </a:lnSpc>
              <a:defRPr/>
            </a:pPr>
            <a:r>
              <a:rPr lang="en-US" sz="2400" smtClean="0"/>
              <a:t>2- The child should not be </a:t>
            </a:r>
            <a:r>
              <a:rPr lang="en-US" sz="2400" b="1" i="1" u="sng" smtClean="0"/>
              <a:t>blamed</a:t>
            </a:r>
            <a:r>
              <a:rPr lang="en-US" sz="2400" smtClean="0"/>
              <a:t> for the divorce.</a:t>
            </a:r>
          </a:p>
          <a:p>
            <a:pPr eaLnBrk="1" hangingPunct="1">
              <a:lnSpc>
                <a:spcPct val="90000"/>
              </a:lnSpc>
              <a:defRPr/>
            </a:pPr>
            <a:r>
              <a:rPr lang="en-US" sz="2400" smtClean="0"/>
              <a:t>3- Maintain as much </a:t>
            </a:r>
            <a:r>
              <a:rPr lang="en-US" sz="2400" b="1" i="1" u="sng" smtClean="0"/>
              <a:t>stability</a:t>
            </a:r>
            <a:r>
              <a:rPr lang="en-US" sz="2400" smtClean="0"/>
              <a:t> in the child’s life as  possible. (same school, same home…)</a:t>
            </a:r>
          </a:p>
          <a:p>
            <a:pPr eaLnBrk="1" hangingPunct="1">
              <a:lnSpc>
                <a:spcPct val="90000"/>
              </a:lnSpc>
              <a:defRPr/>
            </a:pPr>
            <a:r>
              <a:rPr lang="en-US" sz="2400" smtClean="0"/>
              <a:t>4- Provide </a:t>
            </a:r>
            <a:r>
              <a:rPr lang="en-US" sz="2400" b="1" i="1" u="sng" smtClean="0"/>
              <a:t>continuity</a:t>
            </a:r>
            <a:r>
              <a:rPr lang="en-US" sz="2400" smtClean="0"/>
              <a:t> in the child’s daily schedule and situation. </a:t>
            </a:r>
          </a:p>
          <a:p>
            <a:pPr eaLnBrk="1" hangingPunct="1">
              <a:lnSpc>
                <a:spcPct val="90000"/>
              </a:lnSpc>
              <a:defRPr/>
            </a:pPr>
            <a:r>
              <a:rPr lang="en-US" sz="2400" smtClean="0"/>
              <a:t>5- Children often believe that their parents </a:t>
            </a:r>
            <a:r>
              <a:rPr lang="en-US" sz="2400" b="1" i="1" u="sng" smtClean="0"/>
              <a:t>will get back together again.</a:t>
            </a:r>
          </a:p>
          <a:p>
            <a:pPr eaLnBrk="1" hangingPunct="1">
              <a:lnSpc>
                <a:spcPct val="90000"/>
              </a:lnSpc>
              <a:defRPr/>
            </a:pPr>
            <a:r>
              <a:rPr lang="en-US" sz="2400" smtClean="0"/>
              <a:t>6- Parents should never </a:t>
            </a:r>
            <a:r>
              <a:rPr lang="en-US" sz="2400" b="1" i="1" u="sng" smtClean="0"/>
              <a:t>belittle/bad mouth</a:t>
            </a:r>
            <a:r>
              <a:rPr lang="en-US" sz="2400" smtClean="0"/>
              <a:t> one another in front of the kids.</a:t>
            </a:r>
          </a:p>
          <a:p>
            <a:pPr eaLnBrk="1" hangingPunct="1">
              <a:lnSpc>
                <a:spcPct val="90000"/>
              </a:lnSpc>
              <a:defRPr/>
            </a:pPr>
            <a:endParaRPr lang="en-US" sz="2400" smtClean="0"/>
          </a:p>
        </p:txBody>
      </p:sp>
      <p:sp>
        <p:nvSpPr>
          <p:cNvPr id="10242" name="Rectangle 2"/>
          <p:cNvSpPr>
            <a:spLocks noGrp="1" noChangeArrowheads="1"/>
          </p:cNvSpPr>
          <p:nvPr>
            <p:ph type="title"/>
          </p:nvPr>
        </p:nvSpPr>
        <p:spPr/>
        <p:txBody>
          <a:bodyPr>
            <a:normAutofit fontScale="90000"/>
          </a:bodyPr>
          <a:lstStyle/>
          <a:p>
            <a:pPr eaLnBrk="1" hangingPunct="1">
              <a:defRPr/>
            </a:pPr>
            <a:r>
              <a:rPr lang="en-US" sz="4000" smtClean="0"/>
              <a:t>5- Describe coping skills to deal with DIVORCE:</a:t>
            </a:r>
          </a:p>
        </p:txBody>
      </p:sp>
    </p:spTree>
    <p:extLst>
      <p:ext uri="{BB962C8B-B14F-4D97-AF65-F5344CB8AC3E}">
        <p14:creationId xmlns:p14="http://schemas.microsoft.com/office/powerpoint/2010/main" val="869079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normAutofit fontScale="92500" lnSpcReduction="10000"/>
          </a:bodyPr>
          <a:lstStyle/>
          <a:p>
            <a:pPr eaLnBrk="1" hangingPunct="1">
              <a:lnSpc>
                <a:spcPct val="90000"/>
              </a:lnSpc>
              <a:buFontTx/>
              <a:buNone/>
              <a:defRPr/>
            </a:pPr>
            <a:r>
              <a:rPr lang="en-US" sz="2400" b="1" dirty="0" smtClean="0"/>
              <a:t>A.  Preschoolers (2-5 years)</a:t>
            </a:r>
          </a:p>
          <a:p>
            <a:pPr lvl="1" eaLnBrk="1" hangingPunct="1">
              <a:lnSpc>
                <a:spcPct val="90000"/>
              </a:lnSpc>
              <a:defRPr/>
            </a:pPr>
            <a:r>
              <a:rPr lang="en-US" sz="2000" dirty="0" smtClean="0"/>
              <a:t>Major theme: Fear of abandonment</a:t>
            </a:r>
          </a:p>
          <a:p>
            <a:pPr lvl="1" eaLnBrk="1" hangingPunct="1">
              <a:lnSpc>
                <a:spcPct val="90000"/>
              </a:lnSpc>
              <a:defRPr/>
            </a:pPr>
            <a:r>
              <a:rPr lang="en-US" sz="2000" dirty="0" smtClean="0"/>
              <a:t>Symptoms: sleep disturbances</a:t>
            </a:r>
          </a:p>
          <a:p>
            <a:pPr lvl="1" eaLnBrk="1" hangingPunct="1">
              <a:lnSpc>
                <a:spcPct val="90000"/>
              </a:lnSpc>
              <a:defRPr/>
            </a:pPr>
            <a:r>
              <a:rPr lang="en-US" sz="2000" dirty="0" smtClean="0"/>
              <a:t>What to do: Explain that custodial parent will always return.</a:t>
            </a:r>
          </a:p>
          <a:p>
            <a:pPr eaLnBrk="1" hangingPunct="1">
              <a:lnSpc>
                <a:spcPct val="90000"/>
              </a:lnSpc>
              <a:buFontTx/>
              <a:buNone/>
              <a:defRPr/>
            </a:pPr>
            <a:r>
              <a:rPr lang="en-US" sz="2400" b="1" dirty="0" smtClean="0"/>
              <a:t>B.  Young childhood (5-9 years)</a:t>
            </a:r>
          </a:p>
          <a:p>
            <a:pPr lvl="1" eaLnBrk="1" hangingPunct="1">
              <a:lnSpc>
                <a:spcPct val="90000"/>
              </a:lnSpc>
              <a:defRPr/>
            </a:pPr>
            <a:r>
              <a:rPr lang="en-US" sz="2000" dirty="0" smtClean="0"/>
              <a:t>Major theme: Fear of being displaced</a:t>
            </a:r>
          </a:p>
          <a:p>
            <a:pPr lvl="1" eaLnBrk="1" hangingPunct="1">
              <a:lnSpc>
                <a:spcPct val="90000"/>
              </a:lnSpc>
              <a:defRPr/>
            </a:pPr>
            <a:r>
              <a:rPr lang="en-US" sz="2000" dirty="0" smtClean="0"/>
              <a:t>Symptoms: School &amp; social Grief</a:t>
            </a:r>
          </a:p>
          <a:p>
            <a:pPr lvl="1" eaLnBrk="1" hangingPunct="1">
              <a:lnSpc>
                <a:spcPct val="90000"/>
              </a:lnSpc>
              <a:defRPr/>
            </a:pPr>
            <a:r>
              <a:rPr lang="en-US" sz="2000" dirty="0" smtClean="0"/>
              <a:t>What to do: Discuss fears</a:t>
            </a:r>
          </a:p>
          <a:p>
            <a:pPr eaLnBrk="1" hangingPunct="1">
              <a:lnSpc>
                <a:spcPct val="90000"/>
              </a:lnSpc>
              <a:buFontTx/>
              <a:buNone/>
              <a:defRPr/>
            </a:pPr>
            <a:r>
              <a:rPr lang="en-US" sz="2400" b="1" dirty="0" smtClean="0"/>
              <a:t>C- Adolescence</a:t>
            </a:r>
          </a:p>
          <a:p>
            <a:pPr lvl="1" eaLnBrk="1" hangingPunct="1">
              <a:lnSpc>
                <a:spcPct val="90000"/>
              </a:lnSpc>
              <a:defRPr/>
            </a:pPr>
            <a:r>
              <a:rPr lang="en-US" sz="2000" dirty="0" smtClean="0"/>
              <a:t>Major theme: Fear of own relationship failure.</a:t>
            </a:r>
          </a:p>
          <a:p>
            <a:pPr lvl="1" eaLnBrk="1" hangingPunct="1">
              <a:lnSpc>
                <a:spcPct val="90000"/>
              </a:lnSpc>
              <a:defRPr/>
            </a:pPr>
            <a:r>
              <a:rPr lang="en-US" sz="2000" dirty="0" smtClean="0"/>
              <a:t>Symptoms: Independence, promiscuous </a:t>
            </a:r>
          </a:p>
          <a:p>
            <a:pPr lvl="1" eaLnBrk="1" hangingPunct="1">
              <a:lnSpc>
                <a:spcPct val="90000"/>
              </a:lnSpc>
              <a:defRPr/>
            </a:pPr>
            <a:r>
              <a:rPr lang="en-US" sz="2000" dirty="0" smtClean="0"/>
              <a:t>What to do: Communicate.</a:t>
            </a:r>
          </a:p>
          <a:p>
            <a:pPr lvl="1" eaLnBrk="1" hangingPunct="1">
              <a:lnSpc>
                <a:spcPct val="90000"/>
              </a:lnSpc>
              <a:defRPr/>
            </a:pPr>
            <a:endParaRPr lang="en-US" sz="2000" dirty="0" smtClean="0"/>
          </a:p>
          <a:p>
            <a:pPr lvl="1" eaLnBrk="1" hangingPunct="1">
              <a:lnSpc>
                <a:spcPct val="90000"/>
              </a:lnSpc>
              <a:defRPr/>
            </a:pPr>
            <a:endParaRPr lang="en-US" sz="2000" dirty="0" smtClean="0"/>
          </a:p>
          <a:p>
            <a:pPr lvl="1" eaLnBrk="1" hangingPunct="1">
              <a:lnSpc>
                <a:spcPct val="90000"/>
              </a:lnSpc>
              <a:buFontTx/>
              <a:buNone/>
              <a:defRPr/>
            </a:pPr>
            <a:endParaRPr lang="en-US" sz="2000" dirty="0" smtClean="0"/>
          </a:p>
        </p:txBody>
      </p:sp>
      <p:sp>
        <p:nvSpPr>
          <p:cNvPr id="12290" name="Rectangle 2"/>
          <p:cNvSpPr>
            <a:spLocks noGrp="1" noChangeArrowheads="1"/>
          </p:cNvSpPr>
          <p:nvPr>
            <p:ph type="title"/>
          </p:nvPr>
        </p:nvSpPr>
        <p:spPr/>
        <p:txBody>
          <a:bodyPr>
            <a:normAutofit fontScale="90000"/>
          </a:bodyPr>
          <a:lstStyle/>
          <a:p>
            <a:pPr eaLnBrk="1" hangingPunct="1">
              <a:defRPr/>
            </a:pPr>
            <a:r>
              <a:rPr lang="en-US" sz="4000" smtClean="0"/>
              <a:t>Specific effects of Divorce on child’s ages:</a:t>
            </a:r>
          </a:p>
        </p:txBody>
      </p:sp>
      <p:pic>
        <p:nvPicPr>
          <p:cNvPr id="14340" name="Picture 4" descr="C:\Documents and Settings\stjohnson\Local Settings\Temporary Internet Files\Content.IE5\GIK8JT4Q\MPj0446607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52800"/>
            <a:ext cx="1962150"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6858000" y="6019800"/>
            <a:ext cx="2058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b="1"/>
              <a:t>Alien Child activity</a:t>
            </a:r>
          </a:p>
        </p:txBody>
      </p:sp>
    </p:spTree>
    <p:extLst>
      <p:ext uri="{BB962C8B-B14F-4D97-AF65-F5344CB8AC3E}">
        <p14:creationId xmlns:p14="http://schemas.microsoft.com/office/powerpoint/2010/main" val="3591492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363" name="Content Placeholder 3" descr="alie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
            <a:ext cx="4495800" cy="5994400"/>
          </a:xfrm>
        </p:spPr>
      </p:pic>
      <p:sp>
        <p:nvSpPr>
          <p:cNvPr id="2" name="Title 1"/>
          <p:cNvSpPr>
            <a:spLocks noGrp="1"/>
          </p:cNvSpPr>
          <p:nvPr>
            <p:ph type="title"/>
          </p:nvPr>
        </p:nvSpPr>
        <p:spPr/>
        <p:txBody>
          <a:bodyPr/>
          <a:lstStyle/>
          <a:p>
            <a:pPr>
              <a:defRPr/>
            </a:pPr>
            <a:endParaRPr lang="en-US"/>
          </a:p>
        </p:txBody>
      </p:sp>
      <p:pic>
        <p:nvPicPr>
          <p:cNvPr id="15364" name="Content Placeholder 3" descr="alien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845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92500" lnSpcReduction="10000"/>
          </a:bodyPr>
          <a:lstStyle/>
          <a:p>
            <a:pPr eaLnBrk="1" hangingPunct="1">
              <a:lnSpc>
                <a:spcPct val="90000"/>
              </a:lnSpc>
              <a:buFontTx/>
              <a:buNone/>
              <a:defRPr/>
            </a:pPr>
            <a:r>
              <a:rPr lang="en-US" sz="2400" smtClean="0"/>
              <a:t>B- Death</a:t>
            </a:r>
          </a:p>
          <a:p>
            <a:pPr eaLnBrk="1" hangingPunct="1">
              <a:lnSpc>
                <a:spcPct val="90000"/>
              </a:lnSpc>
              <a:defRPr/>
            </a:pPr>
            <a:r>
              <a:rPr lang="en-US" sz="2400" smtClean="0"/>
              <a:t>1- Children dealing with death feel </a:t>
            </a:r>
            <a:r>
              <a:rPr lang="en-US" sz="2400" b="1" i="1" u="sng" smtClean="0"/>
              <a:t>grief</a:t>
            </a:r>
            <a:r>
              <a:rPr lang="en-US" sz="2400" smtClean="0"/>
              <a:t> and need to express it.</a:t>
            </a:r>
          </a:p>
          <a:p>
            <a:pPr eaLnBrk="1" hangingPunct="1">
              <a:lnSpc>
                <a:spcPct val="90000"/>
              </a:lnSpc>
              <a:defRPr/>
            </a:pPr>
            <a:r>
              <a:rPr lang="en-US" sz="2400" smtClean="0"/>
              <a:t>2- Help Children understand that they will not </a:t>
            </a:r>
            <a:r>
              <a:rPr lang="en-US" sz="2400" b="1" i="1" u="sng" smtClean="0"/>
              <a:t>die</a:t>
            </a:r>
            <a:r>
              <a:rPr lang="en-US" sz="2400" smtClean="0"/>
              <a:t> just because someone else has.</a:t>
            </a:r>
          </a:p>
          <a:p>
            <a:pPr eaLnBrk="1" hangingPunct="1">
              <a:lnSpc>
                <a:spcPct val="90000"/>
              </a:lnSpc>
              <a:defRPr/>
            </a:pPr>
            <a:r>
              <a:rPr lang="en-US" sz="2400" smtClean="0"/>
              <a:t>3- Reassure children by being specific about when you will </a:t>
            </a:r>
            <a:r>
              <a:rPr lang="en-US" sz="2400" b="1" i="1" u="sng" smtClean="0"/>
              <a:t>return</a:t>
            </a:r>
            <a:r>
              <a:rPr lang="en-US" sz="2400" smtClean="0"/>
              <a:t> whenever you </a:t>
            </a:r>
            <a:r>
              <a:rPr lang="en-US" sz="2400" b="1" i="1" u="sng" smtClean="0"/>
              <a:t>leave.</a:t>
            </a:r>
          </a:p>
          <a:p>
            <a:pPr eaLnBrk="1" hangingPunct="1">
              <a:lnSpc>
                <a:spcPct val="90000"/>
              </a:lnSpc>
              <a:defRPr/>
            </a:pPr>
            <a:r>
              <a:rPr lang="en-US" sz="2400" smtClean="0"/>
              <a:t>4- Under the age of 3, children usually think of death as if the person has gone on a </a:t>
            </a:r>
            <a:r>
              <a:rPr lang="en-US" sz="2400" b="1" i="1" u="sng" smtClean="0"/>
              <a:t>short vacation</a:t>
            </a:r>
            <a:r>
              <a:rPr lang="en-US" sz="2400" smtClean="0"/>
              <a:t> and that they will be back. Death does not seem permanent to them.</a:t>
            </a:r>
          </a:p>
          <a:p>
            <a:pPr eaLnBrk="1" hangingPunct="1">
              <a:lnSpc>
                <a:spcPct val="90000"/>
              </a:lnSpc>
              <a:defRPr/>
            </a:pPr>
            <a:r>
              <a:rPr lang="en-US" sz="2400" smtClean="0"/>
              <a:t>5- Teach a child about death before the child is confronted with </a:t>
            </a:r>
            <a:r>
              <a:rPr lang="en-US" sz="2400" b="1" i="1" u="sng" smtClean="0"/>
              <a:t>the death of a loved one.</a:t>
            </a:r>
          </a:p>
        </p:txBody>
      </p:sp>
      <p:sp>
        <p:nvSpPr>
          <p:cNvPr id="11266" name="Rectangle 2"/>
          <p:cNvSpPr>
            <a:spLocks noGrp="1" noChangeArrowheads="1"/>
          </p:cNvSpPr>
          <p:nvPr>
            <p:ph type="title"/>
          </p:nvPr>
        </p:nvSpPr>
        <p:spPr/>
        <p:txBody>
          <a:bodyPr>
            <a:normAutofit fontScale="90000"/>
          </a:bodyPr>
          <a:lstStyle/>
          <a:p>
            <a:pPr eaLnBrk="1" hangingPunct="1">
              <a:defRPr/>
            </a:pPr>
            <a:r>
              <a:rPr lang="en-US" sz="4000" smtClean="0"/>
              <a:t>5- Describe coping skills to deal with DEATH: </a:t>
            </a:r>
          </a:p>
        </p:txBody>
      </p:sp>
      <p:sp>
        <p:nvSpPr>
          <p:cNvPr id="16388" name="TextBox 3"/>
          <p:cNvSpPr txBox="1">
            <a:spLocks noChangeArrowheads="1"/>
          </p:cNvSpPr>
          <p:nvPr/>
        </p:nvSpPr>
        <p:spPr bwMode="auto">
          <a:xfrm>
            <a:off x="4648200" y="5562600"/>
            <a:ext cx="4081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b="1"/>
              <a:t>While waiting, complete the abuse table</a:t>
            </a:r>
          </a:p>
        </p:txBody>
      </p:sp>
    </p:spTree>
    <p:extLst>
      <p:ext uri="{BB962C8B-B14F-4D97-AF65-F5344CB8AC3E}">
        <p14:creationId xmlns:p14="http://schemas.microsoft.com/office/powerpoint/2010/main" val="2536146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2133600"/>
            <a:ext cx="8229600" cy="4343400"/>
          </a:xfrm>
        </p:spPr>
        <p:txBody>
          <a:bodyPr>
            <a:normAutofit/>
          </a:bodyPr>
          <a:lstStyle/>
          <a:p>
            <a:pPr eaLnBrk="1" hangingPunct="1">
              <a:defRPr/>
            </a:pPr>
            <a:r>
              <a:rPr lang="en-US" sz="2800" dirty="0" smtClean="0"/>
              <a:t>Early Childhood (2-5)</a:t>
            </a:r>
          </a:p>
          <a:p>
            <a:pPr lvl="1" eaLnBrk="1" hangingPunct="1">
              <a:defRPr/>
            </a:pPr>
            <a:r>
              <a:rPr lang="en-US" sz="2400" dirty="0" smtClean="0"/>
              <a:t>Think it’s reversible, think little kids’ can’t die, egocentric (they caused it), Don’t understand forever, fear abandonment</a:t>
            </a:r>
          </a:p>
          <a:p>
            <a:pPr eaLnBrk="1" hangingPunct="1">
              <a:defRPr/>
            </a:pPr>
            <a:r>
              <a:rPr lang="en-US" sz="2800" dirty="0" smtClean="0"/>
              <a:t>Middle Childhood (6-12)</a:t>
            </a:r>
          </a:p>
          <a:p>
            <a:pPr lvl="1" eaLnBrk="1" hangingPunct="1">
              <a:defRPr/>
            </a:pPr>
            <a:r>
              <a:rPr lang="en-US" sz="2400" dirty="0" smtClean="0"/>
              <a:t>Understand physical death causes (gun, attack, illness),  death is irreversible, death is only for old, sick, and careless, still egocentric (won’t happen to me), intrigued by details of death</a:t>
            </a:r>
          </a:p>
        </p:txBody>
      </p:sp>
      <p:sp>
        <p:nvSpPr>
          <p:cNvPr id="23554" name="Rectangle 2"/>
          <p:cNvSpPr>
            <a:spLocks noGrp="1" noChangeArrowheads="1"/>
          </p:cNvSpPr>
          <p:nvPr>
            <p:ph type="title"/>
          </p:nvPr>
        </p:nvSpPr>
        <p:spPr/>
        <p:txBody>
          <a:bodyPr>
            <a:normAutofit fontScale="90000"/>
          </a:bodyPr>
          <a:lstStyle/>
          <a:p>
            <a:pPr eaLnBrk="1" hangingPunct="1">
              <a:defRPr/>
            </a:pPr>
            <a:r>
              <a:rPr lang="en-US" sz="4000" dirty="0" smtClean="0"/>
              <a:t>Specific effects of Death on child’s ages:</a:t>
            </a:r>
          </a:p>
        </p:txBody>
      </p:sp>
    </p:spTree>
    <p:extLst>
      <p:ext uri="{BB962C8B-B14F-4D97-AF65-F5344CB8AC3E}">
        <p14:creationId xmlns:p14="http://schemas.microsoft.com/office/powerpoint/2010/main" val="3020850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defRPr/>
            </a:pPr>
            <a:r>
              <a:rPr lang="en-US" sz="3000" dirty="0"/>
              <a:t>Adolescence</a:t>
            </a:r>
          </a:p>
          <a:p>
            <a:pPr lvl="1">
              <a:defRPr/>
            </a:pPr>
            <a:r>
              <a:rPr lang="en-US" sz="3000" dirty="0"/>
              <a:t>Natural for all people, death results in bodily deterioration, feelings of invincibility (it won’t happen to me), visualize being old or sick and dying, develops morals and values about death.</a:t>
            </a:r>
          </a:p>
          <a:p>
            <a:endParaRPr lang="en-US" sz="3000" dirty="0"/>
          </a:p>
        </p:txBody>
      </p:sp>
      <p:sp>
        <p:nvSpPr>
          <p:cNvPr id="3" name="Title 2"/>
          <p:cNvSpPr>
            <a:spLocks noGrp="1"/>
          </p:cNvSpPr>
          <p:nvPr>
            <p:ph type="title"/>
          </p:nvPr>
        </p:nvSpPr>
        <p:spPr/>
        <p:txBody>
          <a:bodyPr/>
          <a:lstStyle/>
          <a:p>
            <a:r>
              <a:rPr lang="en-US" sz="4500" dirty="0"/>
              <a:t>Specific effects of Death on child’s ages:</a:t>
            </a:r>
          </a:p>
        </p:txBody>
      </p:sp>
    </p:spTree>
    <p:extLst>
      <p:ext uri="{BB962C8B-B14F-4D97-AF65-F5344CB8AC3E}">
        <p14:creationId xmlns:p14="http://schemas.microsoft.com/office/powerpoint/2010/main" val="1263253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3864" y="2057400"/>
            <a:ext cx="8229600" cy="2133600"/>
          </a:xfrm>
        </p:spPr>
        <p:txBody>
          <a:bodyPr>
            <a:normAutofit fontScale="92500" lnSpcReduction="10000"/>
          </a:bodyPr>
          <a:lstStyle/>
          <a:p>
            <a:pPr eaLnBrk="1" hangingPunct="1">
              <a:lnSpc>
                <a:spcPct val="80000"/>
              </a:lnSpc>
              <a:defRPr/>
            </a:pPr>
            <a:r>
              <a:rPr lang="en-US" dirty="0" smtClean="0"/>
              <a:t>Do</a:t>
            </a:r>
          </a:p>
          <a:p>
            <a:pPr lvl="1" eaLnBrk="1" hangingPunct="1">
              <a:lnSpc>
                <a:spcPct val="80000"/>
              </a:lnSpc>
              <a:defRPr/>
            </a:pPr>
            <a:r>
              <a:rPr lang="en-US" sz="2400" dirty="0" smtClean="0"/>
              <a:t>Be honest. Kids are strong.</a:t>
            </a:r>
          </a:p>
          <a:p>
            <a:pPr lvl="1" eaLnBrk="1" hangingPunct="1">
              <a:lnSpc>
                <a:spcPct val="80000"/>
              </a:lnSpc>
              <a:defRPr/>
            </a:pPr>
            <a:r>
              <a:rPr lang="en-US" sz="2400" dirty="0" smtClean="0"/>
              <a:t>Check children’s interpretation of what they are thinking.</a:t>
            </a:r>
          </a:p>
          <a:p>
            <a:pPr lvl="1" eaLnBrk="1" hangingPunct="1">
              <a:lnSpc>
                <a:spcPct val="80000"/>
              </a:lnSpc>
              <a:defRPr/>
            </a:pPr>
            <a:r>
              <a:rPr lang="en-US" sz="2400" dirty="0" smtClean="0"/>
              <a:t>Death is universal – everything dies   </a:t>
            </a:r>
            <a:r>
              <a:rPr lang="en-US" sz="2400" dirty="0" err="1" smtClean="0"/>
              <a:t>Ie</a:t>
            </a:r>
            <a:r>
              <a:rPr lang="en-US" sz="2400" dirty="0" smtClean="0"/>
              <a:t>: animals, flowers</a:t>
            </a:r>
          </a:p>
          <a:p>
            <a:pPr lvl="1" eaLnBrk="1" hangingPunct="1">
              <a:lnSpc>
                <a:spcPct val="80000"/>
              </a:lnSpc>
              <a:defRPr/>
            </a:pPr>
            <a:r>
              <a:rPr lang="en-US" sz="2400" dirty="0" smtClean="0"/>
              <a:t>Help remove unwanted guilt </a:t>
            </a:r>
          </a:p>
          <a:p>
            <a:pPr lvl="2" eaLnBrk="1" hangingPunct="1">
              <a:lnSpc>
                <a:spcPct val="80000"/>
              </a:lnSpc>
              <a:defRPr/>
            </a:pPr>
            <a:r>
              <a:rPr lang="en-US" sz="2000" dirty="0" smtClean="0"/>
              <a:t>tell them what caused the death and that it had nothing to do with them</a:t>
            </a:r>
          </a:p>
        </p:txBody>
      </p:sp>
      <p:sp>
        <p:nvSpPr>
          <p:cNvPr id="15362" name="Rectangle 2"/>
          <p:cNvSpPr>
            <a:spLocks noGrp="1" noChangeArrowheads="1"/>
          </p:cNvSpPr>
          <p:nvPr>
            <p:ph type="title"/>
          </p:nvPr>
        </p:nvSpPr>
        <p:spPr/>
        <p:txBody>
          <a:bodyPr/>
          <a:lstStyle/>
          <a:p>
            <a:pPr eaLnBrk="1" hangingPunct="1">
              <a:defRPr/>
            </a:pPr>
            <a:r>
              <a:rPr lang="en-US" sz="3500" dirty="0" smtClean="0"/>
              <a:t>Explaining death to Children</a:t>
            </a:r>
          </a:p>
        </p:txBody>
      </p:sp>
      <p:sp>
        <p:nvSpPr>
          <p:cNvPr id="18436" name="Text Box 4"/>
          <p:cNvSpPr txBox="1">
            <a:spLocks noChangeArrowheads="1"/>
          </p:cNvSpPr>
          <p:nvPr/>
        </p:nvSpPr>
        <p:spPr bwMode="auto">
          <a:xfrm>
            <a:off x="441325" y="4316413"/>
            <a:ext cx="84740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5366" name="Rectangle 6"/>
          <p:cNvSpPr>
            <a:spLocks noChangeArrowheads="1"/>
          </p:cNvSpPr>
          <p:nvPr/>
        </p:nvSpPr>
        <p:spPr bwMode="auto">
          <a:xfrm>
            <a:off x="533400" y="4191000"/>
            <a:ext cx="8229600" cy="2133600"/>
          </a:xfrm>
          <a:prstGeom prst="rect">
            <a:avLst/>
          </a:prstGeom>
          <a:noFill/>
          <a:ln w="9525">
            <a:noFill/>
            <a:miter lim="800000"/>
            <a:headEnd/>
            <a:tailEnd/>
          </a:ln>
          <a:effectLst/>
        </p:spPr>
        <p:txBody>
          <a:bodyPr/>
          <a:lstStyle/>
          <a:p>
            <a:pPr marL="342900" indent="-342900" eaLnBrk="1" hangingPunct="1">
              <a:spcBef>
                <a:spcPct val="20000"/>
              </a:spcBef>
              <a:buClr>
                <a:schemeClr val="hlink"/>
              </a:buClr>
              <a:buFontTx/>
              <a:buChar char="•"/>
              <a:defRPr/>
            </a:pPr>
            <a:r>
              <a:rPr lang="en-US" sz="3200" dirty="0">
                <a:effectLst>
                  <a:outerShdw blurRad="38100" dist="38100" dir="2700000" algn="tl">
                    <a:srgbClr val="000000"/>
                  </a:outerShdw>
                </a:effectLst>
              </a:rPr>
              <a:t>Don’t</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Say “Grandma is only sleeping”</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Neglect listening to them express their feelings</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Force a child to touch the body</a:t>
            </a:r>
          </a:p>
          <a:p>
            <a:pPr marL="742950" lvl="1" indent="-285750" eaLnBrk="1" hangingPunct="1">
              <a:spcBef>
                <a:spcPct val="20000"/>
              </a:spcBef>
              <a:buFontTx/>
              <a:buChar char="–"/>
              <a:defRPr/>
            </a:pPr>
            <a:r>
              <a:rPr lang="en-US" sz="2400" dirty="0">
                <a:effectLst>
                  <a:outerShdw blurRad="38100" dist="38100" dir="2700000" algn="tl">
                    <a:srgbClr val="000000"/>
                  </a:outerShdw>
                </a:effectLst>
              </a:rPr>
              <a:t>Think that one discussion is enough</a:t>
            </a:r>
            <a:endParaRPr lang="en-US" sz="2800" dirty="0">
              <a:effectLst>
                <a:outerShdw blurRad="38100" dist="38100" dir="2700000" algn="tl">
                  <a:srgbClr val="000000"/>
                </a:outerShdw>
              </a:effectLst>
            </a:endParaRPr>
          </a:p>
        </p:txBody>
      </p:sp>
    </p:spTree>
    <p:extLst>
      <p:ext uri="{BB962C8B-B14F-4D97-AF65-F5344CB8AC3E}">
        <p14:creationId xmlns:p14="http://schemas.microsoft.com/office/powerpoint/2010/main" val="286734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2590800"/>
            <a:ext cx="8229600" cy="3962400"/>
          </a:xfrm>
        </p:spPr>
        <p:txBody>
          <a:bodyPr>
            <a:normAutofit/>
          </a:bodyPr>
          <a:lstStyle/>
          <a:p>
            <a:pPr eaLnBrk="1" hangingPunct="1">
              <a:lnSpc>
                <a:spcPct val="90000"/>
              </a:lnSpc>
              <a:defRPr/>
            </a:pPr>
            <a:r>
              <a:rPr lang="en-US" dirty="0" smtClean="0"/>
              <a:t>Denial and feelings of shock</a:t>
            </a:r>
          </a:p>
          <a:p>
            <a:pPr eaLnBrk="1" hangingPunct="1">
              <a:lnSpc>
                <a:spcPct val="90000"/>
              </a:lnSpc>
              <a:defRPr/>
            </a:pPr>
            <a:r>
              <a:rPr lang="en-US" dirty="0" smtClean="0"/>
              <a:t>Anger</a:t>
            </a:r>
          </a:p>
          <a:p>
            <a:pPr lvl="1" eaLnBrk="1" hangingPunct="1">
              <a:lnSpc>
                <a:spcPct val="90000"/>
              </a:lnSpc>
              <a:defRPr/>
            </a:pPr>
            <a:r>
              <a:rPr lang="en-US" dirty="0" smtClean="0"/>
              <a:t>Blame someone or something</a:t>
            </a:r>
          </a:p>
          <a:p>
            <a:pPr eaLnBrk="1" hangingPunct="1">
              <a:lnSpc>
                <a:spcPct val="90000"/>
              </a:lnSpc>
              <a:defRPr/>
            </a:pPr>
            <a:r>
              <a:rPr lang="en-US" dirty="0" smtClean="0"/>
              <a:t>Guilt</a:t>
            </a:r>
          </a:p>
          <a:p>
            <a:pPr lvl="1" eaLnBrk="1" hangingPunct="1">
              <a:lnSpc>
                <a:spcPct val="90000"/>
              </a:lnSpc>
              <a:defRPr/>
            </a:pPr>
            <a:r>
              <a:rPr lang="en-US" dirty="0" smtClean="0"/>
              <a:t>Blame oneself for something they did in the last few months.  </a:t>
            </a:r>
          </a:p>
          <a:p>
            <a:pPr eaLnBrk="1" hangingPunct="1">
              <a:lnSpc>
                <a:spcPct val="90000"/>
              </a:lnSpc>
              <a:defRPr/>
            </a:pPr>
            <a:r>
              <a:rPr lang="en-US" dirty="0" smtClean="0"/>
              <a:t>Bargaining</a:t>
            </a:r>
          </a:p>
          <a:p>
            <a:pPr lvl="1" eaLnBrk="1" hangingPunct="1">
              <a:lnSpc>
                <a:spcPct val="90000"/>
              </a:lnSpc>
              <a:defRPr/>
            </a:pPr>
            <a:r>
              <a:rPr lang="en-US" dirty="0" smtClean="0"/>
              <a:t>With other people or with God to not let it happen</a:t>
            </a:r>
          </a:p>
          <a:p>
            <a:pPr eaLnBrk="1" hangingPunct="1">
              <a:lnSpc>
                <a:spcPct val="90000"/>
              </a:lnSpc>
              <a:defRPr/>
            </a:pPr>
            <a:r>
              <a:rPr lang="en-US" dirty="0" smtClean="0"/>
              <a:t>Acceptance </a:t>
            </a:r>
          </a:p>
          <a:p>
            <a:pPr lvl="1" eaLnBrk="1" hangingPunct="1">
              <a:lnSpc>
                <a:spcPct val="90000"/>
              </a:lnSpc>
              <a:defRPr/>
            </a:pPr>
            <a:r>
              <a:rPr lang="en-US" dirty="0" smtClean="0"/>
              <a:t>Coming to terms, move on, adjusting to change</a:t>
            </a:r>
          </a:p>
        </p:txBody>
      </p:sp>
      <p:sp>
        <p:nvSpPr>
          <p:cNvPr id="24578" name="Rectangle 2"/>
          <p:cNvSpPr>
            <a:spLocks noGrp="1" noChangeArrowheads="1"/>
          </p:cNvSpPr>
          <p:nvPr>
            <p:ph type="title"/>
          </p:nvPr>
        </p:nvSpPr>
        <p:spPr/>
        <p:txBody>
          <a:bodyPr>
            <a:normAutofit fontScale="90000"/>
          </a:bodyPr>
          <a:lstStyle/>
          <a:p>
            <a:pPr eaLnBrk="1" hangingPunct="1">
              <a:defRPr/>
            </a:pPr>
            <a:r>
              <a:rPr lang="en-US" sz="4400" dirty="0" smtClean="0"/>
              <a:t>STAGES OF GRIEVING</a:t>
            </a:r>
            <a:r>
              <a:rPr lang="en-US" dirty="0" smtClean="0"/>
              <a:t/>
            </a:r>
            <a:br>
              <a:rPr lang="en-US" dirty="0" smtClean="0"/>
            </a:br>
            <a:r>
              <a:rPr lang="en-US" sz="2400" dirty="0" smtClean="0"/>
              <a:t>Have you ever lost an object? You had to grieve for it the same way you would grieve for losing a person.</a:t>
            </a:r>
          </a:p>
        </p:txBody>
      </p:sp>
    </p:spTree>
    <p:extLst>
      <p:ext uri="{BB962C8B-B14F-4D97-AF65-F5344CB8AC3E}">
        <p14:creationId xmlns:p14="http://schemas.microsoft.com/office/powerpoint/2010/main" val="396852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Nathan’s Story</a:t>
            </a:r>
          </a:p>
          <a:p>
            <a:pPr lvl="1"/>
            <a:r>
              <a:rPr lang="en-US" dirty="0" smtClean="0"/>
              <a:t>Video</a:t>
            </a:r>
          </a:p>
          <a:p>
            <a:pPr lvl="1"/>
            <a:endParaRPr lang="en-US" dirty="0"/>
          </a:p>
          <a:p>
            <a:pPr lvl="1"/>
            <a:r>
              <a:rPr lang="en-US" dirty="0">
                <a:hlinkClick r:id="rId2"/>
              </a:rPr>
              <a:t>http://eq.uen.org/emedia/items/482894dd-9a2e-d2b4-4e6d-643df818e3b5/1</a:t>
            </a:r>
            <a:r>
              <a:rPr lang="en-US" dirty="0" smtClean="0">
                <a:hlinkClick r:id="rId2"/>
              </a:rPr>
              <a:t>/</a:t>
            </a:r>
            <a:endParaRPr lang="en-US" dirty="0" smtClean="0"/>
          </a:p>
          <a:p>
            <a:pPr lvl="1"/>
            <a:r>
              <a:rPr lang="en-US" dirty="0" smtClean="0"/>
              <a:t>Finish from 48:36</a:t>
            </a:r>
            <a:endParaRPr lang="en-US" dirty="0"/>
          </a:p>
        </p:txBody>
      </p:sp>
      <p:sp>
        <p:nvSpPr>
          <p:cNvPr id="3" name="Title 2"/>
          <p:cNvSpPr>
            <a:spLocks noGrp="1"/>
          </p:cNvSpPr>
          <p:nvPr>
            <p:ph type="title"/>
          </p:nvPr>
        </p:nvSpPr>
        <p:spPr/>
        <p:txBody>
          <a:bodyPr/>
          <a:lstStyle/>
          <a:p>
            <a:r>
              <a:rPr lang="en-US" dirty="0" smtClean="0"/>
              <a:t>Teen Pregnancy</a:t>
            </a:r>
            <a:endParaRPr lang="en-US" dirty="0"/>
          </a:p>
        </p:txBody>
      </p:sp>
    </p:spTree>
    <p:extLst>
      <p:ext uri="{BB962C8B-B14F-4D97-AF65-F5344CB8AC3E}">
        <p14:creationId xmlns:p14="http://schemas.microsoft.com/office/powerpoint/2010/main" val="2152210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eaLnBrk="1" hangingPunct="1">
              <a:defRPr/>
            </a:pPr>
            <a:r>
              <a:rPr lang="en-US" sz="3000" dirty="0" smtClean="0"/>
              <a:t>Any behavior that results in the mistreatment of another.</a:t>
            </a:r>
          </a:p>
          <a:p>
            <a:pPr eaLnBrk="1" hangingPunct="1">
              <a:defRPr/>
            </a:pPr>
            <a:r>
              <a:rPr lang="en-US" sz="3000" dirty="0" smtClean="0"/>
              <a:t>What is the difference between an abuser and one who is not an abuser?</a:t>
            </a:r>
          </a:p>
          <a:p>
            <a:pPr lvl="1" eaLnBrk="1" hangingPunct="1">
              <a:defRPr/>
            </a:pPr>
            <a:r>
              <a:rPr lang="en-US" sz="3000" dirty="0" smtClean="0"/>
              <a:t>ABOUT 10 seconds!</a:t>
            </a:r>
          </a:p>
          <a:p>
            <a:pPr eaLnBrk="1" hangingPunct="1">
              <a:defRPr/>
            </a:pPr>
            <a:r>
              <a:rPr lang="en-US" sz="3000" dirty="0" smtClean="0"/>
              <a:t>5 categories of abuse</a:t>
            </a:r>
          </a:p>
        </p:txBody>
      </p:sp>
      <p:sp>
        <p:nvSpPr>
          <p:cNvPr id="25602" name="Rectangle 2"/>
          <p:cNvSpPr>
            <a:spLocks noGrp="1" noChangeArrowheads="1"/>
          </p:cNvSpPr>
          <p:nvPr>
            <p:ph type="title"/>
          </p:nvPr>
        </p:nvSpPr>
        <p:spPr/>
        <p:txBody>
          <a:bodyPr/>
          <a:lstStyle/>
          <a:p>
            <a:pPr eaLnBrk="1" hangingPunct="1">
              <a:defRPr/>
            </a:pPr>
            <a:r>
              <a:rPr lang="en-US" smtClean="0"/>
              <a:t>What is abuse?</a:t>
            </a:r>
          </a:p>
        </p:txBody>
      </p:sp>
    </p:spTree>
    <p:extLst>
      <p:ext uri="{BB962C8B-B14F-4D97-AF65-F5344CB8AC3E}">
        <p14:creationId xmlns:p14="http://schemas.microsoft.com/office/powerpoint/2010/main" val="399210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Listen to this story and be ready to discuss how you feel about it what happens.</a:t>
            </a:r>
            <a:endParaRPr lang="en-US" dirty="0"/>
          </a:p>
        </p:txBody>
      </p:sp>
      <p:sp>
        <p:nvSpPr>
          <p:cNvPr id="3" name="Title 2"/>
          <p:cNvSpPr>
            <a:spLocks noGrp="1"/>
          </p:cNvSpPr>
          <p:nvPr>
            <p:ph type="title"/>
          </p:nvPr>
        </p:nvSpPr>
        <p:spPr/>
        <p:txBody>
          <a:bodyPr/>
          <a:lstStyle/>
          <a:p>
            <a:r>
              <a:rPr lang="en-US" dirty="0" smtClean="0"/>
              <a:t>Spilled Milk</a:t>
            </a:r>
            <a:endParaRPr lang="en-US" dirty="0"/>
          </a:p>
        </p:txBody>
      </p:sp>
    </p:spTree>
    <p:extLst>
      <p:ext uri="{BB962C8B-B14F-4D97-AF65-F5344CB8AC3E}">
        <p14:creationId xmlns:p14="http://schemas.microsoft.com/office/powerpoint/2010/main" val="3533057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Rot="1" noChangeArrowheads="1"/>
          </p:cNvSpPr>
          <p:nvPr>
            <p:ph idx="1"/>
          </p:nvPr>
        </p:nvSpPr>
        <p:spPr>
          <a:xfrm>
            <a:off x="533400" y="2248347"/>
            <a:ext cx="7911352" cy="4457253"/>
          </a:xfrm>
        </p:spPr>
        <p:txBody>
          <a:bodyPr>
            <a:normAutofit lnSpcReduction="10000"/>
          </a:bodyPr>
          <a:lstStyle/>
          <a:p>
            <a:pPr marL="609600" indent="-609600" eaLnBrk="1" hangingPunct="1">
              <a:lnSpc>
                <a:spcPct val="80000"/>
              </a:lnSpc>
              <a:defRPr/>
            </a:pPr>
            <a:r>
              <a:rPr lang="en-US" sz="3500" dirty="0" smtClean="0"/>
              <a:t>A girl is slapped for screaming at her mother; the slap stings, but leaves no lasting mark or pain.</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boy is punished in a way that requires stitches.</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father burns his daughter’s palms with a lighted cigarette when he finds her smoking.</a:t>
            </a:r>
          </a:p>
          <a:p>
            <a:pPr marL="609600" indent="-609600" eaLnBrk="1" hangingPunct="1">
              <a:lnSpc>
                <a:spcPct val="80000"/>
              </a:lnSpc>
              <a:buFont typeface="Arial" charset="0"/>
              <a:buNone/>
              <a:defRPr/>
            </a:pPr>
            <a:endParaRPr lang="en-US" sz="1800" dirty="0" smtClean="0"/>
          </a:p>
        </p:txBody>
      </p:sp>
      <p:sp>
        <p:nvSpPr>
          <p:cNvPr id="5122" name="Rectangle 2"/>
          <p:cNvSpPr>
            <a:spLocks noGrp="1" noRot="1" noChangeArrowheads="1"/>
          </p:cNvSpPr>
          <p:nvPr>
            <p:ph type="title"/>
          </p:nvPr>
        </p:nvSpPr>
        <p:spPr/>
        <p:txBody>
          <a:bodyPr>
            <a:normAutofit/>
          </a:bodyPr>
          <a:lstStyle/>
          <a:p>
            <a:pPr eaLnBrk="1" hangingPunct="1">
              <a:defRPr/>
            </a:pPr>
            <a:r>
              <a:rPr lang="en-US" sz="4000" dirty="0" smtClean="0"/>
              <a:t>Is this child abuse?</a:t>
            </a:r>
          </a:p>
        </p:txBody>
      </p:sp>
    </p:spTree>
    <p:extLst>
      <p:ext uri="{BB962C8B-B14F-4D97-AF65-F5344CB8AC3E}">
        <p14:creationId xmlns:p14="http://schemas.microsoft.com/office/powerpoint/2010/main" val="5061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0" end="0"/>
                                            </p:txEl>
                                          </p:spTgt>
                                        </p:tgtEl>
                                        <p:attrNameLst>
                                          <p:attrName>ppt_c</p:attrName>
                                        </p:attrNameLst>
                                      </p:cBhvr>
                                      <p:to>
                                        <a:schemeClr val="bg2"/>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2" end="2"/>
                                            </p:txEl>
                                          </p:spTgt>
                                        </p:tgtEl>
                                        <p:attrNameLst>
                                          <p:attrName>ppt_c</p:attrName>
                                        </p:attrNameLst>
                                      </p:cBhvr>
                                      <p:to>
                                        <a:schemeClr val="bg2"/>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123">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2057400"/>
            <a:ext cx="8385175" cy="4572000"/>
          </a:xfrm>
        </p:spPr>
        <p:txBody>
          <a:bodyPr>
            <a:normAutofit lnSpcReduction="10000"/>
          </a:bodyPr>
          <a:lstStyle/>
          <a:p>
            <a:pPr marL="609600" indent="-609600" eaLnBrk="1" hangingPunct="1">
              <a:lnSpc>
                <a:spcPct val="80000"/>
              </a:lnSpc>
              <a:defRPr/>
            </a:pPr>
            <a:r>
              <a:rPr lang="en-US" sz="3500" dirty="0" smtClean="0"/>
              <a:t>A mother is careless and spills scalding coffee on her daughter, who is seriously burned.</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boy’s arm is broken after wrestling with his father for sport.</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girl is spanked so hard she is badly bruised, but the father says he did not mean to hurt her.</a:t>
            </a:r>
          </a:p>
          <a:p>
            <a:pPr marL="609600" indent="-609600" eaLnBrk="1" hangingPunct="1">
              <a:lnSpc>
                <a:spcPct val="80000"/>
              </a:lnSpc>
              <a:buFont typeface="Arial" charset="0"/>
              <a:buAutoNum type="arabicPeriod"/>
              <a:defRPr/>
            </a:pPr>
            <a:endParaRPr lang="en-US" sz="1400" dirty="0" smtClean="0"/>
          </a:p>
          <a:p>
            <a:pPr eaLnBrk="1" hangingPunct="1">
              <a:defRPr/>
            </a:pPr>
            <a:endParaRPr lang="en-US" dirty="0" smtClean="0"/>
          </a:p>
        </p:txBody>
      </p:sp>
      <p:sp>
        <p:nvSpPr>
          <p:cNvPr id="2" name="Title 1"/>
          <p:cNvSpPr>
            <a:spLocks noGrp="1"/>
          </p:cNvSpPr>
          <p:nvPr>
            <p:ph type="title"/>
          </p:nvPr>
        </p:nvSpPr>
        <p:spPr/>
        <p:txBody>
          <a:bodyPr/>
          <a:lstStyle/>
          <a:p>
            <a:pPr eaLnBrk="1" hangingPunct="1">
              <a:defRPr/>
            </a:pPr>
            <a:r>
              <a:rPr lang="en-US" dirty="0" smtClean="0"/>
              <a:t>Is this child abuse?</a:t>
            </a:r>
          </a:p>
        </p:txBody>
      </p:sp>
    </p:spTree>
    <p:extLst>
      <p:ext uri="{BB962C8B-B14F-4D97-AF65-F5344CB8AC3E}">
        <p14:creationId xmlns:p14="http://schemas.microsoft.com/office/powerpoint/2010/main" val="340673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600" indent="-609600" eaLnBrk="1" hangingPunct="1">
              <a:lnSpc>
                <a:spcPct val="80000"/>
              </a:lnSpc>
              <a:defRPr/>
            </a:pPr>
            <a:r>
              <a:rPr lang="en-US" sz="3500" dirty="0" smtClean="0"/>
              <a:t>A boy is grounded for a week for a minor offense.</a:t>
            </a:r>
          </a:p>
          <a:p>
            <a:pPr marL="609600" indent="-609600" eaLnBrk="1" hangingPunct="1">
              <a:lnSpc>
                <a:spcPct val="80000"/>
              </a:lnSpc>
              <a:defRPr/>
            </a:pPr>
            <a:endParaRPr lang="en-US" sz="3500" dirty="0" smtClean="0"/>
          </a:p>
          <a:p>
            <a:pPr marL="609600" indent="-609600" eaLnBrk="1" hangingPunct="1">
              <a:lnSpc>
                <a:spcPct val="80000"/>
              </a:lnSpc>
              <a:defRPr/>
            </a:pPr>
            <a:r>
              <a:rPr lang="en-US" sz="3500" dirty="0" smtClean="0"/>
              <a:t>A father takes away his son’s driver’s license for getting a parking ticket.</a:t>
            </a:r>
          </a:p>
          <a:p>
            <a:pPr eaLnBrk="1" hangingPunct="1">
              <a:buFont typeface="Arial" charset="0"/>
              <a:buNone/>
              <a:defRPr/>
            </a:pPr>
            <a:endParaRPr lang="en-US" dirty="0" smtClean="0"/>
          </a:p>
        </p:txBody>
      </p:sp>
      <p:sp>
        <p:nvSpPr>
          <p:cNvPr id="2" name="Title 1"/>
          <p:cNvSpPr>
            <a:spLocks noGrp="1"/>
          </p:cNvSpPr>
          <p:nvPr>
            <p:ph type="title"/>
          </p:nvPr>
        </p:nvSpPr>
        <p:spPr/>
        <p:txBody>
          <a:bodyPr/>
          <a:lstStyle/>
          <a:p>
            <a:pPr eaLnBrk="1" hangingPunct="1">
              <a:defRPr/>
            </a:pPr>
            <a:r>
              <a:rPr lang="en-US" dirty="0" smtClean="0"/>
              <a:t>Is this child abuse?</a:t>
            </a:r>
          </a:p>
        </p:txBody>
      </p:sp>
    </p:spTree>
    <p:extLst>
      <p:ext uri="{BB962C8B-B14F-4D97-AF65-F5344CB8AC3E}">
        <p14:creationId xmlns:p14="http://schemas.microsoft.com/office/powerpoint/2010/main" val="1225639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Rot="1" noChangeArrowheads="1"/>
          </p:cNvSpPr>
          <p:nvPr>
            <p:ph idx="1"/>
          </p:nvPr>
        </p:nvSpPr>
        <p:spPr/>
        <p:txBody>
          <a:bodyPr>
            <a:normAutofit/>
          </a:bodyPr>
          <a:lstStyle/>
          <a:p>
            <a:pPr eaLnBrk="1" hangingPunct="1">
              <a:defRPr/>
            </a:pPr>
            <a:r>
              <a:rPr lang="en-US" sz="3000" dirty="0" smtClean="0"/>
              <a:t>Is there a difference between child abuse and discipline?</a:t>
            </a:r>
          </a:p>
          <a:p>
            <a:pPr marL="0" indent="0" eaLnBrk="1" hangingPunct="1">
              <a:buNone/>
              <a:defRPr/>
            </a:pPr>
            <a:endParaRPr lang="en-US" sz="3000" dirty="0" smtClean="0"/>
          </a:p>
          <a:p>
            <a:pPr eaLnBrk="1" hangingPunct="1">
              <a:defRPr/>
            </a:pPr>
            <a:r>
              <a:rPr lang="en-US" sz="3000" dirty="0" smtClean="0"/>
              <a:t>Where do we draw the line?</a:t>
            </a:r>
          </a:p>
          <a:p>
            <a:pPr eaLnBrk="1" hangingPunct="1">
              <a:defRPr/>
            </a:pPr>
            <a:endParaRPr lang="en-US" sz="3000" dirty="0" smtClean="0"/>
          </a:p>
          <a:p>
            <a:pPr eaLnBrk="1" hangingPunct="1">
              <a:defRPr/>
            </a:pPr>
            <a:r>
              <a:rPr lang="en-US" sz="3000" dirty="0" smtClean="0"/>
              <a:t>Define Child Abuse.</a:t>
            </a:r>
          </a:p>
          <a:p>
            <a:pPr lvl="1" eaLnBrk="1" hangingPunct="1">
              <a:defRPr/>
            </a:pPr>
            <a:r>
              <a:rPr lang="en-US" sz="3000" dirty="0" smtClean="0"/>
              <a:t>What do you considered child abuse?</a:t>
            </a:r>
          </a:p>
        </p:txBody>
      </p:sp>
      <p:sp>
        <p:nvSpPr>
          <p:cNvPr id="6146" name="Rectangle 2"/>
          <p:cNvSpPr>
            <a:spLocks noGrp="1" noRot="1" noChangeArrowheads="1"/>
          </p:cNvSpPr>
          <p:nvPr>
            <p:ph type="title"/>
          </p:nvPr>
        </p:nvSpPr>
        <p:spPr/>
        <p:txBody>
          <a:bodyPr/>
          <a:lstStyle/>
          <a:p>
            <a:pPr eaLnBrk="1" hangingPunct="1">
              <a:defRPr/>
            </a:pPr>
            <a:r>
              <a:rPr lang="en-US" smtClean="0"/>
              <a:t>Discussion</a:t>
            </a:r>
          </a:p>
        </p:txBody>
      </p:sp>
    </p:spTree>
    <p:extLst>
      <p:ext uri="{BB962C8B-B14F-4D97-AF65-F5344CB8AC3E}">
        <p14:creationId xmlns:p14="http://schemas.microsoft.com/office/powerpoint/2010/main" val="2826324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normAutofit lnSpcReduction="10000"/>
          </a:bodyPr>
          <a:lstStyle/>
          <a:p>
            <a:pPr eaLnBrk="1" hangingPunct="1">
              <a:lnSpc>
                <a:spcPct val="80000"/>
              </a:lnSpc>
              <a:defRPr/>
            </a:pPr>
            <a:r>
              <a:rPr lang="en-US" sz="2800" smtClean="0"/>
              <a:t>Each day in the United States, more than 3 children die as a result of child abuse in the home.</a:t>
            </a:r>
          </a:p>
          <a:p>
            <a:pPr eaLnBrk="1" hangingPunct="1">
              <a:lnSpc>
                <a:spcPct val="80000"/>
              </a:lnSpc>
              <a:buFont typeface="Wingdings" pitchFamily="2" charset="2"/>
              <a:buNone/>
              <a:defRPr/>
            </a:pPr>
            <a:endParaRPr lang="en-US" sz="2800" smtClean="0"/>
          </a:p>
          <a:p>
            <a:pPr eaLnBrk="1" hangingPunct="1">
              <a:lnSpc>
                <a:spcPct val="80000"/>
              </a:lnSpc>
              <a:defRPr/>
            </a:pPr>
            <a:r>
              <a:rPr lang="en-US" sz="2800" smtClean="0"/>
              <a:t>Most of the children who die are younger than six years of age.</a:t>
            </a:r>
          </a:p>
          <a:p>
            <a:pPr eaLnBrk="1" hangingPunct="1">
              <a:lnSpc>
                <a:spcPct val="80000"/>
              </a:lnSpc>
              <a:buFont typeface="Wingdings" pitchFamily="2" charset="2"/>
              <a:buNone/>
              <a:defRPr/>
            </a:pPr>
            <a:endParaRPr lang="en-US" sz="2800" smtClean="0"/>
          </a:p>
          <a:p>
            <a:pPr eaLnBrk="1" hangingPunct="1">
              <a:lnSpc>
                <a:spcPct val="80000"/>
              </a:lnSpc>
              <a:defRPr/>
            </a:pPr>
            <a:r>
              <a:rPr lang="en-US" sz="2800" smtClean="0"/>
              <a:t>More children (age four and younger) die from child abuse and neglect than any other single, leading cause of death for infants and young children.</a:t>
            </a:r>
          </a:p>
        </p:txBody>
      </p:sp>
      <p:sp>
        <p:nvSpPr>
          <p:cNvPr id="59394" name="Rectangle 2"/>
          <p:cNvSpPr>
            <a:spLocks noGrp="1" noChangeArrowheads="1"/>
          </p:cNvSpPr>
          <p:nvPr>
            <p:ph type="title"/>
          </p:nvPr>
        </p:nvSpPr>
        <p:spPr/>
        <p:txBody>
          <a:bodyPr/>
          <a:lstStyle/>
          <a:p>
            <a:pPr eaLnBrk="1" hangingPunct="1">
              <a:defRPr/>
            </a:pPr>
            <a:r>
              <a:rPr lang="en-US" smtClean="0"/>
              <a:t>Fatalities</a:t>
            </a:r>
          </a:p>
        </p:txBody>
      </p:sp>
    </p:spTree>
    <p:extLst>
      <p:ext uri="{BB962C8B-B14F-4D97-AF65-F5344CB8AC3E}">
        <p14:creationId xmlns:p14="http://schemas.microsoft.com/office/powerpoint/2010/main" val="857135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9395">
                                            <p:txEl>
                                              <p:pRg st="0" end="0"/>
                                            </p:txEl>
                                          </p:spTgt>
                                        </p:tgtEl>
                                        <p:attrNameLst>
                                          <p:attrName>style.visibility</p:attrName>
                                        </p:attrNameLst>
                                      </p:cBhvr>
                                      <p:to>
                                        <p:strVal val="visible"/>
                                      </p:to>
                                    </p:set>
                                    <p:animEffect transition="in" filter="fade">
                                      <p:cBhvr>
                                        <p:cTn id="14" dur="1000">
                                          <p:stCondLst>
                                            <p:cond delay="0"/>
                                          </p:stCondLst>
                                        </p:cTn>
                                        <p:tgtEl>
                                          <p:spTgt spid="593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9395">
                                            <p:txEl>
                                              <p:pRg st="2" end="2"/>
                                            </p:txEl>
                                          </p:spTgt>
                                        </p:tgtEl>
                                        <p:attrNameLst>
                                          <p:attrName>style.visibility</p:attrName>
                                        </p:attrNameLst>
                                      </p:cBhvr>
                                      <p:to>
                                        <p:strVal val="visible"/>
                                      </p:to>
                                    </p:set>
                                    <p:animEffect transition="in" filter="fade">
                                      <p:cBhvr>
                                        <p:cTn id="19" dur="1000">
                                          <p:stCondLst>
                                            <p:cond delay="0"/>
                                          </p:stCondLst>
                                        </p:cTn>
                                        <p:tgtEl>
                                          <p:spTgt spid="59395">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9395">
                                            <p:txEl>
                                              <p:pRg st="4" end="4"/>
                                            </p:txEl>
                                          </p:spTgt>
                                        </p:tgtEl>
                                        <p:attrNameLst>
                                          <p:attrName>style.visibility</p:attrName>
                                        </p:attrNameLst>
                                      </p:cBhvr>
                                      <p:to>
                                        <p:strVal val="visible"/>
                                      </p:to>
                                    </p:set>
                                    <p:animEffect transition="in" filter="fade">
                                      <p:cBhvr>
                                        <p:cTn id="24" dur="1000">
                                          <p:stCondLst>
                                            <p:cond delay="0"/>
                                          </p:stCondLst>
                                        </p:cTn>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P spid="5939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981201"/>
            <a:ext cx="8077200" cy="4572000"/>
          </a:xfrm>
        </p:spPr>
        <p:txBody>
          <a:bodyPr>
            <a:normAutofit lnSpcReduction="10000"/>
          </a:bodyPr>
          <a:lstStyle/>
          <a:p>
            <a:r>
              <a:rPr lang="en-US" dirty="0"/>
              <a:t>19,878 referrals were investigated by Child and Family Services in FY08. </a:t>
            </a:r>
            <a:r>
              <a:rPr lang="en-US" b="1" i="1" u="sng" dirty="0" smtClean="0"/>
              <a:t>(up from 17,000 in the year 2000)</a:t>
            </a:r>
          </a:p>
          <a:p>
            <a:r>
              <a:rPr lang="en-US" dirty="0" smtClean="0"/>
              <a:t>8,284 </a:t>
            </a:r>
            <a:r>
              <a:rPr lang="en-US" dirty="0"/>
              <a:t>(42 percent) of those referrals were </a:t>
            </a:r>
            <a:r>
              <a:rPr lang="en-US" dirty="0" smtClean="0"/>
              <a:t>supported.</a:t>
            </a:r>
          </a:p>
          <a:p>
            <a:r>
              <a:rPr lang="en-US" dirty="0" smtClean="0"/>
              <a:t>Of </a:t>
            </a:r>
            <a:r>
              <a:rPr lang="en-US" dirty="0"/>
              <a:t>the total abused and neglected children in FY08, 53 percent were female and 47 percent were </a:t>
            </a:r>
            <a:r>
              <a:rPr lang="en-US" dirty="0" smtClean="0"/>
              <a:t>male.</a:t>
            </a:r>
          </a:p>
          <a:p>
            <a:r>
              <a:rPr lang="en-US" dirty="0" smtClean="0"/>
              <a:t>Children </a:t>
            </a:r>
            <a:r>
              <a:rPr lang="en-US" dirty="0"/>
              <a:t>0-5 years comprise 42 percent of all supported victims and adults 18-30 years comprise 44 percent of supported perpetrators. </a:t>
            </a:r>
            <a:endParaRPr lang="en-US" dirty="0" smtClean="0"/>
          </a:p>
          <a:p>
            <a:r>
              <a:rPr lang="en-US" dirty="0" smtClean="0"/>
              <a:t>Domestic </a:t>
            </a:r>
            <a:r>
              <a:rPr lang="en-US" dirty="0"/>
              <a:t>violence is the most frequently supported allegation, at 32 percent. </a:t>
            </a:r>
            <a:endParaRPr lang="en-US" dirty="0" smtClean="0"/>
          </a:p>
          <a:p>
            <a:r>
              <a:rPr lang="en-US" dirty="0" smtClean="0"/>
              <a:t>Sexual </a:t>
            </a:r>
            <a:r>
              <a:rPr lang="en-US" dirty="0"/>
              <a:t>abuse is the second most supported allegation at 24 percent.</a:t>
            </a:r>
          </a:p>
        </p:txBody>
      </p:sp>
      <p:sp>
        <p:nvSpPr>
          <p:cNvPr id="3" name="Title 2"/>
          <p:cNvSpPr>
            <a:spLocks noGrp="1"/>
          </p:cNvSpPr>
          <p:nvPr>
            <p:ph type="title"/>
          </p:nvPr>
        </p:nvSpPr>
        <p:spPr/>
        <p:txBody>
          <a:bodyPr/>
          <a:lstStyle/>
          <a:p>
            <a:r>
              <a:rPr lang="en-US" dirty="0" smtClean="0"/>
              <a:t>Utah Statistics as of ‘08</a:t>
            </a:r>
            <a:endParaRPr lang="en-US" dirty="0"/>
          </a:p>
        </p:txBody>
      </p:sp>
    </p:spTree>
    <p:extLst>
      <p:ext uri="{BB962C8B-B14F-4D97-AF65-F5344CB8AC3E}">
        <p14:creationId xmlns:p14="http://schemas.microsoft.com/office/powerpoint/2010/main" val="550288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idx="4294967295"/>
          </p:nvPr>
        </p:nvSpPr>
        <p:spPr>
          <a:xfrm>
            <a:off x="0" y="304800"/>
            <a:ext cx="8229600" cy="6172200"/>
          </a:xfrm>
        </p:spPr>
        <p:txBody>
          <a:bodyPr/>
          <a:lstStyle/>
          <a:p>
            <a:pPr eaLnBrk="1" hangingPunct="1">
              <a:lnSpc>
                <a:spcPct val="80000"/>
              </a:lnSpc>
              <a:buFont typeface="Wingdings" pitchFamily="2" charset="2"/>
              <a:buNone/>
              <a:defRPr/>
            </a:pPr>
            <a:endParaRPr lang="en-US" sz="2400" dirty="0" smtClean="0"/>
          </a:p>
          <a:p>
            <a:pPr eaLnBrk="1" hangingPunct="1">
              <a:lnSpc>
                <a:spcPct val="80000"/>
              </a:lnSpc>
              <a:defRPr/>
            </a:pPr>
            <a:r>
              <a:rPr lang="en-US" sz="3500" dirty="0" smtClean="0"/>
              <a:t>By age 18, one of every four girls and one of every six boys has been sexually abused.</a:t>
            </a:r>
          </a:p>
          <a:p>
            <a:pPr eaLnBrk="1" hangingPunct="1">
              <a:lnSpc>
                <a:spcPct val="80000"/>
              </a:lnSpc>
              <a:buFont typeface="Wingdings" pitchFamily="2" charset="2"/>
              <a:buNone/>
              <a:defRPr/>
            </a:pPr>
            <a:endParaRPr lang="en-US" sz="3500" dirty="0" smtClean="0"/>
          </a:p>
          <a:p>
            <a:pPr eaLnBrk="1" hangingPunct="1">
              <a:lnSpc>
                <a:spcPct val="80000"/>
              </a:lnSpc>
              <a:defRPr/>
            </a:pPr>
            <a:r>
              <a:rPr lang="en-US" sz="3500" dirty="0" smtClean="0"/>
              <a:t>It is estimated that 100,000-500,000 children are sexually abused each year. </a:t>
            </a:r>
          </a:p>
        </p:txBody>
      </p:sp>
    </p:spTree>
    <p:extLst>
      <p:ext uri="{BB962C8B-B14F-4D97-AF65-F5344CB8AC3E}">
        <p14:creationId xmlns:p14="http://schemas.microsoft.com/office/powerpoint/2010/main" val="1637808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fade">
                                      <p:cBhvr>
                                        <p:cTn id="7" dur="1000">
                                          <p:stCondLst>
                                            <p:cond delay="0"/>
                                          </p:stCondLst>
                                        </p:cTn>
                                        <p:tgtEl>
                                          <p:spTgt spid="604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fade">
                                      <p:cBhvr>
                                        <p:cTn id="12" dur="1000">
                                          <p:stCondLst>
                                            <p:cond delay="0"/>
                                          </p:stCondLst>
                                        </p:cTn>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0" y="457200"/>
            <a:ext cx="8229600" cy="5673725"/>
          </a:xfrm>
        </p:spPr>
        <p:txBody>
          <a:bodyPr/>
          <a:lstStyle/>
          <a:p>
            <a:pPr eaLnBrk="1" hangingPunct="1">
              <a:lnSpc>
                <a:spcPct val="80000"/>
              </a:lnSpc>
              <a:defRPr/>
            </a:pPr>
            <a:r>
              <a:rPr lang="en-US" sz="2000" smtClean="0"/>
              <a:t>Eighty-five percent of sexual assaults on children are committed by someone the child knows and usually trusts</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Child abuse is a very serious problem in every community nationwide.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Child abuse knows no boundaries. It happens in every class, race, ethnic group, educational, and economic group. No family is immune.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A report of child abuse is made – on average -  every 10 seconds.</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More children (age four and younger) die from child abuse and neglect than any other single leading cause of death for infants and young children.  This includes accidental falls, drowning, choking on food, suffocation or fires in the home.</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Each day in the United States, more than three children die as a result of child abuse in the home.</a:t>
            </a:r>
          </a:p>
          <a:p>
            <a:pPr eaLnBrk="1" hangingPunct="1">
              <a:lnSpc>
                <a:spcPct val="80000"/>
              </a:lnSpc>
              <a:defRPr/>
            </a:pPr>
            <a:endParaRPr lang="en-US" sz="2000" smtClean="0"/>
          </a:p>
        </p:txBody>
      </p:sp>
    </p:spTree>
    <p:extLst>
      <p:ext uri="{BB962C8B-B14F-4D97-AF65-F5344CB8AC3E}">
        <p14:creationId xmlns:p14="http://schemas.microsoft.com/office/powerpoint/2010/main" val="8439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stCondLst>
                                            <p:cond delay="0"/>
                                          </p:stCondLst>
                                        </p:cTn>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1000">
                                          <p:stCondLst>
                                            <p:cond delay="0"/>
                                          </p:stCondLst>
                                        </p:cTn>
                                        <p:tgtEl>
                                          <p:spTgt spid="163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1000">
                                          <p:stCondLst>
                                            <p:cond delay="0"/>
                                          </p:stCondLst>
                                        </p:cTn>
                                        <p:tgtEl>
                                          <p:spTgt spid="16387">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6" end="6"/>
                                            </p:txEl>
                                          </p:spTgt>
                                        </p:tgtEl>
                                        <p:attrNameLst>
                                          <p:attrName>style.visibility</p:attrName>
                                        </p:attrNameLst>
                                      </p:cBhvr>
                                      <p:to>
                                        <p:strVal val="visible"/>
                                      </p:to>
                                    </p:set>
                                    <p:animEffect transition="in" filter="fade">
                                      <p:cBhvr>
                                        <p:cTn id="22" dur="1000">
                                          <p:stCondLst>
                                            <p:cond delay="0"/>
                                          </p:stCondLst>
                                        </p:cTn>
                                        <p:tgtEl>
                                          <p:spTgt spid="1638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8" end="8"/>
                                            </p:txEl>
                                          </p:spTgt>
                                        </p:tgtEl>
                                        <p:attrNameLst>
                                          <p:attrName>style.visibility</p:attrName>
                                        </p:attrNameLst>
                                      </p:cBhvr>
                                      <p:to>
                                        <p:strVal val="visible"/>
                                      </p:to>
                                    </p:set>
                                    <p:animEffect transition="in" filter="fade">
                                      <p:cBhvr>
                                        <p:cTn id="27" dur="1000">
                                          <p:stCondLst>
                                            <p:cond delay="0"/>
                                          </p:stCondLst>
                                        </p:cTn>
                                        <p:tgtEl>
                                          <p:spTgt spid="16387">
                                            <p:txEl>
                                              <p:pRg st="8" end="8"/>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10" end="10"/>
                                            </p:txEl>
                                          </p:spTgt>
                                        </p:tgtEl>
                                        <p:attrNameLst>
                                          <p:attrName>style.visibility</p:attrName>
                                        </p:attrNameLst>
                                      </p:cBhvr>
                                      <p:to>
                                        <p:strVal val="visible"/>
                                      </p:to>
                                    </p:set>
                                    <p:animEffect transition="in" filter="fade">
                                      <p:cBhvr>
                                        <p:cTn id="32" dur="1000">
                                          <p:stCondLst>
                                            <p:cond delay="0"/>
                                          </p:stCondLst>
                                        </p:cTn>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smtClean="0"/>
              <a:t>Challenging situations</a:t>
            </a:r>
            <a:endParaRPr lang="en-US" dirty="0"/>
          </a:p>
        </p:txBody>
      </p:sp>
      <p:sp>
        <p:nvSpPr>
          <p:cNvPr id="3" name="Subtitle 2"/>
          <p:cNvSpPr>
            <a:spLocks noGrp="1"/>
          </p:cNvSpPr>
          <p:nvPr>
            <p:ph type="subTitle" idx="1"/>
          </p:nvPr>
        </p:nvSpPr>
        <p:spPr/>
        <p:txBody>
          <a:bodyPr/>
          <a:lstStyle/>
          <a:p>
            <a:pPr>
              <a:defRPr/>
            </a:pPr>
            <a:r>
              <a:rPr lang="en-US" i="1" u="sng" dirty="0" smtClean="0"/>
              <a:t>Identify challenging situations for children and understand the skills that are needed to help them cope</a:t>
            </a:r>
            <a:r>
              <a:rPr lang="en-US" dirty="0" smtClean="0"/>
              <a:t> </a:t>
            </a:r>
            <a:endParaRPr lang="en-US" dirty="0"/>
          </a:p>
        </p:txBody>
      </p:sp>
      <p:pic>
        <p:nvPicPr>
          <p:cNvPr id="4100" name="Picture 9" descr="C:\Documents and Settings\stjohnson\Local Settings\Temporary Internet Files\Content.IE5\3XD1W0RH\MPj040189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6858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4"/>
          <p:cNvSpPr txBox="1">
            <a:spLocks noChangeArrowheads="1"/>
          </p:cNvSpPr>
          <p:nvPr/>
        </p:nvSpPr>
        <p:spPr bwMode="auto">
          <a:xfrm>
            <a:off x="3886200" y="152400"/>
            <a:ext cx="112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b="1"/>
              <a:t>Break me</a:t>
            </a:r>
          </a:p>
        </p:txBody>
      </p:sp>
    </p:spTree>
    <p:extLst>
      <p:ext uri="{BB962C8B-B14F-4D97-AF65-F5344CB8AC3E}">
        <p14:creationId xmlns:p14="http://schemas.microsoft.com/office/powerpoint/2010/main" val="1980875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6" name="Picture 4" descr="j0285780[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133600"/>
            <a:ext cx="4362450" cy="4724400"/>
          </a:xfr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pPr eaLnBrk="1" hangingPunct="1">
              <a:defRPr/>
            </a:pPr>
            <a:r>
              <a:rPr lang="en-US" smtClean="0"/>
              <a:t>Types of Child Abuse</a:t>
            </a:r>
          </a:p>
        </p:txBody>
      </p:sp>
      <p:sp>
        <p:nvSpPr>
          <p:cNvPr id="7171" name="Rectangle 3"/>
          <p:cNvSpPr>
            <a:spLocks noGrp="1" noChangeArrowheads="1"/>
          </p:cNvSpPr>
          <p:nvPr>
            <p:ph type="body" idx="1"/>
          </p:nvPr>
        </p:nvSpPr>
        <p:spPr/>
        <p:txBody>
          <a:bodyPr>
            <a:normAutofit fontScale="92500" lnSpcReduction="10000"/>
          </a:bodyPr>
          <a:lstStyle/>
          <a:p>
            <a:pPr algn="r" eaLnBrk="1" hangingPunct="1">
              <a:defRPr/>
            </a:pPr>
            <a:r>
              <a:rPr lang="en-US" sz="3500" b="1" dirty="0" smtClean="0"/>
              <a:t>Neglect – 63%</a:t>
            </a:r>
          </a:p>
          <a:p>
            <a:pPr algn="r" eaLnBrk="1" hangingPunct="1">
              <a:buFont typeface="Wingdings" pitchFamily="2" charset="2"/>
              <a:buNone/>
              <a:defRPr/>
            </a:pPr>
            <a:endParaRPr lang="en-US" sz="3500" b="1" dirty="0" smtClean="0"/>
          </a:p>
          <a:p>
            <a:pPr algn="r" eaLnBrk="1" hangingPunct="1">
              <a:defRPr/>
            </a:pPr>
            <a:r>
              <a:rPr lang="en-US" sz="3500" b="1" dirty="0" smtClean="0"/>
              <a:t>Physical – 19% </a:t>
            </a:r>
          </a:p>
          <a:p>
            <a:pPr algn="r" eaLnBrk="1" hangingPunct="1">
              <a:buFont typeface="Wingdings" pitchFamily="2" charset="2"/>
              <a:buNone/>
              <a:defRPr/>
            </a:pPr>
            <a:endParaRPr lang="en-US" sz="3500" b="1" dirty="0" smtClean="0"/>
          </a:p>
          <a:p>
            <a:pPr algn="r" eaLnBrk="1" hangingPunct="1">
              <a:defRPr/>
            </a:pPr>
            <a:r>
              <a:rPr lang="en-US" sz="3500" b="1" dirty="0" smtClean="0"/>
              <a:t>Sexual – 10%</a:t>
            </a:r>
          </a:p>
          <a:p>
            <a:pPr algn="r" eaLnBrk="1" hangingPunct="1">
              <a:buFont typeface="Wingdings" pitchFamily="2" charset="2"/>
              <a:buNone/>
              <a:defRPr/>
            </a:pPr>
            <a:endParaRPr lang="en-US" sz="3500" b="1" dirty="0" smtClean="0"/>
          </a:p>
          <a:p>
            <a:pPr algn="r" eaLnBrk="1" hangingPunct="1">
              <a:defRPr/>
            </a:pPr>
            <a:r>
              <a:rPr lang="en-US" sz="3500" b="1" dirty="0" smtClean="0"/>
              <a:t>Emotional – 8</a:t>
            </a:r>
            <a:r>
              <a:rPr lang="en-US" dirty="0" smtClean="0"/>
              <a:t>%</a:t>
            </a:r>
          </a:p>
        </p:txBody>
      </p:sp>
    </p:spTree>
    <p:extLst>
      <p:ext uri="{BB962C8B-B14F-4D97-AF65-F5344CB8AC3E}">
        <p14:creationId xmlns:p14="http://schemas.microsoft.com/office/powerpoint/2010/main" val="314846422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68" decel="100000"/>
                                        <p:tgtEl>
                                          <p:spTgt spid="7170"/>
                                        </p:tgtEl>
                                      </p:cBhvr>
                                    </p:animEffect>
                                    <p:animScale>
                                      <p:cBhvr>
                                        <p:cTn id="8" dur="768" decel="100000"/>
                                        <p:tgtEl>
                                          <p:spTgt spid="7170"/>
                                        </p:tgtEl>
                                      </p:cBhvr>
                                      <p:from x="10000" y="10000"/>
                                      <p:to x="200000" y="450000"/>
                                    </p:animScale>
                                    <p:animScale>
                                      <p:cBhvr>
                                        <p:cTn id="9" dur="1230" accel="100000" fill="hold">
                                          <p:stCondLst>
                                            <p:cond delay="768"/>
                                          </p:stCondLst>
                                        </p:cTn>
                                        <p:tgtEl>
                                          <p:spTgt spid="7170"/>
                                        </p:tgtEl>
                                      </p:cBhvr>
                                      <p:from x="200000" y="450000"/>
                                      <p:to x="100000" y="100000"/>
                                    </p:animScale>
                                    <p:set>
                                      <p:cBhvr>
                                        <p:cTn id="10" dur="768" fill="hold"/>
                                        <p:tgtEl>
                                          <p:spTgt spid="7170"/>
                                        </p:tgtEl>
                                        <p:attrNameLst>
                                          <p:attrName>ppt_x</p:attrName>
                                        </p:attrNameLst>
                                      </p:cBhvr>
                                      <p:to>
                                        <p:strVal val="(0.5)"/>
                                      </p:to>
                                    </p:set>
                                    <p:anim from="(0.5)" to="(#ppt_x)" calcmode="lin" valueType="num">
                                      <p:cBhvr>
                                        <p:cTn id="11" dur="1230" accel="100000" fill="hold">
                                          <p:stCondLst>
                                            <p:cond delay="768"/>
                                          </p:stCondLst>
                                        </p:cTn>
                                        <p:tgtEl>
                                          <p:spTgt spid="7170"/>
                                        </p:tgtEl>
                                        <p:attrNameLst>
                                          <p:attrName>ppt_x</p:attrName>
                                        </p:attrNameLst>
                                      </p:cBhvr>
                                    </p:anim>
                                    <p:set>
                                      <p:cBhvr>
                                        <p:cTn id="12" dur="768" fill="hold"/>
                                        <p:tgtEl>
                                          <p:spTgt spid="7170"/>
                                        </p:tgtEl>
                                        <p:attrNameLst>
                                          <p:attrName>ppt_y</p:attrName>
                                        </p:attrNameLst>
                                      </p:cBhvr>
                                      <p:to>
                                        <p:strVal val="(#ppt_y+0.4)"/>
                                      </p:to>
                                    </p:set>
                                    <p:anim from="(#ppt_y+0.4)" to="(#ppt_y)" calcmode="lin" valueType="num">
                                      <p:cBhvr>
                                        <p:cTn id="13" dur="1230" accel="100000" fill="hold">
                                          <p:stCondLst>
                                            <p:cond delay="768"/>
                                          </p:stCondLst>
                                        </p:cTn>
                                        <p:tgtEl>
                                          <p:spTgt spid="717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p:cTn id="18" dur="5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717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500" fill="hold"/>
                                        <p:tgtEl>
                                          <p:spTgt spid="7171">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7171">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717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7171">
                                            <p:txEl>
                                              <p:pRg st="4" end="4"/>
                                            </p:txEl>
                                          </p:spTgt>
                                        </p:tgtEl>
                                        <p:attrNameLst>
                                          <p:attrName>style.visibility</p:attrName>
                                        </p:attrNameLst>
                                      </p:cBhvr>
                                      <p:to>
                                        <p:strVal val="visible"/>
                                      </p:to>
                                    </p:set>
                                    <p:anim calcmode="lin" valueType="num">
                                      <p:cBhvr>
                                        <p:cTn id="32" dur="500" fill="hold"/>
                                        <p:tgtEl>
                                          <p:spTgt spid="7171">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7171">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7171">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7171">
                                            <p:txEl>
                                              <p:pRg st="6" end="6"/>
                                            </p:txEl>
                                          </p:spTgt>
                                        </p:tgtEl>
                                        <p:attrNameLst>
                                          <p:attrName>style.visibility</p:attrName>
                                        </p:attrNameLst>
                                      </p:cBhvr>
                                      <p:to>
                                        <p:strVal val="visible"/>
                                      </p:to>
                                    </p:set>
                                    <p:anim calcmode="lin" valueType="num">
                                      <p:cBhvr>
                                        <p:cTn id="39" dur="500" fill="hold"/>
                                        <p:tgtEl>
                                          <p:spTgt spid="7171">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7171">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Physical Abuse</a:t>
            </a:r>
          </a:p>
        </p:txBody>
      </p:sp>
      <p:sp>
        <p:nvSpPr>
          <p:cNvPr id="8198" name="Rectangle 6"/>
          <p:cNvSpPr>
            <a:spLocks noGrp="1" noChangeArrowheads="1"/>
          </p:cNvSpPr>
          <p:nvPr>
            <p:ph type="body" sz="half" idx="3"/>
          </p:nvPr>
        </p:nvSpPr>
        <p:spPr>
          <a:xfrm>
            <a:off x="457200" y="1447800"/>
            <a:ext cx="8229600" cy="1295400"/>
          </a:xfrm>
        </p:spPr>
        <p:txBody>
          <a:bodyPr/>
          <a:lstStyle/>
          <a:p>
            <a:pPr marL="533400" indent="-533400" algn="ctr" eaLnBrk="1" hangingPunct="1">
              <a:buFontTx/>
              <a:buNone/>
            </a:pPr>
            <a:r>
              <a:rPr lang="en-US" sz="2800" smtClean="0"/>
              <a:t>non-accidental injury of a child that leaves marks, scars, bruises, or broken bones.</a:t>
            </a:r>
          </a:p>
        </p:txBody>
      </p:sp>
      <p:sp>
        <p:nvSpPr>
          <p:cNvPr id="27652" name="Text Box 7"/>
          <p:cNvSpPr txBox="1">
            <a:spLocks noChangeArrowheads="1"/>
          </p:cNvSpPr>
          <p:nvPr/>
        </p:nvSpPr>
        <p:spPr bwMode="auto">
          <a:xfrm>
            <a:off x="609600" y="2743200"/>
            <a:ext cx="35052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sz="2400" b="1"/>
          </a:p>
          <a:p>
            <a:endParaRPr lang="en-US" sz="2400" b="1"/>
          </a:p>
          <a:p>
            <a:r>
              <a:rPr lang="en-US" sz="2400" b="1" u="sng"/>
              <a:t>Physical indicators:</a:t>
            </a:r>
            <a:r>
              <a:rPr lang="en-US" sz="2400" b="1"/>
              <a:t> </a:t>
            </a:r>
            <a:r>
              <a:rPr lang="en-US" sz="2400"/>
              <a:t>unexplained bruises,</a:t>
            </a:r>
          </a:p>
          <a:p>
            <a:r>
              <a:rPr lang="en-US" sz="2400"/>
              <a:t>burns, human bites, broken bones, missing hair, scratches.</a:t>
            </a:r>
          </a:p>
        </p:txBody>
      </p:sp>
      <p:sp>
        <p:nvSpPr>
          <p:cNvPr id="27653" name="Text Box 8"/>
          <p:cNvSpPr txBox="1">
            <a:spLocks noChangeArrowheads="1"/>
          </p:cNvSpPr>
          <p:nvPr/>
        </p:nvSpPr>
        <p:spPr bwMode="auto">
          <a:xfrm>
            <a:off x="4708525" y="2551113"/>
            <a:ext cx="2225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p>
        </p:txBody>
      </p:sp>
      <p:sp>
        <p:nvSpPr>
          <p:cNvPr id="27654" name="Text Box 9"/>
          <p:cNvSpPr txBox="1">
            <a:spLocks noChangeArrowheads="1"/>
          </p:cNvSpPr>
          <p:nvPr/>
        </p:nvSpPr>
        <p:spPr bwMode="auto">
          <a:xfrm>
            <a:off x="3962400" y="2641600"/>
            <a:ext cx="511333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b="1" u="sng"/>
              <a:t>Behavioral indicators of physical abuse:</a:t>
            </a:r>
            <a:r>
              <a:rPr lang="en-US"/>
              <a:t> </a:t>
            </a:r>
          </a:p>
          <a:p>
            <a:r>
              <a:rPr lang="en-US" sz="2400"/>
              <a:t>wary of physical contact with </a:t>
            </a:r>
          </a:p>
          <a:p>
            <a:r>
              <a:rPr lang="en-US" sz="2400"/>
              <a:t>adults, behavioral extremes </a:t>
            </a:r>
          </a:p>
          <a:p>
            <a:r>
              <a:rPr lang="en-US" sz="2400"/>
              <a:t>(aggressive or withdrawn), </a:t>
            </a:r>
          </a:p>
          <a:p>
            <a:r>
              <a:rPr lang="en-US" sz="2400"/>
              <a:t>frightened of parents, afraid to </a:t>
            </a:r>
          </a:p>
          <a:p>
            <a:r>
              <a:rPr lang="en-US" sz="2400"/>
              <a:t>go home, cheating, stealing, </a:t>
            </a:r>
          </a:p>
          <a:p>
            <a:r>
              <a:rPr lang="en-US" sz="2400"/>
              <a:t>lying (a sign that expectations </a:t>
            </a:r>
          </a:p>
          <a:p>
            <a:r>
              <a:rPr lang="en-US" sz="2400"/>
              <a:t>in the home are too high),</a:t>
            </a:r>
          </a:p>
          <a:p>
            <a:r>
              <a:rPr lang="en-US" sz="2400"/>
              <a:t> layered clothing.</a:t>
            </a:r>
          </a:p>
        </p:txBody>
      </p:sp>
    </p:spTree>
    <p:extLst>
      <p:ext uri="{BB962C8B-B14F-4D97-AF65-F5344CB8AC3E}">
        <p14:creationId xmlns:p14="http://schemas.microsoft.com/office/powerpoint/2010/main" val="27854676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Emotional Abuse</a:t>
            </a:r>
          </a:p>
        </p:txBody>
      </p:sp>
      <p:sp>
        <p:nvSpPr>
          <p:cNvPr id="9219" name="Rectangle 3"/>
          <p:cNvSpPr>
            <a:spLocks noGrp="1" noChangeArrowheads="1"/>
          </p:cNvSpPr>
          <p:nvPr>
            <p:ph type="body" idx="1"/>
          </p:nvPr>
        </p:nvSpPr>
        <p:spPr/>
        <p:txBody>
          <a:bodyPr/>
          <a:lstStyle/>
          <a:p>
            <a:pPr marL="609600" indent="-609600" eaLnBrk="1" hangingPunct="1">
              <a:lnSpc>
                <a:spcPct val="80000"/>
              </a:lnSpc>
              <a:buFontTx/>
              <a:buNone/>
            </a:pPr>
            <a:r>
              <a:rPr lang="en-US" sz="2000" b="1" smtClean="0"/>
              <a:t>	– </a:t>
            </a:r>
            <a:r>
              <a:rPr lang="en-US" sz="2000" smtClean="0"/>
              <a:t>parental behavior, such as rejecting, terrorizing, berating, ignoring, or isolating a child, that causes, or is likely to cause, serious impairment of the physical, social, mental, or emotional capacities of the child.</a:t>
            </a:r>
          </a:p>
          <a:p>
            <a:pPr marL="609600" indent="-609600" eaLnBrk="1" hangingPunct="1">
              <a:lnSpc>
                <a:spcPct val="80000"/>
              </a:lnSpc>
              <a:buFontTx/>
              <a:buNone/>
            </a:pPr>
            <a:endParaRPr lang="en-US" sz="2000" smtClean="0"/>
          </a:p>
          <a:p>
            <a:pPr marL="609600" indent="-609600" eaLnBrk="1" hangingPunct="1">
              <a:lnSpc>
                <a:spcPct val="80000"/>
              </a:lnSpc>
            </a:pPr>
            <a:r>
              <a:rPr lang="en-US" sz="2000" b="1" smtClean="0"/>
              <a:t>Physical indicators of emotional abuse:</a:t>
            </a:r>
            <a:r>
              <a:rPr lang="en-US" sz="2000" smtClean="0"/>
              <a:t> speech disorders, lags in physical development, failure to thrive.</a:t>
            </a:r>
          </a:p>
          <a:p>
            <a:pPr marL="609600" indent="-609600" eaLnBrk="1" hangingPunct="1">
              <a:lnSpc>
                <a:spcPct val="80000"/>
              </a:lnSpc>
              <a:buFont typeface="Wingdings" pitchFamily="2" charset="2"/>
              <a:buNone/>
            </a:pPr>
            <a:endParaRPr lang="en-US" sz="2000" b="1" smtClean="0"/>
          </a:p>
          <a:p>
            <a:pPr marL="609600" indent="-609600" eaLnBrk="1" hangingPunct="1">
              <a:lnSpc>
                <a:spcPct val="80000"/>
              </a:lnSpc>
            </a:pPr>
            <a:r>
              <a:rPr lang="en-US" sz="2000" b="1" smtClean="0"/>
              <a:t>Behavioral indicators of emotional abuse: </a:t>
            </a:r>
            <a:r>
              <a:rPr lang="en-US" sz="2000" smtClean="0"/>
              <a:t>habit disorders (sucking, biting, rocking), conduct disorders (withdrawal, destructiveness, cruelty), sleep disorders or inhibition of play, behavior extremes (aggressive or passive).</a:t>
            </a:r>
          </a:p>
        </p:txBody>
      </p:sp>
    </p:spTree>
    <p:extLst>
      <p:ext uri="{BB962C8B-B14F-4D97-AF65-F5344CB8AC3E}">
        <p14:creationId xmlns:p14="http://schemas.microsoft.com/office/powerpoint/2010/main" val="7871460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219">
                                            <p:txEl>
                                              <p:pRg st="2" end="2"/>
                                            </p:txEl>
                                          </p:spTgt>
                                        </p:tgtEl>
                                        <p:attrNameLst>
                                          <p:attrName>style.visibility</p:attrName>
                                        </p:attrNameLst>
                                      </p:cBhvr>
                                      <p:to>
                                        <p:strVal val="visible"/>
                                      </p:to>
                                    </p:set>
                                    <p:animEffect transition="in" filter="fade">
                                      <p:cBhvr>
                                        <p:cTn id="14" dur="1000"/>
                                        <p:tgtEl>
                                          <p:spTgt spid="9219">
                                            <p:txEl>
                                              <p:pRg st="2" end="2"/>
                                            </p:txEl>
                                          </p:spTgt>
                                        </p:tgtEl>
                                      </p:cBhvr>
                                    </p:animEffect>
                                    <p:anim calcmode="lin" valueType="num">
                                      <p:cBhvr>
                                        <p:cTn id="15"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19">
                                            <p:txEl>
                                              <p:pRg st="4" end="4"/>
                                            </p:txEl>
                                          </p:spTgt>
                                        </p:tgtEl>
                                        <p:attrNameLst>
                                          <p:attrName>style.visibility</p:attrName>
                                        </p:attrNameLst>
                                      </p:cBhvr>
                                      <p:to>
                                        <p:strVal val="visible"/>
                                      </p:to>
                                    </p:set>
                                    <p:animEffect transition="in" filter="fade">
                                      <p:cBhvr>
                                        <p:cTn id="21" dur="1000"/>
                                        <p:tgtEl>
                                          <p:spTgt spid="9219">
                                            <p:txEl>
                                              <p:pRg st="4" end="4"/>
                                            </p:txEl>
                                          </p:spTgt>
                                        </p:tgtEl>
                                      </p:cBhvr>
                                    </p:animEffect>
                                    <p:anim calcmode="lin" valueType="num">
                                      <p:cBhvr>
                                        <p:cTn id="22"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Neglect</a:t>
            </a:r>
          </a:p>
        </p:txBody>
      </p:sp>
      <p:sp>
        <p:nvSpPr>
          <p:cNvPr id="10243" name="Rectangle 3"/>
          <p:cNvSpPr>
            <a:spLocks noGrp="1" noChangeArrowheads="1"/>
          </p:cNvSpPr>
          <p:nvPr>
            <p:ph type="body" idx="1"/>
          </p:nvPr>
        </p:nvSpPr>
        <p:spPr/>
        <p:txBody>
          <a:bodyPr/>
          <a:lstStyle/>
          <a:p>
            <a:pPr marL="609600" indent="-609600" eaLnBrk="1" hangingPunct="1">
              <a:lnSpc>
                <a:spcPct val="80000"/>
              </a:lnSpc>
              <a:buFont typeface="Arial" charset="0"/>
              <a:buNone/>
            </a:pPr>
            <a:r>
              <a:rPr lang="en-US" sz="2000" b="1" smtClean="0"/>
              <a:t>	– </a:t>
            </a:r>
            <a:r>
              <a:rPr lang="en-US" sz="2000" smtClean="0"/>
              <a:t>failure of parents or caretakers to provide needed, age appropriate care including food, clothing, shelter, protection from harm, and supervision appropriate to the child’s development, hygiene, and medical care.</a:t>
            </a:r>
          </a:p>
          <a:p>
            <a:pPr marL="609600" indent="-609600" eaLnBrk="1" hangingPunct="1">
              <a:lnSpc>
                <a:spcPct val="80000"/>
              </a:lnSpc>
              <a:buFont typeface="Arial" charset="0"/>
              <a:buChar char="►"/>
            </a:pPr>
            <a:endParaRPr lang="en-US" sz="2000" smtClean="0"/>
          </a:p>
          <a:p>
            <a:pPr marL="609600" indent="-609600" eaLnBrk="1" hangingPunct="1">
              <a:lnSpc>
                <a:spcPct val="80000"/>
              </a:lnSpc>
            </a:pPr>
            <a:r>
              <a:rPr lang="en-US" sz="2000" b="1" u="sng" smtClean="0"/>
              <a:t>Physical indicators of neglect:</a:t>
            </a:r>
            <a:r>
              <a:rPr lang="en-US" sz="2000" b="1" smtClean="0"/>
              <a:t> </a:t>
            </a:r>
            <a:r>
              <a:rPr lang="en-US" sz="2000" smtClean="0"/>
              <a:t>constant hunger, poor hygiene, excessive sleepiness, lack of appropriate supervision, unattended physical problems or medical needs, abandonment, inappropriate clothing fro weather conditions.</a:t>
            </a:r>
          </a:p>
          <a:p>
            <a:pPr marL="609600" indent="-609600" eaLnBrk="1" hangingPunct="1">
              <a:lnSpc>
                <a:spcPct val="80000"/>
              </a:lnSpc>
              <a:buFont typeface="Wingdings" pitchFamily="2" charset="2"/>
              <a:buNone/>
            </a:pPr>
            <a:endParaRPr lang="en-US" sz="2000" b="1" smtClean="0"/>
          </a:p>
          <a:p>
            <a:pPr marL="609600" indent="-609600" eaLnBrk="1" hangingPunct="1">
              <a:lnSpc>
                <a:spcPct val="80000"/>
              </a:lnSpc>
            </a:pPr>
            <a:r>
              <a:rPr lang="en-US" sz="2000" b="1" u="sng" smtClean="0"/>
              <a:t>Behavioral indicators of neglect:</a:t>
            </a:r>
            <a:r>
              <a:rPr lang="en-US" sz="2000" b="1" smtClean="0"/>
              <a:t> </a:t>
            </a:r>
            <a:r>
              <a:rPr lang="en-US" sz="2000" smtClean="0"/>
              <a:t>begging or stealing food, frequent sleepiness, lack of appropriate supervision, unattended physical problem or medical needs, abandonment, inappropriate clothing for weather conditions.</a:t>
            </a:r>
          </a:p>
        </p:txBody>
      </p:sp>
    </p:spTree>
    <p:extLst>
      <p:ext uri="{BB962C8B-B14F-4D97-AF65-F5344CB8AC3E}">
        <p14:creationId xmlns:p14="http://schemas.microsoft.com/office/powerpoint/2010/main" val="933496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fade">
                                      <p:cBhvr>
                                        <p:cTn id="21" dur="1000"/>
                                        <p:tgtEl>
                                          <p:spTgt spid="10243">
                                            <p:txEl>
                                              <p:pRg st="4" end="4"/>
                                            </p:txEl>
                                          </p:spTgt>
                                        </p:tgtEl>
                                      </p:cBhvr>
                                    </p:animEffect>
                                    <p:anim calcmode="lin" valueType="num">
                                      <p:cBhvr>
                                        <p:cTn id="22"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Sexual Abuse</a:t>
            </a:r>
          </a:p>
        </p:txBody>
      </p:sp>
      <p:sp>
        <p:nvSpPr>
          <p:cNvPr id="11267" name="Rectangle 3"/>
          <p:cNvSpPr>
            <a:spLocks noGrp="1" noChangeArrowheads="1"/>
          </p:cNvSpPr>
          <p:nvPr>
            <p:ph type="body" idx="1"/>
          </p:nvPr>
        </p:nvSpPr>
        <p:spPr/>
        <p:txBody>
          <a:bodyPr/>
          <a:lstStyle/>
          <a:p>
            <a:pPr marL="533400" indent="-533400" eaLnBrk="1" hangingPunct="1">
              <a:lnSpc>
                <a:spcPct val="80000"/>
              </a:lnSpc>
            </a:pPr>
            <a:r>
              <a:rPr lang="en-US" sz="1600" b="1" smtClean="0"/>
              <a:t>– </a:t>
            </a:r>
            <a:r>
              <a:rPr lang="en-US" sz="1600" smtClean="0"/>
              <a:t>any inappropriate sexual exposure or touch by an adult to a child or an older child to a younger child.  This includes, but is not limited to: fondling, sexual intercourse, sexual assault, rape, date rape, incest, child prostitution, exposure, and pornography.  It does not matter whether the victim was forced or tricked into any of the above, it is considered sexual abuse by the state of Utah.</a:t>
            </a:r>
          </a:p>
          <a:p>
            <a:pPr marL="533400" indent="-533400" eaLnBrk="1" hangingPunct="1">
              <a:lnSpc>
                <a:spcPct val="80000"/>
              </a:lnSpc>
            </a:pPr>
            <a:endParaRPr lang="en-US" sz="1600" smtClean="0"/>
          </a:p>
          <a:p>
            <a:pPr marL="533400" indent="-533400" eaLnBrk="1" hangingPunct="1">
              <a:lnSpc>
                <a:spcPct val="80000"/>
              </a:lnSpc>
            </a:pPr>
            <a:r>
              <a:rPr lang="en-US" sz="1600" b="1" smtClean="0"/>
              <a:t>Physical indicators of sexual abuse:</a:t>
            </a:r>
            <a:r>
              <a:rPr lang="en-US" sz="1600" smtClean="0"/>
              <a:t> difficulty in walking or sitting, torn, stained, or bloody underclothing, pain or itching in genital area, bruises or bleeding in rectal/genital area, venereal disease.</a:t>
            </a:r>
          </a:p>
          <a:p>
            <a:pPr marL="533400" indent="-533400" eaLnBrk="1" hangingPunct="1">
              <a:lnSpc>
                <a:spcPct val="80000"/>
              </a:lnSpc>
              <a:buFont typeface="Wingdings" pitchFamily="2" charset="2"/>
              <a:buNone/>
            </a:pPr>
            <a:endParaRPr lang="en-US" sz="1600" b="1" smtClean="0"/>
          </a:p>
          <a:p>
            <a:pPr marL="533400" indent="-533400" eaLnBrk="1" hangingPunct="1">
              <a:lnSpc>
                <a:spcPct val="80000"/>
              </a:lnSpc>
            </a:pPr>
            <a:r>
              <a:rPr lang="en-US" sz="1600" b="1" smtClean="0"/>
              <a:t>Behavioral indicators of sexual abuse: </a:t>
            </a:r>
            <a:r>
              <a:rPr lang="en-US" sz="1600" smtClean="0"/>
              <a:t>age-inappropriate sexual knowledge/sexual touch, abrupt change in personality, withdrawn, poor peer relationships, unwilling to change for gym or participate in physical activities, promiscuous behavior/seductive behavior, drop in school performance/decline in school interest, sleep disturbances, regressive behavior (i.e., bed wetting).</a:t>
            </a:r>
          </a:p>
        </p:txBody>
      </p:sp>
    </p:spTree>
    <p:extLst>
      <p:ext uri="{BB962C8B-B14F-4D97-AF65-F5344CB8AC3E}">
        <p14:creationId xmlns:p14="http://schemas.microsoft.com/office/powerpoint/2010/main" val="1587237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1000"/>
                                        <p:tgtEl>
                                          <p:spTgt spid="11267">
                                            <p:txEl>
                                              <p:pRg st="0" end="0"/>
                                            </p:txEl>
                                          </p:spTgt>
                                        </p:tgtEl>
                                      </p:cBhvr>
                                    </p:animEffect>
                                    <p:anim calcmode="lin" valueType="num">
                                      <p:cBhvr>
                                        <p:cTn id="8"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xEl>
                                              <p:pRg st="2" end="2"/>
                                            </p:txEl>
                                          </p:spTgt>
                                        </p:tgtEl>
                                        <p:attrNameLst>
                                          <p:attrName>style.visibility</p:attrName>
                                        </p:attrNameLst>
                                      </p:cBhvr>
                                      <p:to>
                                        <p:strVal val="visible"/>
                                      </p:to>
                                    </p:set>
                                    <p:animEffect transition="in" filter="fade">
                                      <p:cBhvr>
                                        <p:cTn id="14" dur="1000"/>
                                        <p:tgtEl>
                                          <p:spTgt spid="11267">
                                            <p:txEl>
                                              <p:pRg st="2" end="2"/>
                                            </p:txEl>
                                          </p:spTgt>
                                        </p:tgtEl>
                                      </p:cBhvr>
                                    </p:animEffect>
                                    <p:anim calcmode="lin" valueType="num">
                                      <p:cBhvr>
                                        <p:cTn id="15"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1000"/>
                                        <p:tgtEl>
                                          <p:spTgt spid="11267">
                                            <p:txEl>
                                              <p:pRg st="4" end="4"/>
                                            </p:txEl>
                                          </p:spTgt>
                                        </p:tgtEl>
                                      </p:cBhvr>
                                    </p:animEffect>
                                    <p:anim calcmode="lin" valueType="num">
                                      <p:cBhvr>
                                        <p:cTn id="22" dur="10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26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pPr eaLnBrk="1" hangingPunct="1">
              <a:lnSpc>
                <a:spcPct val="80000"/>
              </a:lnSpc>
              <a:defRPr/>
            </a:pPr>
            <a:r>
              <a:rPr lang="en-US" sz="2800" dirty="0" smtClean="0"/>
              <a:t>COMPLETE ABUSE SORTING ACTIVITY:</a:t>
            </a:r>
          </a:p>
          <a:p>
            <a:pPr lvl="1" eaLnBrk="1" hangingPunct="1">
              <a:lnSpc>
                <a:spcPct val="80000"/>
              </a:lnSpc>
              <a:defRPr/>
            </a:pPr>
            <a:r>
              <a:rPr lang="en-US" sz="2400" dirty="0" smtClean="0"/>
              <a:t>Sort each abuse into its type of abuse.  Check yourselves on the next slides.</a:t>
            </a:r>
            <a:endParaRPr lang="en-US" sz="2400" dirty="0"/>
          </a:p>
        </p:txBody>
      </p:sp>
      <p:sp>
        <p:nvSpPr>
          <p:cNvPr id="28674" name="Rectangle 2"/>
          <p:cNvSpPr>
            <a:spLocks noGrp="1" noChangeArrowheads="1"/>
          </p:cNvSpPr>
          <p:nvPr>
            <p:ph type="title"/>
          </p:nvPr>
        </p:nvSpPr>
        <p:spPr/>
        <p:txBody>
          <a:bodyPr/>
          <a:lstStyle/>
          <a:p>
            <a:pPr eaLnBrk="1" hangingPunct="1">
              <a:defRPr/>
            </a:pPr>
            <a:r>
              <a:rPr lang="en-US" smtClean="0"/>
              <a:t>Help a child deal with abuse </a:t>
            </a:r>
          </a:p>
        </p:txBody>
      </p:sp>
      <p:pic>
        <p:nvPicPr>
          <p:cNvPr id="21508" name="Picture 5" descr="C:\Documents and Settings\stjohnson\Local Settings\Temporary Internet Files\Content.IE5\GIK8JT4Q\MPj0439453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581400"/>
            <a:ext cx="4108450" cy="274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6829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9" name="Rectangle 5"/>
          <p:cNvSpPr>
            <a:spLocks noGrp="1" noChangeArrowheads="1"/>
          </p:cNvSpPr>
          <p:nvPr>
            <p:ph sz="quarter" idx="13"/>
          </p:nvPr>
        </p:nvSpPr>
        <p:spPr>
          <a:xfrm>
            <a:off x="457200" y="457200"/>
            <a:ext cx="4038600" cy="5638800"/>
          </a:xfrm>
        </p:spPr>
        <p:txBody>
          <a:bodyPr>
            <a:normAutofit lnSpcReduction="10000"/>
          </a:bodyPr>
          <a:lstStyle/>
          <a:p>
            <a:pPr eaLnBrk="1" hangingPunct="1">
              <a:lnSpc>
                <a:spcPct val="80000"/>
              </a:lnSpc>
              <a:defRPr/>
            </a:pPr>
            <a:r>
              <a:rPr lang="en-US" sz="1800" smtClean="0"/>
              <a:t>PHYSICAL ABUSE</a:t>
            </a:r>
          </a:p>
          <a:p>
            <a:pPr lvl="1" eaLnBrk="1" hangingPunct="1">
              <a:lnSpc>
                <a:spcPct val="80000"/>
              </a:lnSpc>
              <a:defRPr/>
            </a:pPr>
            <a:r>
              <a:rPr lang="en-US" sz="1600" smtClean="0"/>
              <a:t>Destroying your belongings</a:t>
            </a:r>
          </a:p>
          <a:p>
            <a:pPr lvl="1" eaLnBrk="1" hangingPunct="1">
              <a:lnSpc>
                <a:spcPct val="80000"/>
              </a:lnSpc>
              <a:defRPr/>
            </a:pPr>
            <a:r>
              <a:rPr lang="en-US" sz="1600" smtClean="0"/>
              <a:t>Throwing objects at you</a:t>
            </a:r>
          </a:p>
          <a:p>
            <a:pPr lvl="1" eaLnBrk="1" hangingPunct="1">
              <a:lnSpc>
                <a:spcPct val="80000"/>
              </a:lnSpc>
              <a:defRPr/>
            </a:pPr>
            <a:r>
              <a:rPr lang="en-US" sz="1600" smtClean="0"/>
              <a:t>Touching you in ways that hurt or scare you</a:t>
            </a:r>
          </a:p>
          <a:p>
            <a:pPr lvl="1" eaLnBrk="1" hangingPunct="1">
              <a:lnSpc>
                <a:spcPct val="80000"/>
              </a:lnSpc>
              <a:defRPr/>
            </a:pPr>
            <a:r>
              <a:rPr lang="en-US" sz="1600" smtClean="0"/>
              <a:t>Twisting your arm, slapping, or biting you</a:t>
            </a:r>
          </a:p>
          <a:p>
            <a:pPr lvl="1" eaLnBrk="1" hangingPunct="1">
              <a:lnSpc>
                <a:spcPct val="80000"/>
              </a:lnSpc>
              <a:defRPr/>
            </a:pPr>
            <a:r>
              <a:rPr lang="en-US" sz="1600" smtClean="0"/>
              <a:t>Pushing or shoving you</a:t>
            </a:r>
          </a:p>
          <a:p>
            <a:pPr lvl="1" eaLnBrk="1" hangingPunct="1">
              <a:lnSpc>
                <a:spcPct val="80000"/>
              </a:lnSpc>
              <a:defRPr/>
            </a:pPr>
            <a:r>
              <a:rPr lang="en-US" sz="1600" smtClean="0"/>
              <a:t>Depriving you of food, shelter, money, or clothing</a:t>
            </a:r>
          </a:p>
          <a:p>
            <a:pPr lvl="1" eaLnBrk="1" hangingPunct="1">
              <a:lnSpc>
                <a:spcPct val="80000"/>
              </a:lnSpc>
              <a:defRPr/>
            </a:pPr>
            <a:r>
              <a:rPr lang="en-US" sz="1600" smtClean="0"/>
              <a:t>Threatening you with weapons</a:t>
            </a:r>
          </a:p>
          <a:p>
            <a:pPr lvl="1" eaLnBrk="1" hangingPunct="1">
              <a:lnSpc>
                <a:spcPct val="80000"/>
              </a:lnSpc>
              <a:defRPr/>
            </a:pPr>
            <a:r>
              <a:rPr lang="en-US" sz="1600" smtClean="0"/>
              <a:t>Hitting, punching, or kicking you</a:t>
            </a:r>
          </a:p>
          <a:p>
            <a:pPr lvl="1" eaLnBrk="1" hangingPunct="1">
              <a:lnSpc>
                <a:spcPct val="80000"/>
              </a:lnSpc>
              <a:defRPr/>
            </a:pPr>
            <a:r>
              <a:rPr lang="en-US" sz="1600" smtClean="0"/>
              <a:t>Choking or throwing you</a:t>
            </a:r>
          </a:p>
          <a:p>
            <a:pPr lvl="1" eaLnBrk="1" hangingPunct="1">
              <a:lnSpc>
                <a:spcPct val="80000"/>
              </a:lnSpc>
              <a:defRPr/>
            </a:pPr>
            <a:r>
              <a:rPr lang="en-US" sz="1600" smtClean="0"/>
              <a:t>Hitting or kicking you in a series of blows</a:t>
            </a:r>
          </a:p>
          <a:p>
            <a:pPr lvl="1" eaLnBrk="1" hangingPunct="1">
              <a:lnSpc>
                <a:spcPct val="80000"/>
              </a:lnSpc>
              <a:defRPr/>
            </a:pPr>
            <a:r>
              <a:rPr lang="en-US" sz="1600" smtClean="0"/>
              <a:t>Abusing you to the point you need medical treatment</a:t>
            </a:r>
          </a:p>
          <a:p>
            <a:pPr lvl="1" eaLnBrk="1" hangingPunct="1">
              <a:lnSpc>
                <a:spcPct val="80000"/>
              </a:lnSpc>
              <a:defRPr/>
            </a:pPr>
            <a:r>
              <a:rPr lang="en-US" sz="1600" smtClean="0"/>
              <a:t>Breaking your bones and/or causing internal injuries</a:t>
            </a:r>
          </a:p>
          <a:p>
            <a:pPr lvl="1" eaLnBrk="1" hangingPunct="1">
              <a:lnSpc>
                <a:spcPct val="80000"/>
              </a:lnSpc>
              <a:defRPr/>
            </a:pPr>
            <a:r>
              <a:rPr lang="en-US" sz="1600" smtClean="0"/>
              <a:t>Causing miscarriage or injuries that require a therapeutic abortion</a:t>
            </a:r>
          </a:p>
          <a:p>
            <a:pPr lvl="1" eaLnBrk="1" hangingPunct="1">
              <a:lnSpc>
                <a:spcPct val="80000"/>
              </a:lnSpc>
              <a:defRPr/>
            </a:pPr>
            <a:r>
              <a:rPr lang="en-US" sz="1600" smtClean="0"/>
              <a:t>Denying you medical treatment</a:t>
            </a:r>
          </a:p>
          <a:p>
            <a:pPr lvl="1" eaLnBrk="1" hangingPunct="1">
              <a:lnSpc>
                <a:spcPct val="80000"/>
              </a:lnSpc>
              <a:defRPr/>
            </a:pPr>
            <a:r>
              <a:rPr lang="en-US" sz="1600" smtClean="0"/>
              <a:t>Inflicting permanent disabling and/or disfiguring injuries</a:t>
            </a:r>
          </a:p>
        </p:txBody>
      </p:sp>
      <p:sp>
        <p:nvSpPr>
          <p:cNvPr id="26630" name="Rectangle 6"/>
          <p:cNvSpPr>
            <a:spLocks noGrp="1" noChangeArrowheads="1"/>
          </p:cNvSpPr>
          <p:nvPr>
            <p:ph sz="quarter" idx="14"/>
          </p:nvPr>
        </p:nvSpPr>
        <p:spPr>
          <a:xfrm>
            <a:off x="4648200" y="457200"/>
            <a:ext cx="4038600" cy="5638800"/>
          </a:xfrm>
        </p:spPr>
        <p:txBody>
          <a:bodyPr/>
          <a:lstStyle/>
          <a:p>
            <a:pPr eaLnBrk="1" hangingPunct="1">
              <a:lnSpc>
                <a:spcPct val="80000"/>
              </a:lnSpc>
              <a:defRPr/>
            </a:pPr>
            <a:r>
              <a:rPr lang="en-US" sz="1800" smtClean="0"/>
              <a:t>EMOTIONAL ABUSE</a:t>
            </a:r>
          </a:p>
          <a:p>
            <a:pPr lvl="1" eaLnBrk="1" hangingPunct="1">
              <a:lnSpc>
                <a:spcPct val="80000"/>
              </a:lnSpc>
              <a:defRPr/>
            </a:pPr>
            <a:r>
              <a:rPr lang="en-US" sz="1600" smtClean="0"/>
              <a:t>Taunting you in the name of “fun”</a:t>
            </a:r>
          </a:p>
          <a:p>
            <a:pPr lvl="1" eaLnBrk="1" hangingPunct="1">
              <a:lnSpc>
                <a:spcPct val="80000"/>
              </a:lnSpc>
              <a:defRPr/>
            </a:pPr>
            <a:r>
              <a:rPr lang="en-US" sz="1600" smtClean="0"/>
              <a:t>Ignoring you and/or your feelings</a:t>
            </a:r>
          </a:p>
          <a:p>
            <a:pPr lvl="1" eaLnBrk="1" hangingPunct="1">
              <a:lnSpc>
                <a:spcPct val="80000"/>
              </a:lnSpc>
              <a:defRPr/>
            </a:pPr>
            <a:r>
              <a:rPr lang="en-US" sz="1600" smtClean="0"/>
              <a:t>Insulting you repeatedly</a:t>
            </a:r>
          </a:p>
          <a:p>
            <a:pPr lvl="1" eaLnBrk="1" hangingPunct="1">
              <a:lnSpc>
                <a:spcPct val="80000"/>
              </a:lnSpc>
              <a:defRPr/>
            </a:pPr>
            <a:r>
              <a:rPr lang="en-US" sz="1600" smtClean="0"/>
              <a:t>Telling you that you will fail</a:t>
            </a:r>
          </a:p>
          <a:p>
            <a:pPr lvl="1" eaLnBrk="1" hangingPunct="1">
              <a:lnSpc>
                <a:spcPct val="80000"/>
              </a:lnSpc>
              <a:defRPr/>
            </a:pPr>
            <a:r>
              <a:rPr lang="en-US" sz="1600" smtClean="0"/>
              <a:t>Blaming you for his/her faults</a:t>
            </a:r>
          </a:p>
          <a:p>
            <a:pPr lvl="1" eaLnBrk="1" hangingPunct="1">
              <a:lnSpc>
                <a:spcPct val="80000"/>
              </a:lnSpc>
              <a:defRPr/>
            </a:pPr>
            <a:r>
              <a:rPr lang="en-US" sz="1600" smtClean="0"/>
              <a:t>Threatening you with violence or retaliation</a:t>
            </a:r>
          </a:p>
          <a:p>
            <a:pPr lvl="1" eaLnBrk="1" hangingPunct="1">
              <a:lnSpc>
                <a:spcPct val="80000"/>
              </a:lnSpc>
              <a:defRPr/>
            </a:pPr>
            <a:r>
              <a:rPr lang="en-US" sz="1600" smtClean="0"/>
              <a:t>Threatening to hurt your pets</a:t>
            </a:r>
          </a:p>
          <a:p>
            <a:pPr lvl="1" eaLnBrk="1" hangingPunct="1">
              <a:lnSpc>
                <a:spcPct val="80000"/>
              </a:lnSpc>
              <a:defRPr/>
            </a:pPr>
            <a:r>
              <a:rPr lang="en-US" sz="1600" smtClean="0"/>
              <a:t>Threatening to abuse the children and/or get custody of them</a:t>
            </a:r>
          </a:p>
          <a:p>
            <a:pPr lvl="1" eaLnBrk="1" hangingPunct="1">
              <a:lnSpc>
                <a:spcPct val="80000"/>
              </a:lnSpc>
              <a:defRPr/>
            </a:pPr>
            <a:r>
              <a:rPr lang="en-US" sz="1600" smtClean="0"/>
              <a:t>Telling you that you must stay because you can’t make it alone</a:t>
            </a:r>
          </a:p>
          <a:p>
            <a:pPr lvl="1" eaLnBrk="1" hangingPunct="1">
              <a:lnSpc>
                <a:spcPct val="80000"/>
              </a:lnSpc>
              <a:defRPr/>
            </a:pPr>
            <a:r>
              <a:rPr lang="en-US" sz="1600" smtClean="0"/>
              <a:t>Accusing you of being violent when you protect yourself in any way</a:t>
            </a:r>
          </a:p>
          <a:p>
            <a:pPr lvl="1" eaLnBrk="1" hangingPunct="1">
              <a:lnSpc>
                <a:spcPct val="80000"/>
              </a:lnSpc>
              <a:defRPr/>
            </a:pPr>
            <a:r>
              <a:rPr lang="en-US" sz="1600" smtClean="0"/>
              <a:t>Labeling you as crazy, stupid, ugly, etc…</a:t>
            </a:r>
          </a:p>
          <a:p>
            <a:pPr lvl="1" eaLnBrk="1" hangingPunct="1">
              <a:lnSpc>
                <a:spcPct val="80000"/>
              </a:lnSpc>
              <a:defRPr/>
            </a:pPr>
            <a:r>
              <a:rPr lang="en-US" sz="1600" smtClean="0"/>
              <a:t>Blaming you for things that go wrong</a:t>
            </a:r>
          </a:p>
          <a:p>
            <a:pPr lvl="1" eaLnBrk="1" hangingPunct="1">
              <a:lnSpc>
                <a:spcPct val="80000"/>
              </a:lnSpc>
              <a:defRPr/>
            </a:pPr>
            <a:r>
              <a:rPr lang="en-US" sz="1600" smtClean="0"/>
              <a:t>Holding back approval as a form of punishment</a:t>
            </a:r>
          </a:p>
        </p:txBody>
      </p:sp>
    </p:spTree>
    <p:extLst>
      <p:ext uri="{BB962C8B-B14F-4D97-AF65-F5344CB8AC3E}">
        <p14:creationId xmlns:p14="http://schemas.microsoft.com/office/powerpoint/2010/main" val="2284892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5" name="Rectangle 5"/>
          <p:cNvSpPr>
            <a:spLocks noGrp="1" noChangeArrowheads="1"/>
          </p:cNvSpPr>
          <p:nvPr>
            <p:ph sz="quarter" idx="13"/>
          </p:nvPr>
        </p:nvSpPr>
        <p:spPr>
          <a:xfrm>
            <a:off x="457200" y="381000"/>
            <a:ext cx="4038600" cy="5715000"/>
          </a:xfrm>
        </p:spPr>
        <p:txBody>
          <a:bodyPr/>
          <a:lstStyle/>
          <a:p>
            <a:pPr eaLnBrk="1" hangingPunct="1">
              <a:lnSpc>
                <a:spcPct val="80000"/>
              </a:lnSpc>
              <a:defRPr/>
            </a:pPr>
            <a:r>
              <a:rPr lang="en-US" sz="2400" smtClean="0"/>
              <a:t>NEGLECT</a:t>
            </a:r>
          </a:p>
          <a:p>
            <a:pPr lvl="1" eaLnBrk="1" hangingPunct="1">
              <a:lnSpc>
                <a:spcPct val="80000"/>
              </a:lnSpc>
              <a:defRPr/>
            </a:pPr>
            <a:r>
              <a:rPr lang="en-US" sz="2000" smtClean="0"/>
              <a:t>Abandonment</a:t>
            </a:r>
          </a:p>
          <a:p>
            <a:pPr lvl="1" eaLnBrk="1" hangingPunct="1">
              <a:lnSpc>
                <a:spcPct val="80000"/>
              </a:lnSpc>
              <a:defRPr/>
            </a:pPr>
            <a:r>
              <a:rPr lang="en-US" sz="2000" smtClean="0"/>
              <a:t>Unattended physical problems or medical needs</a:t>
            </a:r>
          </a:p>
          <a:p>
            <a:pPr lvl="1" eaLnBrk="1" hangingPunct="1">
              <a:lnSpc>
                <a:spcPct val="80000"/>
              </a:lnSpc>
              <a:defRPr/>
            </a:pPr>
            <a:r>
              <a:rPr lang="en-US" sz="2000" smtClean="0"/>
              <a:t>Lack of supervision</a:t>
            </a:r>
          </a:p>
          <a:p>
            <a:pPr lvl="1" eaLnBrk="1" hangingPunct="1">
              <a:lnSpc>
                <a:spcPct val="80000"/>
              </a:lnSpc>
              <a:defRPr/>
            </a:pPr>
            <a:r>
              <a:rPr lang="en-US" sz="2000" smtClean="0"/>
              <a:t>Child is consistently hungry, poor hygiene, has inappropriate dress</a:t>
            </a:r>
          </a:p>
        </p:txBody>
      </p:sp>
      <p:sp>
        <p:nvSpPr>
          <p:cNvPr id="30726" name="Rectangle 6"/>
          <p:cNvSpPr>
            <a:spLocks noGrp="1" noChangeArrowheads="1"/>
          </p:cNvSpPr>
          <p:nvPr>
            <p:ph sz="quarter" idx="14"/>
          </p:nvPr>
        </p:nvSpPr>
        <p:spPr>
          <a:xfrm>
            <a:off x="4648200" y="304800"/>
            <a:ext cx="4038600" cy="5715000"/>
          </a:xfrm>
        </p:spPr>
        <p:txBody>
          <a:bodyPr/>
          <a:lstStyle/>
          <a:p>
            <a:pPr eaLnBrk="1" hangingPunct="1">
              <a:lnSpc>
                <a:spcPct val="80000"/>
              </a:lnSpc>
              <a:defRPr/>
            </a:pPr>
            <a:r>
              <a:rPr lang="en-US" sz="2400" smtClean="0"/>
              <a:t>SEXUAL ABUSE</a:t>
            </a:r>
          </a:p>
          <a:p>
            <a:pPr lvl="1" eaLnBrk="1" hangingPunct="1">
              <a:lnSpc>
                <a:spcPct val="80000"/>
              </a:lnSpc>
              <a:defRPr/>
            </a:pPr>
            <a:r>
              <a:rPr lang="en-US" sz="2000" smtClean="0"/>
              <a:t>Talking about you or others as sexual objects</a:t>
            </a:r>
          </a:p>
          <a:p>
            <a:pPr lvl="1" eaLnBrk="1" hangingPunct="1">
              <a:lnSpc>
                <a:spcPct val="80000"/>
              </a:lnSpc>
              <a:defRPr/>
            </a:pPr>
            <a:r>
              <a:rPr lang="en-US" sz="2000" smtClean="0"/>
              <a:t>Forcing you to have sex, including sex after a beating or when you are ill</a:t>
            </a:r>
          </a:p>
          <a:p>
            <a:pPr lvl="1" eaLnBrk="1" hangingPunct="1">
              <a:lnSpc>
                <a:spcPct val="80000"/>
              </a:lnSpc>
              <a:defRPr/>
            </a:pPr>
            <a:r>
              <a:rPr lang="en-US" sz="2000" smtClean="0"/>
              <a:t>Criticizing your sexual performance</a:t>
            </a:r>
          </a:p>
          <a:p>
            <a:pPr lvl="1" eaLnBrk="1" hangingPunct="1">
              <a:lnSpc>
                <a:spcPct val="80000"/>
              </a:lnSpc>
              <a:defRPr/>
            </a:pPr>
            <a:r>
              <a:rPr lang="en-US" sz="2000" smtClean="0"/>
              <a:t>Withholding affection to punish you</a:t>
            </a:r>
          </a:p>
          <a:p>
            <a:pPr lvl="1" eaLnBrk="1" hangingPunct="1">
              <a:lnSpc>
                <a:spcPct val="80000"/>
              </a:lnSpc>
              <a:defRPr/>
            </a:pPr>
            <a:r>
              <a:rPr lang="en-US" sz="2000" smtClean="0"/>
              <a:t>Accusing you of looking at, talking to, or having sex with another</a:t>
            </a:r>
          </a:p>
          <a:p>
            <a:pPr lvl="1" eaLnBrk="1" hangingPunct="1">
              <a:lnSpc>
                <a:spcPct val="80000"/>
              </a:lnSpc>
              <a:defRPr/>
            </a:pPr>
            <a:r>
              <a:rPr lang="en-US" sz="2000" smtClean="0"/>
              <a:t>Forcing you to engage in sexual activities that are uncomfortable for you</a:t>
            </a:r>
          </a:p>
          <a:p>
            <a:pPr lvl="1" eaLnBrk="1" hangingPunct="1">
              <a:lnSpc>
                <a:spcPct val="80000"/>
              </a:lnSpc>
              <a:defRPr/>
            </a:pPr>
            <a:r>
              <a:rPr lang="en-US" sz="2000" smtClean="0"/>
              <a:t>Inflicting harm or mutilation to you genitals</a:t>
            </a:r>
          </a:p>
          <a:p>
            <a:pPr lvl="1" eaLnBrk="1" hangingPunct="1">
              <a:lnSpc>
                <a:spcPct val="80000"/>
              </a:lnSpc>
              <a:defRPr/>
            </a:pPr>
            <a:r>
              <a:rPr lang="en-US" sz="2000" smtClean="0"/>
              <a:t>Hurting you during sex</a:t>
            </a:r>
          </a:p>
        </p:txBody>
      </p:sp>
    </p:spTree>
    <p:extLst>
      <p:ext uri="{BB962C8B-B14F-4D97-AF65-F5344CB8AC3E}">
        <p14:creationId xmlns:p14="http://schemas.microsoft.com/office/powerpoint/2010/main" val="2732866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normAutofit fontScale="92500" lnSpcReduction="10000"/>
          </a:bodyPr>
          <a:lstStyle/>
          <a:p>
            <a:pPr eaLnBrk="1" hangingPunct="1">
              <a:lnSpc>
                <a:spcPct val="80000"/>
              </a:lnSpc>
              <a:defRPr/>
            </a:pPr>
            <a:r>
              <a:rPr lang="en-US" sz="3000" b="1" dirty="0" smtClean="0"/>
              <a:t>If you suspect it, you are at law to report it.</a:t>
            </a:r>
          </a:p>
          <a:p>
            <a:pPr eaLnBrk="1" hangingPunct="1">
              <a:lnSpc>
                <a:spcPct val="80000"/>
              </a:lnSpc>
              <a:defRPr/>
            </a:pPr>
            <a:r>
              <a:rPr lang="en-US" sz="3000" b="1" dirty="0" smtClean="0"/>
              <a:t>Report these to the community agency by telephone,</a:t>
            </a:r>
          </a:p>
          <a:p>
            <a:pPr lvl="1" eaLnBrk="1" hangingPunct="1">
              <a:lnSpc>
                <a:spcPct val="80000"/>
              </a:lnSpc>
              <a:defRPr/>
            </a:pPr>
            <a:r>
              <a:rPr lang="en-US" sz="3000" b="1" dirty="0" smtClean="0"/>
              <a:t>Include name, age, and address of the child the their parents</a:t>
            </a:r>
          </a:p>
          <a:p>
            <a:pPr lvl="1" eaLnBrk="1" hangingPunct="1">
              <a:lnSpc>
                <a:spcPct val="80000"/>
              </a:lnSpc>
              <a:defRPr/>
            </a:pPr>
            <a:r>
              <a:rPr lang="en-US" sz="3000" b="1" dirty="0" smtClean="0"/>
              <a:t>Report the facts that led you to your suspicion</a:t>
            </a:r>
          </a:p>
          <a:p>
            <a:pPr lvl="1" eaLnBrk="1" hangingPunct="1">
              <a:lnSpc>
                <a:spcPct val="80000"/>
              </a:lnSpc>
              <a:defRPr/>
            </a:pPr>
            <a:r>
              <a:rPr lang="en-US" sz="3000" b="1" dirty="0" smtClean="0"/>
              <a:t>Ask for advice as to how to proceed.</a:t>
            </a:r>
          </a:p>
          <a:p>
            <a:pPr eaLnBrk="1" hangingPunct="1">
              <a:lnSpc>
                <a:spcPct val="80000"/>
              </a:lnSpc>
              <a:defRPr/>
            </a:pPr>
            <a:r>
              <a:rPr lang="en-US" sz="3000" b="1" dirty="0" smtClean="0"/>
              <a:t>After the telephone conversation, write everything down and keep this for your own records.</a:t>
            </a:r>
          </a:p>
          <a:p>
            <a:pPr eaLnBrk="1" hangingPunct="1">
              <a:lnSpc>
                <a:spcPct val="80000"/>
              </a:lnSpc>
              <a:buFontTx/>
              <a:buNone/>
              <a:defRPr/>
            </a:pPr>
            <a:endParaRPr lang="en-US" sz="2800" dirty="0" smtClean="0"/>
          </a:p>
        </p:txBody>
      </p:sp>
      <p:sp>
        <p:nvSpPr>
          <p:cNvPr id="29698" name="Rectangle 2"/>
          <p:cNvSpPr>
            <a:spLocks noGrp="1" noChangeArrowheads="1"/>
          </p:cNvSpPr>
          <p:nvPr>
            <p:ph type="title"/>
          </p:nvPr>
        </p:nvSpPr>
        <p:spPr/>
        <p:txBody>
          <a:bodyPr>
            <a:normAutofit fontScale="90000"/>
          </a:bodyPr>
          <a:lstStyle/>
          <a:p>
            <a:pPr eaLnBrk="1" hangingPunct="1">
              <a:defRPr/>
            </a:pPr>
            <a:r>
              <a:rPr lang="en-US" sz="4000" smtClean="0"/>
              <a:t>Abuse and neglect reporting procedures</a:t>
            </a:r>
          </a:p>
        </p:txBody>
      </p:sp>
    </p:spTree>
    <p:extLst>
      <p:ext uri="{BB962C8B-B14F-4D97-AF65-F5344CB8AC3E}">
        <p14:creationId xmlns:p14="http://schemas.microsoft.com/office/powerpoint/2010/main" val="149998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dirty="0" smtClean="0"/>
              <a:t>How well is it put together?</a:t>
            </a:r>
          </a:p>
          <a:p>
            <a:pPr>
              <a:defRPr/>
            </a:pPr>
            <a:r>
              <a:rPr lang="en-US" dirty="0" smtClean="0"/>
              <a:t>It is taped together, but is it really complete? Why NOT? What do you see?</a:t>
            </a:r>
          </a:p>
          <a:p>
            <a:pPr>
              <a:defRPr/>
            </a:pPr>
            <a:r>
              <a:rPr lang="en-US" dirty="0" smtClean="0"/>
              <a:t>No matter how well we help our kids through challenging situations, there will always be scars and memories left to deal with.</a:t>
            </a:r>
          </a:p>
          <a:p>
            <a:pPr>
              <a:defRPr/>
            </a:pPr>
            <a:r>
              <a:rPr lang="en-US" dirty="0" smtClean="0"/>
              <a:t>Be careful with what you put your kids through!</a:t>
            </a:r>
            <a:endParaRPr lang="en-US" dirty="0"/>
          </a:p>
        </p:txBody>
      </p:sp>
      <p:sp>
        <p:nvSpPr>
          <p:cNvPr id="2" name="Title 1"/>
          <p:cNvSpPr>
            <a:spLocks noGrp="1"/>
          </p:cNvSpPr>
          <p:nvPr>
            <p:ph type="title"/>
          </p:nvPr>
        </p:nvSpPr>
        <p:spPr/>
        <p:txBody>
          <a:bodyPr/>
          <a:lstStyle/>
          <a:p>
            <a:pPr>
              <a:defRPr/>
            </a:pPr>
            <a:r>
              <a:rPr lang="en-US" dirty="0" smtClean="0"/>
              <a:t>Look at the pot</a:t>
            </a:r>
            <a:endParaRPr lang="en-US" dirty="0"/>
          </a:p>
        </p:txBody>
      </p:sp>
      <p:pic>
        <p:nvPicPr>
          <p:cNvPr id="25604" name="Picture 9" descr="C:\Documents and Settings\stjohnson\Local Settings\Temporary Internet Files\Content.IE5\3XD1W0RH\MPj040189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2025" y="228600"/>
            <a:ext cx="1584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536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Have a student come up and break the pot placed in the brown bag.  Smack it only once or twice.</a:t>
            </a:r>
          </a:p>
          <a:p>
            <a:pPr eaLnBrk="1" hangingPunct="1">
              <a:defRPr/>
            </a:pPr>
            <a:r>
              <a:rPr lang="en-US" dirty="0" smtClean="0"/>
              <a:t>Give it to someone else to work on taping it back together during class. </a:t>
            </a:r>
          </a:p>
        </p:txBody>
      </p:sp>
      <p:sp>
        <p:nvSpPr>
          <p:cNvPr id="2" name="Title 1"/>
          <p:cNvSpPr>
            <a:spLocks noGrp="1"/>
          </p:cNvSpPr>
          <p:nvPr>
            <p:ph type="title"/>
          </p:nvPr>
        </p:nvSpPr>
        <p:spPr/>
        <p:txBody>
          <a:bodyPr/>
          <a:lstStyle/>
          <a:p>
            <a:pPr eaLnBrk="1" hangingPunct="1">
              <a:defRPr/>
            </a:pPr>
            <a:r>
              <a:rPr lang="en-US" dirty="0" smtClean="0"/>
              <a:t>Break the pot</a:t>
            </a:r>
          </a:p>
        </p:txBody>
      </p:sp>
      <p:pic>
        <p:nvPicPr>
          <p:cNvPr id="5124" name="Picture 9" descr="C:\Documents and Settings\stjohnson\Local Settings\Temporary Internet Files\Content.IE5\3XD1W0RH\MPj040189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962400"/>
            <a:ext cx="1828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851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898"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898"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898"/>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898"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898"/>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STATE scenarios</a:t>
            </a:r>
          </a:p>
          <a:p>
            <a:pPr eaLnBrk="1" hangingPunct="1">
              <a:defRPr/>
            </a:pPr>
            <a:r>
              <a:rPr lang="en-US" dirty="0" smtClean="0"/>
              <a:t>Empathy station reactions</a:t>
            </a:r>
          </a:p>
          <a:p>
            <a:pPr eaLnBrk="1" hangingPunct="1">
              <a:defRPr/>
            </a:pPr>
            <a:r>
              <a:rPr lang="en-US" dirty="0" smtClean="0"/>
              <a:t>Guidance observation</a:t>
            </a:r>
          </a:p>
          <a:p>
            <a:pPr eaLnBrk="1" hangingPunct="1">
              <a:defRPr/>
            </a:pPr>
            <a:r>
              <a:rPr lang="en-US" dirty="0" smtClean="0"/>
              <a:t>Parenting Style Essay</a:t>
            </a:r>
          </a:p>
        </p:txBody>
      </p:sp>
      <p:sp>
        <p:nvSpPr>
          <p:cNvPr id="2" name="Title 1"/>
          <p:cNvSpPr>
            <a:spLocks noGrp="1"/>
          </p:cNvSpPr>
          <p:nvPr>
            <p:ph type="title"/>
          </p:nvPr>
        </p:nvSpPr>
        <p:spPr/>
        <p:txBody>
          <a:bodyPr/>
          <a:lstStyle/>
          <a:p>
            <a:pPr eaLnBrk="1" hangingPunct="1">
              <a:defRPr/>
            </a:pPr>
            <a:r>
              <a:rPr lang="en-US" dirty="0" smtClean="0"/>
              <a:t>Finish working on past assignments</a:t>
            </a:r>
          </a:p>
        </p:txBody>
      </p:sp>
    </p:spTree>
    <p:extLst>
      <p:ext uri="{BB962C8B-B14F-4D97-AF65-F5344CB8AC3E}">
        <p14:creationId xmlns:p14="http://schemas.microsoft.com/office/powerpoint/2010/main" val="98120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pPr eaLnBrk="1" hangingPunct="1">
              <a:defRPr/>
            </a:pPr>
            <a:r>
              <a:rPr lang="en-US" smtClean="0"/>
              <a:t>Caregiver’s Personal Characteristics and Personality</a:t>
            </a:r>
          </a:p>
          <a:p>
            <a:pPr eaLnBrk="1" hangingPunct="1">
              <a:defRPr/>
            </a:pPr>
            <a:r>
              <a:rPr lang="en-US" smtClean="0"/>
              <a:t>Caregiver treats adults and children with respect</a:t>
            </a:r>
          </a:p>
          <a:p>
            <a:pPr eaLnBrk="1" hangingPunct="1">
              <a:defRPr/>
            </a:pPr>
            <a:r>
              <a:rPr lang="en-US" smtClean="0"/>
              <a:t>Caregiver is adequately trained in child-related education</a:t>
            </a:r>
          </a:p>
          <a:p>
            <a:pPr eaLnBrk="1" hangingPunct="1">
              <a:defRPr/>
            </a:pPr>
            <a:r>
              <a:rPr lang="en-US" smtClean="0"/>
              <a:t>Care giver is stable and consistent</a:t>
            </a:r>
          </a:p>
          <a:p>
            <a:pPr eaLnBrk="1" hangingPunct="1">
              <a:defRPr/>
            </a:pPr>
            <a:r>
              <a:rPr lang="en-US" smtClean="0"/>
              <a:t>Caregiver is actively involved with the children</a:t>
            </a:r>
          </a:p>
        </p:txBody>
      </p:sp>
      <p:sp>
        <p:nvSpPr>
          <p:cNvPr id="32770" name="Rectangle 2"/>
          <p:cNvSpPr>
            <a:spLocks noGrp="1" noChangeArrowheads="1"/>
          </p:cNvSpPr>
          <p:nvPr>
            <p:ph type="title"/>
          </p:nvPr>
        </p:nvSpPr>
        <p:spPr/>
        <p:txBody>
          <a:bodyPr>
            <a:normAutofit fontScale="90000"/>
          </a:bodyPr>
          <a:lstStyle/>
          <a:p>
            <a:pPr eaLnBrk="1" hangingPunct="1">
              <a:defRPr/>
            </a:pPr>
            <a:r>
              <a:rPr lang="en-US" sz="4000" smtClean="0"/>
              <a:t>Attributes and skills of a quality caregiver</a:t>
            </a:r>
          </a:p>
        </p:txBody>
      </p:sp>
    </p:spTree>
    <p:extLst>
      <p:ext uri="{BB962C8B-B14F-4D97-AF65-F5344CB8AC3E}">
        <p14:creationId xmlns:p14="http://schemas.microsoft.com/office/powerpoint/2010/main" val="1573335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1600200"/>
            <a:ext cx="8229600" cy="5105400"/>
          </a:xfrm>
        </p:spPr>
        <p:txBody>
          <a:bodyPr/>
          <a:lstStyle/>
          <a:p>
            <a:pPr eaLnBrk="1" hangingPunct="1">
              <a:lnSpc>
                <a:spcPct val="80000"/>
              </a:lnSpc>
              <a:defRPr/>
            </a:pPr>
            <a:r>
              <a:rPr lang="en-US" sz="2000" smtClean="0"/>
              <a:t>Adult to child ratio meets the state standards</a:t>
            </a:r>
          </a:p>
          <a:p>
            <a:pPr eaLnBrk="1" hangingPunct="1">
              <a:lnSpc>
                <a:spcPct val="80000"/>
              </a:lnSpc>
              <a:defRPr/>
            </a:pPr>
            <a:r>
              <a:rPr lang="en-US" sz="2000" smtClean="0"/>
              <a:t>	Family Care is 1 adult to 5 children with no more than two infants</a:t>
            </a:r>
          </a:p>
          <a:p>
            <a:pPr eaLnBrk="1" hangingPunct="1">
              <a:lnSpc>
                <a:spcPct val="80000"/>
              </a:lnSpc>
              <a:defRPr/>
            </a:pPr>
            <a:r>
              <a:rPr lang="en-US" sz="2000" smtClean="0"/>
              <a:t>	Child Care Centers are more specific for each age group</a:t>
            </a:r>
          </a:p>
          <a:p>
            <a:pPr eaLnBrk="1" hangingPunct="1">
              <a:lnSpc>
                <a:spcPct val="80000"/>
              </a:lnSpc>
              <a:defRPr/>
            </a:pPr>
            <a:r>
              <a:rPr lang="en-US" sz="2000" smtClean="0"/>
              <a:t>Care Center follows a curriculum of daily schedules and activities</a:t>
            </a:r>
          </a:p>
          <a:p>
            <a:pPr eaLnBrk="1" hangingPunct="1">
              <a:lnSpc>
                <a:spcPct val="80000"/>
              </a:lnSpc>
              <a:defRPr/>
            </a:pPr>
            <a:r>
              <a:rPr lang="en-US" sz="2000" smtClean="0"/>
              <a:t>Children spend time in both small and large group activities</a:t>
            </a:r>
          </a:p>
          <a:p>
            <a:pPr eaLnBrk="1" hangingPunct="1">
              <a:lnSpc>
                <a:spcPct val="80000"/>
              </a:lnSpc>
              <a:defRPr/>
            </a:pPr>
            <a:r>
              <a:rPr lang="en-US" sz="2000" smtClean="0"/>
              <a:t>Is the care center staff stable vs. high turnover rate</a:t>
            </a:r>
          </a:p>
          <a:p>
            <a:pPr eaLnBrk="1" hangingPunct="1">
              <a:lnSpc>
                <a:spcPct val="80000"/>
              </a:lnSpc>
              <a:defRPr/>
            </a:pPr>
            <a:r>
              <a:rPr lang="en-US" sz="2000" smtClean="0"/>
              <a:t>Parents are encouraged to be actively involved in the center</a:t>
            </a:r>
          </a:p>
          <a:p>
            <a:pPr eaLnBrk="1" hangingPunct="1">
              <a:lnSpc>
                <a:spcPct val="80000"/>
              </a:lnSpc>
              <a:defRPr/>
            </a:pPr>
            <a:r>
              <a:rPr lang="en-US" sz="2000" smtClean="0"/>
              <a:t>Children are not forced to eat and are not punished or rewarded with food</a:t>
            </a:r>
          </a:p>
          <a:p>
            <a:pPr eaLnBrk="1" hangingPunct="1">
              <a:lnSpc>
                <a:spcPct val="80000"/>
              </a:lnSpc>
              <a:defRPr/>
            </a:pPr>
            <a:r>
              <a:rPr lang="en-US" sz="2000" smtClean="0"/>
              <a:t>Recreation equipment is provided and is appropriate and accessible</a:t>
            </a:r>
          </a:p>
          <a:p>
            <a:pPr eaLnBrk="1" hangingPunct="1">
              <a:lnSpc>
                <a:spcPct val="80000"/>
              </a:lnSpc>
              <a:defRPr/>
            </a:pPr>
            <a:r>
              <a:rPr lang="en-US" sz="2000" smtClean="0"/>
              <a:t>Children are not left unattended</a:t>
            </a:r>
          </a:p>
          <a:p>
            <a:pPr eaLnBrk="1" hangingPunct="1">
              <a:lnSpc>
                <a:spcPct val="80000"/>
              </a:lnSpc>
              <a:defRPr/>
            </a:pPr>
            <a:r>
              <a:rPr lang="en-US" sz="2000" smtClean="0"/>
              <a:t>Discipline is based on positive guidance and teaching the children to self-discipline</a:t>
            </a:r>
          </a:p>
          <a:p>
            <a:pPr eaLnBrk="1" hangingPunct="1">
              <a:lnSpc>
                <a:spcPct val="80000"/>
              </a:lnSpc>
              <a:defRPr/>
            </a:pPr>
            <a:r>
              <a:rPr lang="en-US" sz="2000" smtClean="0"/>
              <a:t>There is no form of physical punishment</a:t>
            </a:r>
          </a:p>
        </p:txBody>
      </p:sp>
      <p:sp>
        <p:nvSpPr>
          <p:cNvPr id="33794" name="Rectangle 2"/>
          <p:cNvSpPr>
            <a:spLocks noGrp="1" noChangeArrowheads="1"/>
          </p:cNvSpPr>
          <p:nvPr>
            <p:ph type="title"/>
          </p:nvPr>
        </p:nvSpPr>
        <p:spPr/>
        <p:txBody>
          <a:bodyPr>
            <a:normAutofit fontScale="90000"/>
          </a:bodyPr>
          <a:lstStyle/>
          <a:p>
            <a:pPr eaLnBrk="1" hangingPunct="1">
              <a:defRPr/>
            </a:pPr>
            <a:r>
              <a:rPr lang="en-US" sz="4000" smtClean="0"/>
              <a:t>Attributes and skills of a quality Child Care Center</a:t>
            </a:r>
          </a:p>
        </p:txBody>
      </p:sp>
    </p:spTree>
    <p:extLst>
      <p:ext uri="{BB962C8B-B14F-4D97-AF65-F5344CB8AC3E}">
        <p14:creationId xmlns:p14="http://schemas.microsoft.com/office/powerpoint/2010/main" val="369586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1600200"/>
            <a:ext cx="8229600" cy="5029200"/>
          </a:xfrm>
        </p:spPr>
        <p:txBody>
          <a:bodyPr>
            <a:normAutofit fontScale="92500"/>
          </a:bodyPr>
          <a:lstStyle/>
          <a:p>
            <a:pPr eaLnBrk="1" hangingPunct="1">
              <a:lnSpc>
                <a:spcPct val="80000"/>
              </a:lnSpc>
              <a:defRPr/>
            </a:pPr>
            <a:r>
              <a:rPr lang="en-US" sz="2400" smtClean="0"/>
              <a:t>The environment is safe and clean and has an emergency plan</a:t>
            </a:r>
          </a:p>
          <a:p>
            <a:pPr eaLnBrk="1" hangingPunct="1">
              <a:lnSpc>
                <a:spcPct val="80000"/>
              </a:lnSpc>
              <a:defRPr/>
            </a:pPr>
            <a:r>
              <a:rPr lang="en-US" sz="2400" smtClean="0"/>
              <a:t>The food served to the children is well balanced and represents the food groups</a:t>
            </a:r>
          </a:p>
          <a:p>
            <a:pPr eaLnBrk="1" hangingPunct="1">
              <a:lnSpc>
                <a:spcPct val="80000"/>
              </a:lnSpc>
              <a:defRPr/>
            </a:pPr>
            <a:r>
              <a:rPr lang="en-US" sz="2400" smtClean="0"/>
              <a:t>Food preparation and serving area is safe and clean</a:t>
            </a:r>
          </a:p>
          <a:p>
            <a:pPr eaLnBrk="1" hangingPunct="1">
              <a:lnSpc>
                <a:spcPct val="80000"/>
              </a:lnSpc>
              <a:defRPr/>
            </a:pPr>
            <a:r>
              <a:rPr lang="en-US" sz="2400" smtClean="0"/>
              <a:t>Indoor/Outdoor Play areas are clean and safe and in good repair</a:t>
            </a:r>
          </a:p>
          <a:p>
            <a:pPr eaLnBrk="1" hangingPunct="1">
              <a:lnSpc>
                <a:spcPct val="80000"/>
              </a:lnSpc>
              <a:defRPr/>
            </a:pPr>
            <a:r>
              <a:rPr lang="en-US" sz="2400" smtClean="0"/>
              <a:t>Hazardous materials are up and out of the children’s reach</a:t>
            </a:r>
          </a:p>
          <a:p>
            <a:pPr eaLnBrk="1" hangingPunct="1">
              <a:lnSpc>
                <a:spcPct val="80000"/>
              </a:lnSpc>
              <a:defRPr/>
            </a:pPr>
            <a:r>
              <a:rPr lang="en-US" sz="2400" smtClean="0"/>
              <a:t>Care center has taken appropriate fire safety measures</a:t>
            </a:r>
          </a:p>
          <a:p>
            <a:pPr eaLnBrk="1" hangingPunct="1">
              <a:lnSpc>
                <a:spcPct val="80000"/>
              </a:lnSpc>
              <a:defRPr/>
            </a:pPr>
            <a:r>
              <a:rPr lang="en-US" sz="2400" smtClean="0"/>
              <a:t>●f the care center does transportation, vehicles are equipped appropriately for children</a:t>
            </a:r>
          </a:p>
          <a:p>
            <a:pPr eaLnBrk="1" hangingPunct="1">
              <a:lnSpc>
                <a:spcPct val="80000"/>
              </a:lnSpc>
              <a:defRPr/>
            </a:pPr>
            <a:r>
              <a:rPr lang="en-US" sz="2400" smtClean="0"/>
              <a:t>Physical examinations and immunizations are required by all children</a:t>
            </a:r>
          </a:p>
          <a:p>
            <a:pPr eaLnBrk="1" hangingPunct="1">
              <a:lnSpc>
                <a:spcPct val="80000"/>
              </a:lnSpc>
              <a:defRPr/>
            </a:pPr>
            <a:r>
              <a:rPr lang="en-US" sz="2400" smtClean="0"/>
              <a:t>Personal hygiene is observed by caregivers and children</a:t>
            </a:r>
          </a:p>
          <a:p>
            <a:pPr eaLnBrk="1" hangingPunct="1">
              <a:lnSpc>
                <a:spcPct val="80000"/>
              </a:lnSpc>
              <a:defRPr/>
            </a:pPr>
            <a:r>
              <a:rPr lang="en-US" sz="2400" smtClean="0"/>
              <a:t>Children’s injuries are taken care of </a:t>
            </a:r>
          </a:p>
          <a:p>
            <a:pPr eaLnBrk="1" hangingPunct="1">
              <a:lnSpc>
                <a:spcPct val="80000"/>
              </a:lnSpc>
              <a:defRPr/>
            </a:pPr>
            <a:r>
              <a:rPr lang="en-US" sz="2400" smtClean="0"/>
              <a:t>Caregivers are CPR certified </a:t>
            </a:r>
          </a:p>
        </p:txBody>
      </p:sp>
      <p:sp>
        <p:nvSpPr>
          <p:cNvPr id="34818" name="Rectangle 2"/>
          <p:cNvSpPr>
            <a:spLocks noGrp="1" noChangeArrowheads="1"/>
          </p:cNvSpPr>
          <p:nvPr>
            <p:ph type="title"/>
          </p:nvPr>
        </p:nvSpPr>
        <p:spPr/>
        <p:txBody>
          <a:bodyPr>
            <a:normAutofit fontScale="90000"/>
          </a:bodyPr>
          <a:lstStyle/>
          <a:p>
            <a:pPr eaLnBrk="1" hangingPunct="1">
              <a:defRPr/>
            </a:pPr>
            <a:r>
              <a:rPr lang="en-US" sz="4000" smtClean="0"/>
              <a:t>Safety Considerations in a child care center</a:t>
            </a:r>
          </a:p>
        </p:txBody>
      </p:sp>
    </p:spTree>
    <p:extLst>
      <p:ext uri="{BB962C8B-B14F-4D97-AF65-F5344CB8AC3E}">
        <p14:creationId xmlns:p14="http://schemas.microsoft.com/office/powerpoint/2010/main" val="2593939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990600" y="381000"/>
            <a:ext cx="8153400" cy="5486400"/>
          </a:xfrm>
        </p:spPr>
        <p:txBody>
          <a:bodyPr/>
          <a:lstStyle/>
          <a:p>
            <a:pPr eaLnBrk="1" hangingPunct="1">
              <a:defRPr/>
            </a:pPr>
            <a:r>
              <a:rPr lang="en-US" sz="4500" dirty="0" smtClean="0"/>
              <a:t>In your opinion, what is the importance of location, flexibility, cost, and convenience when looking for a child care center</a:t>
            </a:r>
            <a:r>
              <a:rPr lang="en-US" dirty="0" smtClean="0"/>
              <a:t>?</a:t>
            </a:r>
          </a:p>
        </p:txBody>
      </p:sp>
    </p:spTree>
    <p:extLst>
      <p:ext uri="{BB962C8B-B14F-4D97-AF65-F5344CB8AC3E}">
        <p14:creationId xmlns:p14="http://schemas.microsoft.com/office/powerpoint/2010/main" val="172881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5000" b="1" dirty="0" smtClean="0"/>
              <a:t>What is your personal secret for happiness that you can pass on to a child?  Explain</a:t>
            </a:r>
            <a:endParaRPr lang="en-US" sz="5000" b="1" dirty="0"/>
          </a:p>
        </p:txBody>
      </p:sp>
      <p:sp>
        <p:nvSpPr>
          <p:cNvPr id="2" name="Title 1"/>
          <p:cNvSpPr>
            <a:spLocks noGrp="1"/>
          </p:cNvSpPr>
          <p:nvPr>
            <p:ph type="title"/>
          </p:nvPr>
        </p:nvSpPr>
        <p:spPr/>
        <p:txBody>
          <a:bodyPr/>
          <a:lstStyle/>
          <a:p>
            <a:pPr>
              <a:defRPr/>
            </a:pPr>
            <a:r>
              <a:rPr lang="en-US" dirty="0" smtClean="0"/>
              <a:t>Unit 3, Reflection #2</a:t>
            </a:r>
            <a:endParaRPr lang="en-US" dirty="0"/>
          </a:p>
        </p:txBody>
      </p:sp>
    </p:spTree>
    <p:extLst>
      <p:ext uri="{BB962C8B-B14F-4D97-AF65-F5344CB8AC3E}">
        <p14:creationId xmlns:p14="http://schemas.microsoft.com/office/powerpoint/2010/main" val="2878561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0"/>
            <a:ext cx="8077200" cy="3733800"/>
          </a:xfrm>
        </p:spPr>
        <p:txBody>
          <a:bodyPr>
            <a:normAutofit fontScale="92500" lnSpcReduction="10000"/>
          </a:bodyPr>
          <a:lstStyle/>
          <a:p>
            <a:pPr eaLnBrk="1" hangingPunct="1">
              <a:defRPr/>
            </a:pPr>
            <a:r>
              <a:rPr lang="en-US" sz="3500" dirty="0" smtClean="0"/>
              <a:t>Pay attention to the major stressors going on in the life of this family.</a:t>
            </a:r>
          </a:p>
          <a:p>
            <a:pPr eaLnBrk="1" hangingPunct="1">
              <a:defRPr/>
            </a:pPr>
            <a:r>
              <a:rPr lang="en-US" sz="3500" dirty="0" smtClean="0"/>
              <a:t>Note how it is affecting them.</a:t>
            </a:r>
          </a:p>
          <a:p>
            <a:pPr eaLnBrk="1" hangingPunct="1">
              <a:defRPr/>
            </a:pPr>
            <a:r>
              <a:rPr lang="en-US" sz="3500" dirty="0" smtClean="0"/>
              <a:t>Note how it makes you feel and what you are thinking.</a:t>
            </a:r>
          </a:p>
          <a:p>
            <a:pPr eaLnBrk="1" hangingPunct="1">
              <a:defRPr/>
            </a:pPr>
            <a:r>
              <a:rPr lang="en-US" sz="3500" dirty="0" smtClean="0"/>
              <a:t>12:21</a:t>
            </a:r>
          </a:p>
          <a:p>
            <a:pPr eaLnBrk="1" hangingPunct="1">
              <a:defRPr/>
            </a:pPr>
            <a:r>
              <a:rPr lang="en-US" sz="3500" dirty="0" smtClean="0"/>
              <a:t>1:34</a:t>
            </a:r>
          </a:p>
          <a:p>
            <a:pPr eaLnBrk="1" hangingPunct="1">
              <a:defRPr/>
            </a:pPr>
            <a:endParaRPr lang="en-US" sz="3500" dirty="0" smtClean="0"/>
          </a:p>
        </p:txBody>
      </p:sp>
      <p:sp>
        <p:nvSpPr>
          <p:cNvPr id="2" name="Title 1"/>
          <p:cNvSpPr>
            <a:spLocks noGrp="1"/>
          </p:cNvSpPr>
          <p:nvPr>
            <p:ph type="title"/>
          </p:nvPr>
        </p:nvSpPr>
        <p:spPr>
          <a:xfrm>
            <a:off x="609600" y="570156"/>
            <a:ext cx="8077200" cy="1182444"/>
          </a:xfrm>
        </p:spPr>
        <p:txBody>
          <a:bodyPr/>
          <a:lstStyle/>
          <a:p>
            <a:pPr eaLnBrk="1" hangingPunct="1">
              <a:defRPr/>
            </a:pPr>
            <a:r>
              <a:rPr lang="en-US" sz="4500" dirty="0" smtClean="0">
                <a:hlinkClick r:id="rId3"/>
              </a:rPr>
              <a:t>A Cup of Tea (Hope Floats)</a:t>
            </a:r>
            <a:endParaRPr lang="en-US" sz="4500" dirty="0" smtClean="0"/>
          </a:p>
        </p:txBody>
      </p:sp>
      <p:pic>
        <p:nvPicPr>
          <p:cNvPr id="6148" name="Picture 5" descr="C:\Documents and Settings\stjohnson\Local Settings\Temporary Internet Files\Content.IE5\GIK8JT4Q\MPj043847100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784479"/>
            <a:ext cx="1628498" cy="1858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012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274638"/>
            <a:ext cx="8458200" cy="1143000"/>
          </a:xfrm>
        </p:spPr>
        <p:txBody>
          <a:bodyPr>
            <a:normAutofit fontScale="90000"/>
          </a:bodyPr>
          <a:lstStyle/>
          <a:p>
            <a:pPr eaLnBrk="1" hangingPunct="1">
              <a:defRPr/>
            </a:pPr>
            <a:r>
              <a:rPr lang="en-US" sz="4000" dirty="0" smtClean="0"/>
              <a:t>1-   What life situations cause a child stress</a:t>
            </a:r>
            <a:r>
              <a:rPr lang="en-US" sz="4000" smtClean="0"/>
              <a:t>?  </a:t>
            </a:r>
            <a:endParaRPr lang="en-US" sz="4000" dirty="0" smtClean="0"/>
          </a:p>
        </p:txBody>
      </p:sp>
      <p:sp>
        <p:nvSpPr>
          <p:cNvPr id="6148" name="Rectangle 4"/>
          <p:cNvSpPr>
            <a:spLocks noGrp="1" noChangeArrowheads="1"/>
          </p:cNvSpPr>
          <p:nvPr>
            <p:ph sz="quarter" idx="13"/>
          </p:nvPr>
        </p:nvSpPr>
        <p:spPr>
          <a:xfrm>
            <a:off x="457200" y="2057400"/>
            <a:ext cx="6515100" cy="4038600"/>
          </a:xfrm>
        </p:spPr>
        <p:txBody>
          <a:bodyPr>
            <a:normAutofit lnSpcReduction="10000"/>
          </a:bodyPr>
          <a:lstStyle/>
          <a:p>
            <a:pPr lvl="1" eaLnBrk="1" hangingPunct="1">
              <a:defRPr/>
            </a:pPr>
            <a:r>
              <a:rPr lang="en-US" dirty="0" smtClean="0"/>
              <a:t>Death *</a:t>
            </a:r>
          </a:p>
          <a:p>
            <a:pPr lvl="1" eaLnBrk="1" hangingPunct="1">
              <a:defRPr/>
            </a:pPr>
            <a:r>
              <a:rPr lang="en-US" dirty="0" smtClean="0"/>
              <a:t>Divorce *</a:t>
            </a:r>
          </a:p>
          <a:p>
            <a:pPr lvl="1" eaLnBrk="1" hangingPunct="1">
              <a:defRPr/>
            </a:pPr>
            <a:r>
              <a:rPr lang="en-US" dirty="0" smtClean="0"/>
              <a:t>Moving  *</a:t>
            </a:r>
          </a:p>
          <a:p>
            <a:pPr lvl="1" eaLnBrk="1" hangingPunct="1">
              <a:defRPr/>
            </a:pPr>
            <a:r>
              <a:rPr lang="en-US" dirty="0" smtClean="0"/>
              <a:t>Abuse</a:t>
            </a:r>
          </a:p>
          <a:p>
            <a:pPr lvl="1" eaLnBrk="1" hangingPunct="1">
              <a:defRPr/>
            </a:pPr>
            <a:r>
              <a:rPr lang="en-US" dirty="0" smtClean="0"/>
              <a:t>Family money problems	</a:t>
            </a:r>
          </a:p>
          <a:p>
            <a:pPr lvl="1" eaLnBrk="1" hangingPunct="1">
              <a:defRPr/>
            </a:pPr>
            <a:r>
              <a:rPr lang="en-US" dirty="0" smtClean="0"/>
              <a:t>New baby</a:t>
            </a:r>
          </a:p>
          <a:p>
            <a:pPr lvl="1" eaLnBrk="1" hangingPunct="1">
              <a:defRPr/>
            </a:pPr>
            <a:r>
              <a:rPr lang="en-US" dirty="0" smtClean="0"/>
              <a:t>Parent Remarriage</a:t>
            </a:r>
          </a:p>
          <a:p>
            <a:pPr lvl="1" eaLnBrk="1" hangingPunct="1">
              <a:defRPr/>
            </a:pPr>
            <a:r>
              <a:rPr lang="en-US" dirty="0" smtClean="0"/>
              <a:t>Illness</a:t>
            </a:r>
          </a:p>
          <a:p>
            <a:pPr lvl="1" eaLnBrk="1" hangingPunct="1">
              <a:defRPr/>
            </a:pPr>
            <a:r>
              <a:rPr lang="en-US" dirty="0" smtClean="0"/>
              <a:t>New school year or a new school</a:t>
            </a:r>
          </a:p>
          <a:p>
            <a:pPr lvl="1" eaLnBrk="1" hangingPunct="1">
              <a:defRPr/>
            </a:pPr>
            <a:r>
              <a:rPr lang="en-US" dirty="0" smtClean="0"/>
              <a:t>Change of any kind to their life or schedule</a:t>
            </a:r>
          </a:p>
          <a:p>
            <a:pPr eaLnBrk="1" hangingPunct="1">
              <a:defRPr/>
            </a:pPr>
            <a:endParaRPr lang="en-US" dirty="0" smtClean="0"/>
          </a:p>
        </p:txBody>
      </p:sp>
      <p:pic>
        <p:nvPicPr>
          <p:cNvPr id="4" name="Picture 5" descr="C:\Documents and Settings\stjohnson\Local Settings\Temporary Internet Files\Content.IE5\B6171N6X\MPj044241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429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trips(downLeft)">
                                      <p:cBhvr>
                                        <p:cTn id="7" dur="500"/>
                                        <p:tgtEl>
                                          <p:spTgt spid="6148">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6148">
                                            <p:txEl>
                                              <p:pRg st="1" end="1"/>
                                            </p:txEl>
                                          </p:spTgt>
                                        </p:tgtEl>
                                        <p:attrNameLst>
                                          <p:attrName>style.visibility</p:attrName>
                                        </p:attrNameLst>
                                      </p:cBhvr>
                                      <p:to>
                                        <p:strVal val="visible"/>
                                      </p:to>
                                    </p:set>
                                    <p:animEffect transition="in" filter="strips(downLeft)">
                                      <p:cBhvr>
                                        <p:cTn id="10" dur="500"/>
                                        <p:tgtEl>
                                          <p:spTgt spid="6148">
                                            <p:txEl>
                                              <p:pRg st="1" end="1"/>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6148">
                                            <p:txEl>
                                              <p:pRg st="2" end="2"/>
                                            </p:txEl>
                                          </p:spTgt>
                                        </p:tgtEl>
                                        <p:attrNameLst>
                                          <p:attrName>style.visibility</p:attrName>
                                        </p:attrNameLst>
                                      </p:cBhvr>
                                      <p:to>
                                        <p:strVal val="visible"/>
                                      </p:to>
                                    </p:set>
                                    <p:animEffect transition="in" filter="strips(downLeft)">
                                      <p:cBhvr>
                                        <p:cTn id="13" dur="500"/>
                                        <p:tgtEl>
                                          <p:spTgt spid="6148">
                                            <p:txEl>
                                              <p:pRg st="2" end="2"/>
                                            </p:txEl>
                                          </p:spTgt>
                                        </p:tgtEl>
                                      </p:cBhvr>
                                    </p:animEffect>
                                  </p:childTnLst>
                                </p:cTn>
                              </p:par>
                              <p:par>
                                <p:cTn id="14" presetID="18" presetClass="entr" presetSubtype="12" fill="hold" nodeType="withEffect">
                                  <p:stCondLst>
                                    <p:cond delay="0"/>
                                  </p:stCondLst>
                                  <p:childTnLst>
                                    <p:set>
                                      <p:cBhvr>
                                        <p:cTn id="15" dur="1" fill="hold">
                                          <p:stCondLst>
                                            <p:cond delay="0"/>
                                          </p:stCondLst>
                                        </p:cTn>
                                        <p:tgtEl>
                                          <p:spTgt spid="6148">
                                            <p:txEl>
                                              <p:pRg st="3" end="3"/>
                                            </p:txEl>
                                          </p:spTgt>
                                        </p:tgtEl>
                                        <p:attrNameLst>
                                          <p:attrName>style.visibility</p:attrName>
                                        </p:attrNameLst>
                                      </p:cBhvr>
                                      <p:to>
                                        <p:strVal val="visible"/>
                                      </p:to>
                                    </p:set>
                                    <p:animEffect transition="in" filter="strips(downLeft)">
                                      <p:cBhvr>
                                        <p:cTn id="16" dur="500"/>
                                        <p:tgtEl>
                                          <p:spTgt spid="6148">
                                            <p:txEl>
                                              <p:pRg st="3" end="3"/>
                                            </p:txEl>
                                          </p:spTgt>
                                        </p:tgtEl>
                                      </p:cBhvr>
                                    </p:animEffect>
                                  </p:childTnLst>
                                </p:cTn>
                              </p:par>
                              <p:par>
                                <p:cTn id="17" presetID="18" presetClass="entr" presetSubtype="12" fill="hold" nodeType="withEffect">
                                  <p:stCondLst>
                                    <p:cond delay="0"/>
                                  </p:stCondLst>
                                  <p:childTnLst>
                                    <p:set>
                                      <p:cBhvr>
                                        <p:cTn id="18" dur="1" fill="hold">
                                          <p:stCondLst>
                                            <p:cond delay="0"/>
                                          </p:stCondLst>
                                        </p:cTn>
                                        <p:tgtEl>
                                          <p:spTgt spid="6148">
                                            <p:txEl>
                                              <p:pRg st="4" end="4"/>
                                            </p:txEl>
                                          </p:spTgt>
                                        </p:tgtEl>
                                        <p:attrNameLst>
                                          <p:attrName>style.visibility</p:attrName>
                                        </p:attrNameLst>
                                      </p:cBhvr>
                                      <p:to>
                                        <p:strVal val="visible"/>
                                      </p:to>
                                    </p:set>
                                    <p:animEffect transition="in" filter="strips(downLeft)">
                                      <p:cBhvr>
                                        <p:cTn id="19" dur="500"/>
                                        <p:tgtEl>
                                          <p:spTgt spid="6148">
                                            <p:txEl>
                                              <p:pRg st="4" end="4"/>
                                            </p:txEl>
                                          </p:spTgt>
                                        </p:tgtEl>
                                      </p:cBhvr>
                                    </p:animEffect>
                                  </p:childTnLst>
                                </p:cTn>
                              </p:par>
                              <p:par>
                                <p:cTn id="20" presetID="18" presetClass="entr" presetSubtype="12" fill="hold" nodeType="withEffect">
                                  <p:stCondLst>
                                    <p:cond delay="0"/>
                                  </p:stCondLst>
                                  <p:childTnLst>
                                    <p:set>
                                      <p:cBhvr>
                                        <p:cTn id="21" dur="1" fill="hold">
                                          <p:stCondLst>
                                            <p:cond delay="0"/>
                                          </p:stCondLst>
                                        </p:cTn>
                                        <p:tgtEl>
                                          <p:spTgt spid="6148">
                                            <p:txEl>
                                              <p:pRg st="5" end="5"/>
                                            </p:txEl>
                                          </p:spTgt>
                                        </p:tgtEl>
                                        <p:attrNameLst>
                                          <p:attrName>style.visibility</p:attrName>
                                        </p:attrNameLst>
                                      </p:cBhvr>
                                      <p:to>
                                        <p:strVal val="visible"/>
                                      </p:to>
                                    </p:set>
                                    <p:animEffect transition="in" filter="strips(downLeft)">
                                      <p:cBhvr>
                                        <p:cTn id="22" dur="500"/>
                                        <p:tgtEl>
                                          <p:spTgt spid="6148">
                                            <p:txEl>
                                              <p:pRg st="5" end="5"/>
                                            </p:txEl>
                                          </p:spTgt>
                                        </p:tgtEl>
                                      </p:cBhvr>
                                    </p:animEffect>
                                  </p:childTnLst>
                                </p:cTn>
                              </p:par>
                              <p:par>
                                <p:cTn id="23" presetID="18" presetClass="entr" presetSubtype="12" fill="hold" nodeType="withEffect">
                                  <p:stCondLst>
                                    <p:cond delay="0"/>
                                  </p:stCondLst>
                                  <p:childTnLst>
                                    <p:set>
                                      <p:cBhvr>
                                        <p:cTn id="24" dur="1" fill="hold">
                                          <p:stCondLst>
                                            <p:cond delay="0"/>
                                          </p:stCondLst>
                                        </p:cTn>
                                        <p:tgtEl>
                                          <p:spTgt spid="6148">
                                            <p:txEl>
                                              <p:pRg st="6" end="6"/>
                                            </p:txEl>
                                          </p:spTgt>
                                        </p:tgtEl>
                                        <p:attrNameLst>
                                          <p:attrName>style.visibility</p:attrName>
                                        </p:attrNameLst>
                                      </p:cBhvr>
                                      <p:to>
                                        <p:strVal val="visible"/>
                                      </p:to>
                                    </p:set>
                                    <p:animEffect transition="in" filter="strips(downLeft)">
                                      <p:cBhvr>
                                        <p:cTn id="25" dur="500"/>
                                        <p:tgtEl>
                                          <p:spTgt spid="6148">
                                            <p:txEl>
                                              <p:pRg st="6" end="6"/>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6148">
                                            <p:txEl>
                                              <p:pRg st="7" end="7"/>
                                            </p:txEl>
                                          </p:spTgt>
                                        </p:tgtEl>
                                        <p:attrNameLst>
                                          <p:attrName>style.visibility</p:attrName>
                                        </p:attrNameLst>
                                      </p:cBhvr>
                                      <p:to>
                                        <p:strVal val="visible"/>
                                      </p:to>
                                    </p:set>
                                    <p:animEffect transition="in" filter="strips(downLeft)">
                                      <p:cBhvr>
                                        <p:cTn id="28" dur="500"/>
                                        <p:tgtEl>
                                          <p:spTgt spid="6148">
                                            <p:txEl>
                                              <p:pRg st="7" end="7"/>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6148">
                                            <p:txEl>
                                              <p:pRg st="8" end="8"/>
                                            </p:txEl>
                                          </p:spTgt>
                                        </p:tgtEl>
                                        <p:attrNameLst>
                                          <p:attrName>style.visibility</p:attrName>
                                        </p:attrNameLst>
                                      </p:cBhvr>
                                      <p:to>
                                        <p:strVal val="visible"/>
                                      </p:to>
                                    </p:set>
                                    <p:animEffect transition="in" filter="strips(downLeft)">
                                      <p:cBhvr>
                                        <p:cTn id="31" dur="500"/>
                                        <p:tgtEl>
                                          <p:spTgt spid="6148">
                                            <p:txEl>
                                              <p:pRg st="8" end="8"/>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6148">
                                            <p:txEl>
                                              <p:pRg st="9" end="9"/>
                                            </p:txEl>
                                          </p:spTgt>
                                        </p:tgtEl>
                                        <p:attrNameLst>
                                          <p:attrName>style.visibility</p:attrName>
                                        </p:attrNameLst>
                                      </p:cBhvr>
                                      <p:to>
                                        <p:strVal val="visible"/>
                                      </p:to>
                                    </p:set>
                                    <p:animEffect transition="in" filter="strips(downLeft)">
                                      <p:cBhvr>
                                        <p:cTn id="34" dur="500"/>
                                        <p:tgtEl>
                                          <p:spTgt spid="6148">
                                            <p:txEl>
                                              <p:pRg st="9" end="9"/>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4)">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hangingPunct="1">
              <a:defRPr/>
            </a:pPr>
            <a:r>
              <a:rPr lang="en-US" sz="4000" dirty="0" smtClean="0"/>
              <a:t>2-  How do children commonly react to stress?   </a:t>
            </a:r>
            <a:r>
              <a:rPr lang="en-US" sz="2800" dirty="0" smtClean="0"/>
              <a:t>What are effects of these reactions?</a:t>
            </a:r>
          </a:p>
        </p:txBody>
      </p:sp>
      <p:sp>
        <p:nvSpPr>
          <p:cNvPr id="7174" name="Rectangle 6"/>
          <p:cNvSpPr>
            <a:spLocks noGrp="1" noChangeArrowheads="1"/>
          </p:cNvSpPr>
          <p:nvPr>
            <p:ph sz="quarter" idx="13"/>
          </p:nvPr>
        </p:nvSpPr>
        <p:spPr>
          <a:xfrm>
            <a:off x="381000" y="2133600"/>
            <a:ext cx="4343400" cy="4267200"/>
          </a:xfrm>
        </p:spPr>
        <p:txBody>
          <a:bodyPr>
            <a:normAutofit lnSpcReduction="10000"/>
          </a:bodyPr>
          <a:lstStyle/>
          <a:p>
            <a:pPr eaLnBrk="1" hangingPunct="1">
              <a:lnSpc>
                <a:spcPct val="80000"/>
              </a:lnSpc>
              <a:defRPr/>
            </a:pPr>
            <a:r>
              <a:rPr lang="en-US" sz="2400" dirty="0" smtClean="0"/>
              <a:t>Withdrawal</a:t>
            </a:r>
          </a:p>
          <a:p>
            <a:pPr eaLnBrk="1" hangingPunct="1">
              <a:lnSpc>
                <a:spcPct val="80000"/>
              </a:lnSpc>
              <a:defRPr/>
            </a:pPr>
            <a:r>
              <a:rPr lang="en-US" sz="2400" dirty="0" smtClean="0"/>
              <a:t>Headaches</a:t>
            </a:r>
          </a:p>
          <a:p>
            <a:pPr eaLnBrk="1" hangingPunct="1">
              <a:lnSpc>
                <a:spcPct val="80000"/>
              </a:lnSpc>
              <a:defRPr/>
            </a:pPr>
            <a:r>
              <a:rPr lang="en-US" sz="2400" dirty="0" smtClean="0"/>
              <a:t>Stomachaches</a:t>
            </a:r>
          </a:p>
          <a:p>
            <a:pPr eaLnBrk="1" hangingPunct="1">
              <a:lnSpc>
                <a:spcPct val="80000"/>
              </a:lnSpc>
              <a:defRPr/>
            </a:pPr>
            <a:r>
              <a:rPr lang="en-US" sz="2400" dirty="0" smtClean="0"/>
              <a:t>Aggression</a:t>
            </a:r>
          </a:p>
          <a:p>
            <a:pPr eaLnBrk="1" hangingPunct="1">
              <a:lnSpc>
                <a:spcPct val="80000"/>
              </a:lnSpc>
              <a:defRPr/>
            </a:pPr>
            <a:r>
              <a:rPr lang="en-US" sz="2400" dirty="0" smtClean="0"/>
              <a:t>Difficulty Concentrating</a:t>
            </a:r>
          </a:p>
          <a:p>
            <a:pPr eaLnBrk="1" hangingPunct="1">
              <a:lnSpc>
                <a:spcPct val="80000"/>
              </a:lnSpc>
              <a:defRPr/>
            </a:pPr>
            <a:r>
              <a:rPr lang="en-US" sz="2400" dirty="0" smtClean="0"/>
              <a:t>Unexplained fears</a:t>
            </a:r>
          </a:p>
          <a:p>
            <a:pPr eaLnBrk="1" hangingPunct="1">
              <a:lnSpc>
                <a:spcPct val="80000"/>
              </a:lnSpc>
              <a:defRPr/>
            </a:pPr>
            <a:r>
              <a:rPr lang="en-US" sz="2400" dirty="0" smtClean="0"/>
              <a:t>Lower self-concept</a:t>
            </a:r>
          </a:p>
          <a:p>
            <a:pPr eaLnBrk="1" hangingPunct="1">
              <a:lnSpc>
                <a:spcPct val="80000"/>
              </a:lnSpc>
              <a:defRPr/>
            </a:pPr>
            <a:r>
              <a:rPr lang="en-US" sz="2400" dirty="0" smtClean="0"/>
              <a:t>Substance abuse</a:t>
            </a:r>
          </a:p>
          <a:p>
            <a:pPr eaLnBrk="1" hangingPunct="1">
              <a:lnSpc>
                <a:spcPct val="80000"/>
              </a:lnSpc>
              <a:defRPr/>
            </a:pPr>
            <a:r>
              <a:rPr lang="en-US" sz="2400" dirty="0" smtClean="0"/>
              <a:t>Nervousness</a:t>
            </a:r>
          </a:p>
          <a:p>
            <a:pPr eaLnBrk="1" hangingPunct="1">
              <a:lnSpc>
                <a:spcPct val="80000"/>
              </a:lnSpc>
              <a:defRPr/>
            </a:pPr>
            <a:r>
              <a:rPr lang="en-US" sz="2400" dirty="0" smtClean="0"/>
              <a:t>Drop in academic performance</a:t>
            </a:r>
          </a:p>
          <a:p>
            <a:pPr eaLnBrk="1" hangingPunct="1">
              <a:lnSpc>
                <a:spcPct val="80000"/>
              </a:lnSpc>
              <a:defRPr/>
            </a:pPr>
            <a:r>
              <a:rPr lang="en-US" sz="2400" dirty="0" smtClean="0"/>
              <a:t>Baby talk</a:t>
            </a:r>
          </a:p>
          <a:p>
            <a:pPr eaLnBrk="1" hangingPunct="1">
              <a:lnSpc>
                <a:spcPct val="80000"/>
              </a:lnSpc>
              <a:defRPr/>
            </a:pPr>
            <a:r>
              <a:rPr lang="en-US" sz="2400" dirty="0" smtClean="0"/>
              <a:t>Accident prone</a:t>
            </a:r>
          </a:p>
        </p:txBody>
      </p:sp>
      <p:sp>
        <p:nvSpPr>
          <p:cNvPr id="7175" name="Rectangle 7"/>
          <p:cNvSpPr>
            <a:spLocks noGrp="1" noChangeArrowheads="1"/>
          </p:cNvSpPr>
          <p:nvPr>
            <p:ph sz="quarter" idx="14"/>
          </p:nvPr>
        </p:nvSpPr>
        <p:spPr>
          <a:xfrm>
            <a:off x="4953000" y="1981200"/>
            <a:ext cx="3733800" cy="4114800"/>
          </a:xfrm>
        </p:spPr>
        <p:txBody>
          <a:bodyPr>
            <a:normAutofit fontScale="92500" lnSpcReduction="10000"/>
          </a:bodyPr>
          <a:lstStyle/>
          <a:p>
            <a:pPr eaLnBrk="1" hangingPunct="1">
              <a:lnSpc>
                <a:spcPct val="80000"/>
              </a:lnSpc>
              <a:defRPr/>
            </a:pPr>
            <a:r>
              <a:rPr lang="en-US" sz="2400" dirty="0" smtClean="0"/>
              <a:t>Eating problems</a:t>
            </a:r>
          </a:p>
          <a:p>
            <a:pPr eaLnBrk="1" hangingPunct="1">
              <a:lnSpc>
                <a:spcPct val="80000"/>
              </a:lnSpc>
              <a:defRPr/>
            </a:pPr>
            <a:r>
              <a:rPr lang="en-US" sz="2400" dirty="0" smtClean="0"/>
              <a:t>Mood changes</a:t>
            </a:r>
          </a:p>
          <a:p>
            <a:pPr eaLnBrk="1" hangingPunct="1">
              <a:lnSpc>
                <a:spcPct val="80000"/>
              </a:lnSpc>
              <a:defRPr/>
            </a:pPr>
            <a:r>
              <a:rPr lang="en-US" sz="2400" dirty="0" smtClean="0"/>
              <a:t>Restlessness</a:t>
            </a:r>
          </a:p>
          <a:p>
            <a:pPr eaLnBrk="1" hangingPunct="1">
              <a:lnSpc>
                <a:spcPct val="80000"/>
              </a:lnSpc>
              <a:defRPr/>
            </a:pPr>
            <a:r>
              <a:rPr lang="en-US" sz="2400" dirty="0" smtClean="0"/>
              <a:t>Changes in Sleep Patterns</a:t>
            </a:r>
          </a:p>
          <a:p>
            <a:pPr eaLnBrk="1" hangingPunct="1">
              <a:lnSpc>
                <a:spcPct val="80000"/>
              </a:lnSpc>
              <a:defRPr/>
            </a:pPr>
            <a:r>
              <a:rPr lang="en-US" sz="2400" dirty="0" smtClean="0"/>
              <a:t>Irritability</a:t>
            </a:r>
          </a:p>
          <a:p>
            <a:pPr eaLnBrk="1" hangingPunct="1">
              <a:lnSpc>
                <a:spcPct val="80000"/>
              </a:lnSpc>
              <a:defRPr/>
            </a:pPr>
            <a:r>
              <a:rPr lang="en-US" sz="2400" dirty="0" smtClean="0"/>
              <a:t>Loss of energy</a:t>
            </a:r>
          </a:p>
          <a:p>
            <a:pPr eaLnBrk="1" hangingPunct="1">
              <a:lnSpc>
                <a:spcPct val="80000"/>
              </a:lnSpc>
              <a:defRPr/>
            </a:pPr>
            <a:r>
              <a:rPr lang="en-US" sz="2400" dirty="0" smtClean="0"/>
              <a:t>Behavior disorder</a:t>
            </a:r>
          </a:p>
          <a:p>
            <a:pPr eaLnBrk="1" hangingPunct="1">
              <a:lnSpc>
                <a:spcPct val="80000"/>
              </a:lnSpc>
              <a:defRPr/>
            </a:pPr>
            <a:r>
              <a:rPr lang="en-US" sz="2400" dirty="0" smtClean="0"/>
              <a:t>Ignore it</a:t>
            </a:r>
          </a:p>
          <a:p>
            <a:pPr eaLnBrk="1" hangingPunct="1">
              <a:lnSpc>
                <a:spcPct val="80000"/>
              </a:lnSpc>
              <a:defRPr/>
            </a:pPr>
            <a:r>
              <a:rPr lang="en-US" sz="2400" dirty="0" smtClean="0"/>
              <a:t>Sadness</a:t>
            </a:r>
          </a:p>
          <a:p>
            <a:pPr eaLnBrk="1" hangingPunct="1">
              <a:lnSpc>
                <a:spcPct val="80000"/>
              </a:lnSpc>
              <a:defRPr/>
            </a:pPr>
            <a:r>
              <a:rPr lang="en-US" sz="2400" dirty="0" smtClean="0"/>
              <a:t>Loss of temper</a:t>
            </a:r>
          </a:p>
          <a:p>
            <a:pPr eaLnBrk="1" hangingPunct="1">
              <a:lnSpc>
                <a:spcPct val="80000"/>
              </a:lnSpc>
              <a:defRPr/>
            </a:pPr>
            <a:r>
              <a:rPr lang="en-US" sz="2400" dirty="0" smtClean="0"/>
              <a:t>Bedwetting, nailbiting, </a:t>
            </a:r>
            <a:r>
              <a:rPr lang="en-US" sz="2400" dirty="0" err="1" smtClean="0"/>
              <a:t>thumbsucking</a:t>
            </a:r>
            <a:endParaRPr lang="en-US" sz="2400" dirty="0" smtClean="0"/>
          </a:p>
        </p:txBody>
      </p:sp>
    </p:spTree>
    <p:extLst>
      <p:ext uri="{BB962C8B-B14F-4D97-AF65-F5344CB8AC3E}">
        <p14:creationId xmlns:p14="http://schemas.microsoft.com/office/powerpoint/2010/main" val="4149274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7174">
                                            <p:txEl>
                                              <p:pRg st="0" end="0"/>
                                            </p:txEl>
                                          </p:spTgt>
                                        </p:tgtEl>
                                        <p:attrNameLst>
                                          <p:attrName>style.visibility</p:attrName>
                                        </p:attrNameLst>
                                      </p:cBhvr>
                                      <p:to>
                                        <p:strVal val="visible"/>
                                      </p:to>
                                    </p:set>
                                    <p:animEffect transition="in" filter="strips(downLeft)">
                                      <p:cBhvr>
                                        <p:cTn id="7" dur="500"/>
                                        <p:tgtEl>
                                          <p:spTgt spid="7174">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7174">
                                            <p:txEl>
                                              <p:pRg st="1" end="1"/>
                                            </p:txEl>
                                          </p:spTgt>
                                        </p:tgtEl>
                                        <p:attrNameLst>
                                          <p:attrName>style.visibility</p:attrName>
                                        </p:attrNameLst>
                                      </p:cBhvr>
                                      <p:to>
                                        <p:strVal val="visible"/>
                                      </p:to>
                                    </p:set>
                                    <p:animEffect transition="in" filter="strips(downLeft)">
                                      <p:cBhvr>
                                        <p:cTn id="11" dur="500"/>
                                        <p:tgtEl>
                                          <p:spTgt spid="7174">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7174">
                                            <p:txEl>
                                              <p:pRg st="2" end="2"/>
                                            </p:txEl>
                                          </p:spTgt>
                                        </p:tgtEl>
                                        <p:attrNameLst>
                                          <p:attrName>style.visibility</p:attrName>
                                        </p:attrNameLst>
                                      </p:cBhvr>
                                      <p:to>
                                        <p:strVal val="visible"/>
                                      </p:to>
                                    </p:set>
                                    <p:animEffect transition="in" filter="strips(downLeft)">
                                      <p:cBhvr>
                                        <p:cTn id="15" dur="500"/>
                                        <p:tgtEl>
                                          <p:spTgt spid="7174">
                                            <p:txEl>
                                              <p:pRg st="2" end="2"/>
                                            </p:txEl>
                                          </p:spTgt>
                                        </p:tgtEl>
                                      </p:cBhvr>
                                    </p:animEffect>
                                  </p:childTnLst>
                                </p:cTn>
                              </p:par>
                            </p:childTnLst>
                          </p:cTn>
                        </p:par>
                        <p:par>
                          <p:cTn id="16" fill="hold" nodeType="afterGroup">
                            <p:stCondLst>
                              <p:cond delay="1500"/>
                            </p:stCondLst>
                            <p:childTnLst>
                              <p:par>
                                <p:cTn id="17" presetID="18" presetClass="entr" presetSubtype="12" fill="hold" nodeType="afterEffect">
                                  <p:stCondLst>
                                    <p:cond delay="0"/>
                                  </p:stCondLst>
                                  <p:childTnLst>
                                    <p:set>
                                      <p:cBhvr>
                                        <p:cTn id="18" dur="1" fill="hold">
                                          <p:stCondLst>
                                            <p:cond delay="0"/>
                                          </p:stCondLst>
                                        </p:cTn>
                                        <p:tgtEl>
                                          <p:spTgt spid="7174">
                                            <p:txEl>
                                              <p:pRg st="3" end="3"/>
                                            </p:txEl>
                                          </p:spTgt>
                                        </p:tgtEl>
                                        <p:attrNameLst>
                                          <p:attrName>style.visibility</p:attrName>
                                        </p:attrNameLst>
                                      </p:cBhvr>
                                      <p:to>
                                        <p:strVal val="visible"/>
                                      </p:to>
                                    </p:set>
                                    <p:animEffect transition="in" filter="strips(downLeft)">
                                      <p:cBhvr>
                                        <p:cTn id="19" dur="500"/>
                                        <p:tgtEl>
                                          <p:spTgt spid="7174">
                                            <p:txEl>
                                              <p:pRg st="3" end="3"/>
                                            </p:txEl>
                                          </p:spTgt>
                                        </p:tgtEl>
                                      </p:cBhvr>
                                    </p:animEffect>
                                  </p:childTnLst>
                                </p:cTn>
                              </p:par>
                            </p:childTnLst>
                          </p:cTn>
                        </p:par>
                        <p:par>
                          <p:cTn id="20" fill="hold" nodeType="afterGroup">
                            <p:stCondLst>
                              <p:cond delay="2000"/>
                            </p:stCondLst>
                            <p:childTnLst>
                              <p:par>
                                <p:cTn id="21" presetID="18" presetClass="entr" presetSubtype="12" fill="hold" nodeType="afterEffect">
                                  <p:stCondLst>
                                    <p:cond delay="0"/>
                                  </p:stCondLst>
                                  <p:childTnLst>
                                    <p:set>
                                      <p:cBhvr>
                                        <p:cTn id="22" dur="1" fill="hold">
                                          <p:stCondLst>
                                            <p:cond delay="0"/>
                                          </p:stCondLst>
                                        </p:cTn>
                                        <p:tgtEl>
                                          <p:spTgt spid="7174">
                                            <p:txEl>
                                              <p:pRg st="4" end="4"/>
                                            </p:txEl>
                                          </p:spTgt>
                                        </p:tgtEl>
                                        <p:attrNameLst>
                                          <p:attrName>style.visibility</p:attrName>
                                        </p:attrNameLst>
                                      </p:cBhvr>
                                      <p:to>
                                        <p:strVal val="visible"/>
                                      </p:to>
                                    </p:set>
                                    <p:animEffect transition="in" filter="strips(downLeft)">
                                      <p:cBhvr>
                                        <p:cTn id="23" dur="500"/>
                                        <p:tgtEl>
                                          <p:spTgt spid="7174">
                                            <p:txEl>
                                              <p:pRg st="4" end="4"/>
                                            </p:txEl>
                                          </p:spTgt>
                                        </p:tgtEl>
                                      </p:cBhvr>
                                    </p:animEffect>
                                  </p:childTnLst>
                                </p:cTn>
                              </p:par>
                            </p:childTnLst>
                          </p:cTn>
                        </p:par>
                        <p:par>
                          <p:cTn id="24" fill="hold" nodeType="afterGroup">
                            <p:stCondLst>
                              <p:cond delay="2500"/>
                            </p:stCondLst>
                            <p:childTnLst>
                              <p:par>
                                <p:cTn id="25" presetID="18" presetClass="entr" presetSubtype="12" fill="hold" nodeType="afterEffect">
                                  <p:stCondLst>
                                    <p:cond delay="0"/>
                                  </p:stCondLst>
                                  <p:childTnLst>
                                    <p:set>
                                      <p:cBhvr>
                                        <p:cTn id="26" dur="1" fill="hold">
                                          <p:stCondLst>
                                            <p:cond delay="0"/>
                                          </p:stCondLst>
                                        </p:cTn>
                                        <p:tgtEl>
                                          <p:spTgt spid="7174">
                                            <p:txEl>
                                              <p:pRg st="5" end="5"/>
                                            </p:txEl>
                                          </p:spTgt>
                                        </p:tgtEl>
                                        <p:attrNameLst>
                                          <p:attrName>style.visibility</p:attrName>
                                        </p:attrNameLst>
                                      </p:cBhvr>
                                      <p:to>
                                        <p:strVal val="visible"/>
                                      </p:to>
                                    </p:set>
                                    <p:animEffect transition="in" filter="strips(downLeft)">
                                      <p:cBhvr>
                                        <p:cTn id="27" dur="500"/>
                                        <p:tgtEl>
                                          <p:spTgt spid="7174">
                                            <p:txEl>
                                              <p:pRg st="5" end="5"/>
                                            </p:txEl>
                                          </p:spTgt>
                                        </p:tgtEl>
                                      </p:cBhvr>
                                    </p:animEffect>
                                  </p:childTnLst>
                                </p:cTn>
                              </p:par>
                            </p:childTnLst>
                          </p:cTn>
                        </p:par>
                        <p:par>
                          <p:cTn id="28" fill="hold" nodeType="afterGroup">
                            <p:stCondLst>
                              <p:cond delay="3000"/>
                            </p:stCondLst>
                            <p:childTnLst>
                              <p:par>
                                <p:cTn id="29" presetID="18" presetClass="entr" presetSubtype="12" fill="hold" nodeType="afterEffect">
                                  <p:stCondLst>
                                    <p:cond delay="0"/>
                                  </p:stCondLst>
                                  <p:childTnLst>
                                    <p:set>
                                      <p:cBhvr>
                                        <p:cTn id="30" dur="1" fill="hold">
                                          <p:stCondLst>
                                            <p:cond delay="0"/>
                                          </p:stCondLst>
                                        </p:cTn>
                                        <p:tgtEl>
                                          <p:spTgt spid="7174">
                                            <p:txEl>
                                              <p:pRg st="6" end="6"/>
                                            </p:txEl>
                                          </p:spTgt>
                                        </p:tgtEl>
                                        <p:attrNameLst>
                                          <p:attrName>style.visibility</p:attrName>
                                        </p:attrNameLst>
                                      </p:cBhvr>
                                      <p:to>
                                        <p:strVal val="visible"/>
                                      </p:to>
                                    </p:set>
                                    <p:animEffect transition="in" filter="strips(downLeft)">
                                      <p:cBhvr>
                                        <p:cTn id="31" dur="500"/>
                                        <p:tgtEl>
                                          <p:spTgt spid="7174">
                                            <p:txEl>
                                              <p:pRg st="6" end="6"/>
                                            </p:txEl>
                                          </p:spTgt>
                                        </p:tgtEl>
                                      </p:cBhvr>
                                    </p:animEffect>
                                  </p:childTnLst>
                                </p:cTn>
                              </p:par>
                            </p:childTnLst>
                          </p:cTn>
                        </p:par>
                        <p:par>
                          <p:cTn id="32" fill="hold" nodeType="afterGroup">
                            <p:stCondLst>
                              <p:cond delay="3500"/>
                            </p:stCondLst>
                            <p:childTnLst>
                              <p:par>
                                <p:cTn id="33" presetID="18" presetClass="entr" presetSubtype="12" fill="hold" nodeType="afterEffect">
                                  <p:stCondLst>
                                    <p:cond delay="0"/>
                                  </p:stCondLst>
                                  <p:childTnLst>
                                    <p:set>
                                      <p:cBhvr>
                                        <p:cTn id="34" dur="1" fill="hold">
                                          <p:stCondLst>
                                            <p:cond delay="0"/>
                                          </p:stCondLst>
                                        </p:cTn>
                                        <p:tgtEl>
                                          <p:spTgt spid="7174">
                                            <p:txEl>
                                              <p:pRg st="7" end="7"/>
                                            </p:txEl>
                                          </p:spTgt>
                                        </p:tgtEl>
                                        <p:attrNameLst>
                                          <p:attrName>style.visibility</p:attrName>
                                        </p:attrNameLst>
                                      </p:cBhvr>
                                      <p:to>
                                        <p:strVal val="visible"/>
                                      </p:to>
                                    </p:set>
                                    <p:animEffect transition="in" filter="strips(downLeft)">
                                      <p:cBhvr>
                                        <p:cTn id="35" dur="500"/>
                                        <p:tgtEl>
                                          <p:spTgt spid="7174">
                                            <p:txEl>
                                              <p:pRg st="7" end="7"/>
                                            </p:txEl>
                                          </p:spTgt>
                                        </p:tgtEl>
                                      </p:cBhvr>
                                    </p:animEffect>
                                  </p:childTnLst>
                                </p:cTn>
                              </p:par>
                            </p:childTnLst>
                          </p:cTn>
                        </p:par>
                        <p:par>
                          <p:cTn id="36" fill="hold" nodeType="afterGroup">
                            <p:stCondLst>
                              <p:cond delay="4000"/>
                            </p:stCondLst>
                            <p:childTnLst>
                              <p:par>
                                <p:cTn id="37" presetID="18" presetClass="entr" presetSubtype="12" fill="hold" nodeType="afterEffect">
                                  <p:stCondLst>
                                    <p:cond delay="0"/>
                                  </p:stCondLst>
                                  <p:childTnLst>
                                    <p:set>
                                      <p:cBhvr>
                                        <p:cTn id="38" dur="1" fill="hold">
                                          <p:stCondLst>
                                            <p:cond delay="0"/>
                                          </p:stCondLst>
                                        </p:cTn>
                                        <p:tgtEl>
                                          <p:spTgt spid="7174">
                                            <p:txEl>
                                              <p:pRg st="8" end="8"/>
                                            </p:txEl>
                                          </p:spTgt>
                                        </p:tgtEl>
                                        <p:attrNameLst>
                                          <p:attrName>style.visibility</p:attrName>
                                        </p:attrNameLst>
                                      </p:cBhvr>
                                      <p:to>
                                        <p:strVal val="visible"/>
                                      </p:to>
                                    </p:set>
                                    <p:animEffect transition="in" filter="strips(downLeft)">
                                      <p:cBhvr>
                                        <p:cTn id="39" dur="500"/>
                                        <p:tgtEl>
                                          <p:spTgt spid="7174">
                                            <p:txEl>
                                              <p:pRg st="8" end="8"/>
                                            </p:txEl>
                                          </p:spTgt>
                                        </p:tgtEl>
                                      </p:cBhvr>
                                    </p:animEffect>
                                  </p:childTnLst>
                                </p:cTn>
                              </p:par>
                            </p:childTnLst>
                          </p:cTn>
                        </p:par>
                        <p:par>
                          <p:cTn id="40" fill="hold" nodeType="afterGroup">
                            <p:stCondLst>
                              <p:cond delay="4500"/>
                            </p:stCondLst>
                            <p:childTnLst>
                              <p:par>
                                <p:cTn id="41" presetID="18" presetClass="entr" presetSubtype="12" fill="hold" nodeType="afterEffect">
                                  <p:stCondLst>
                                    <p:cond delay="0"/>
                                  </p:stCondLst>
                                  <p:childTnLst>
                                    <p:set>
                                      <p:cBhvr>
                                        <p:cTn id="42" dur="1" fill="hold">
                                          <p:stCondLst>
                                            <p:cond delay="0"/>
                                          </p:stCondLst>
                                        </p:cTn>
                                        <p:tgtEl>
                                          <p:spTgt spid="7174">
                                            <p:txEl>
                                              <p:pRg st="9" end="9"/>
                                            </p:txEl>
                                          </p:spTgt>
                                        </p:tgtEl>
                                        <p:attrNameLst>
                                          <p:attrName>style.visibility</p:attrName>
                                        </p:attrNameLst>
                                      </p:cBhvr>
                                      <p:to>
                                        <p:strVal val="visible"/>
                                      </p:to>
                                    </p:set>
                                    <p:animEffect transition="in" filter="strips(downLeft)">
                                      <p:cBhvr>
                                        <p:cTn id="43" dur="500"/>
                                        <p:tgtEl>
                                          <p:spTgt spid="7174">
                                            <p:txEl>
                                              <p:pRg st="9" end="9"/>
                                            </p:txEl>
                                          </p:spTgt>
                                        </p:tgtEl>
                                      </p:cBhvr>
                                    </p:animEffect>
                                  </p:childTnLst>
                                </p:cTn>
                              </p:par>
                            </p:childTnLst>
                          </p:cTn>
                        </p:par>
                        <p:par>
                          <p:cTn id="44" fill="hold" nodeType="afterGroup">
                            <p:stCondLst>
                              <p:cond delay="5000"/>
                            </p:stCondLst>
                            <p:childTnLst>
                              <p:par>
                                <p:cTn id="45" presetID="18" presetClass="entr" presetSubtype="12" fill="hold" nodeType="afterEffect">
                                  <p:stCondLst>
                                    <p:cond delay="0"/>
                                  </p:stCondLst>
                                  <p:childTnLst>
                                    <p:set>
                                      <p:cBhvr>
                                        <p:cTn id="46" dur="1" fill="hold">
                                          <p:stCondLst>
                                            <p:cond delay="0"/>
                                          </p:stCondLst>
                                        </p:cTn>
                                        <p:tgtEl>
                                          <p:spTgt spid="7174">
                                            <p:txEl>
                                              <p:pRg st="10" end="10"/>
                                            </p:txEl>
                                          </p:spTgt>
                                        </p:tgtEl>
                                        <p:attrNameLst>
                                          <p:attrName>style.visibility</p:attrName>
                                        </p:attrNameLst>
                                      </p:cBhvr>
                                      <p:to>
                                        <p:strVal val="visible"/>
                                      </p:to>
                                    </p:set>
                                    <p:animEffect transition="in" filter="strips(downLeft)">
                                      <p:cBhvr>
                                        <p:cTn id="47" dur="500"/>
                                        <p:tgtEl>
                                          <p:spTgt spid="7174">
                                            <p:txEl>
                                              <p:pRg st="10" end="10"/>
                                            </p:txEl>
                                          </p:spTgt>
                                        </p:tgtEl>
                                      </p:cBhvr>
                                    </p:animEffect>
                                  </p:childTnLst>
                                </p:cTn>
                              </p:par>
                            </p:childTnLst>
                          </p:cTn>
                        </p:par>
                        <p:par>
                          <p:cTn id="48" fill="hold" nodeType="afterGroup">
                            <p:stCondLst>
                              <p:cond delay="5500"/>
                            </p:stCondLst>
                            <p:childTnLst>
                              <p:par>
                                <p:cTn id="49" presetID="18" presetClass="entr" presetSubtype="12" fill="hold" nodeType="afterEffect">
                                  <p:stCondLst>
                                    <p:cond delay="0"/>
                                  </p:stCondLst>
                                  <p:childTnLst>
                                    <p:set>
                                      <p:cBhvr>
                                        <p:cTn id="50" dur="1" fill="hold">
                                          <p:stCondLst>
                                            <p:cond delay="0"/>
                                          </p:stCondLst>
                                        </p:cTn>
                                        <p:tgtEl>
                                          <p:spTgt spid="7174">
                                            <p:txEl>
                                              <p:pRg st="11" end="11"/>
                                            </p:txEl>
                                          </p:spTgt>
                                        </p:tgtEl>
                                        <p:attrNameLst>
                                          <p:attrName>style.visibility</p:attrName>
                                        </p:attrNameLst>
                                      </p:cBhvr>
                                      <p:to>
                                        <p:strVal val="visible"/>
                                      </p:to>
                                    </p:set>
                                    <p:animEffect transition="in" filter="strips(downLeft)">
                                      <p:cBhvr>
                                        <p:cTn id="51" dur="500"/>
                                        <p:tgtEl>
                                          <p:spTgt spid="7174">
                                            <p:txEl>
                                              <p:pRg st="11" end="11"/>
                                            </p:txEl>
                                          </p:spTgt>
                                        </p:tgtEl>
                                      </p:cBhvr>
                                    </p:animEffect>
                                  </p:childTnLst>
                                </p:cTn>
                              </p:par>
                            </p:childTnLst>
                          </p:cTn>
                        </p:par>
                        <p:par>
                          <p:cTn id="52" fill="hold" nodeType="afterGroup">
                            <p:stCondLst>
                              <p:cond delay="6000"/>
                            </p:stCondLst>
                            <p:childTnLst>
                              <p:par>
                                <p:cTn id="53" presetID="18" presetClass="entr" presetSubtype="12" fill="hold" nodeType="afterEffect">
                                  <p:stCondLst>
                                    <p:cond delay="0"/>
                                  </p:stCondLst>
                                  <p:childTnLst>
                                    <p:set>
                                      <p:cBhvr>
                                        <p:cTn id="54" dur="1" fill="hold">
                                          <p:stCondLst>
                                            <p:cond delay="0"/>
                                          </p:stCondLst>
                                        </p:cTn>
                                        <p:tgtEl>
                                          <p:spTgt spid="7175">
                                            <p:txEl>
                                              <p:pRg st="0" end="0"/>
                                            </p:txEl>
                                          </p:spTgt>
                                        </p:tgtEl>
                                        <p:attrNameLst>
                                          <p:attrName>style.visibility</p:attrName>
                                        </p:attrNameLst>
                                      </p:cBhvr>
                                      <p:to>
                                        <p:strVal val="visible"/>
                                      </p:to>
                                    </p:set>
                                    <p:animEffect transition="in" filter="strips(downLeft)">
                                      <p:cBhvr>
                                        <p:cTn id="55" dur="500"/>
                                        <p:tgtEl>
                                          <p:spTgt spid="7175">
                                            <p:txEl>
                                              <p:pRg st="0" end="0"/>
                                            </p:txEl>
                                          </p:spTgt>
                                        </p:tgtEl>
                                      </p:cBhvr>
                                    </p:animEffect>
                                  </p:childTnLst>
                                </p:cTn>
                              </p:par>
                            </p:childTnLst>
                          </p:cTn>
                        </p:par>
                        <p:par>
                          <p:cTn id="56" fill="hold" nodeType="afterGroup">
                            <p:stCondLst>
                              <p:cond delay="6500"/>
                            </p:stCondLst>
                            <p:childTnLst>
                              <p:par>
                                <p:cTn id="57" presetID="18" presetClass="entr" presetSubtype="12" fill="hold" nodeType="afterEffect">
                                  <p:stCondLst>
                                    <p:cond delay="0"/>
                                  </p:stCondLst>
                                  <p:childTnLst>
                                    <p:set>
                                      <p:cBhvr>
                                        <p:cTn id="58" dur="1" fill="hold">
                                          <p:stCondLst>
                                            <p:cond delay="0"/>
                                          </p:stCondLst>
                                        </p:cTn>
                                        <p:tgtEl>
                                          <p:spTgt spid="7175">
                                            <p:txEl>
                                              <p:pRg st="1" end="1"/>
                                            </p:txEl>
                                          </p:spTgt>
                                        </p:tgtEl>
                                        <p:attrNameLst>
                                          <p:attrName>style.visibility</p:attrName>
                                        </p:attrNameLst>
                                      </p:cBhvr>
                                      <p:to>
                                        <p:strVal val="visible"/>
                                      </p:to>
                                    </p:set>
                                    <p:animEffect transition="in" filter="strips(downLeft)">
                                      <p:cBhvr>
                                        <p:cTn id="59" dur="500"/>
                                        <p:tgtEl>
                                          <p:spTgt spid="7175">
                                            <p:txEl>
                                              <p:pRg st="1" end="1"/>
                                            </p:txEl>
                                          </p:spTgt>
                                        </p:tgtEl>
                                      </p:cBhvr>
                                    </p:animEffect>
                                  </p:childTnLst>
                                </p:cTn>
                              </p:par>
                            </p:childTnLst>
                          </p:cTn>
                        </p:par>
                        <p:par>
                          <p:cTn id="60" fill="hold" nodeType="afterGroup">
                            <p:stCondLst>
                              <p:cond delay="7000"/>
                            </p:stCondLst>
                            <p:childTnLst>
                              <p:par>
                                <p:cTn id="61" presetID="18" presetClass="entr" presetSubtype="12" fill="hold" nodeType="afterEffect">
                                  <p:stCondLst>
                                    <p:cond delay="0"/>
                                  </p:stCondLst>
                                  <p:childTnLst>
                                    <p:set>
                                      <p:cBhvr>
                                        <p:cTn id="62" dur="1" fill="hold">
                                          <p:stCondLst>
                                            <p:cond delay="0"/>
                                          </p:stCondLst>
                                        </p:cTn>
                                        <p:tgtEl>
                                          <p:spTgt spid="7175">
                                            <p:txEl>
                                              <p:pRg st="2" end="2"/>
                                            </p:txEl>
                                          </p:spTgt>
                                        </p:tgtEl>
                                        <p:attrNameLst>
                                          <p:attrName>style.visibility</p:attrName>
                                        </p:attrNameLst>
                                      </p:cBhvr>
                                      <p:to>
                                        <p:strVal val="visible"/>
                                      </p:to>
                                    </p:set>
                                    <p:animEffect transition="in" filter="strips(downLeft)">
                                      <p:cBhvr>
                                        <p:cTn id="63" dur="500"/>
                                        <p:tgtEl>
                                          <p:spTgt spid="7175">
                                            <p:txEl>
                                              <p:pRg st="2" end="2"/>
                                            </p:txEl>
                                          </p:spTgt>
                                        </p:tgtEl>
                                      </p:cBhvr>
                                    </p:animEffect>
                                  </p:childTnLst>
                                </p:cTn>
                              </p:par>
                            </p:childTnLst>
                          </p:cTn>
                        </p:par>
                        <p:par>
                          <p:cTn id="64" fill="hold" nodeType="afterGroup">
                            <p:stCondLst>
                              <p:cond delay="7500"/>
                            </p:stCondLst>
                            <p:childTnLst>
                              <p:par>
                                <p:cTn id="65" presetID="18" presetClass="entr" presetSubtype="12" fill="hold" nodeType="afterEffect">
                                  <p:stCondLst>
                                    <p:cond delay="0"/>
                                  </p:stCondLst>
                                  <p:childTnLst>
                                    <p:set>
                                      <p:cBhvr>
                                        <p:cTn id="66" dur="1" fill="hold">
                                          <p:stCondLst>
                                            <p:cond delay="0"/>
                                          </p:stCondLst>
                                        </p:cTn>
                                        <p:tgtEl>
                                          <p:spTgt spid="7175">
                                            <p:txEl>
                                              <p:pRg st="3" end="3"/>
                                            </p:txEl>
                                          </p:spTgt>
                                        </p:tgtEl>
                                        <p:attrNameLst>
                                          <p:attrName>style.visibility</p:attrName>
                                        </p:attrNameLst>
                                      </p:cBhvr>
                                      <p:to>
                                        <p:strVal val="visible"/>
                                      </p:to>
                                    </p:set>
                                    <p:animEffect transition="in" filter="strips(downLeft)">
                                      <p:cBhvr>
                                        <p:cTn id="67" dur="500"/>
                                        <p:tgtEl>
                                          <p:spTgt spid="7175">
                                            <p:txEl>
                                              <p:pRg st="3" end="3"/>
                                            </p:txEl>
                                          </p:spTgt>
                                        </p:tgtEl>
                                      </p:cBhvr>
                                    </p:animEffect>
                                  </p:childTnLst>
                                </p:cTn>
                              </p:par>
                            </p:childTnLst>
                          </p:cTn>
                        </p:par>
                        <p:par>
                          <p:cTn id="68" fill="hold" nodeType="afterGroup">
                            <p:stCondLst>
                              <p:cond delay="8000"/>
                            </p:stCondLst>
                            <p:childTnLst>
                              <p:par>
                                <p:cTn id="69" presetID="18" presetClass="entr" presetSubtype="12" fill="hold" nodeType="afterEffect">
                                  <p:stCondLst>
                                    <p:cond delay="0"/>
                                  </p:stCondLst>
                                  <p:childTnLst>
                                    <p:set>
                                      <p:cBhvr>
                                        <p:cTn id="70" dur="1" fill="hold">
                                          <p:stCondLst>
                                            <p:cond delay="0"/>
                                          </p:stCondLst>
                                        </p:cTn>
                                        <p:tgtEl>
                                          <p:spTgt spid="7175">
                                            <p:txEl>
                                              <p:pRg st="4" end="4"/>
                                            </p:txEl>
                                          </p:spTgt>
                                        </p:tgtEl>
                                        <p:attrNameLst>
                                          <p:attrName>style.visibility</p:attrName>
                                        </p:attrNameLst>
                                      </p:cBhvr>
                                      <p:to>
                                        <p:strVal val="visible"/>
                                      </p:to>
                                    </p:set>
                                    <p:animEffect transition="in" filter="strips(downLeft)">
                                      <p:cBhvr>
                                        <p:cTn id="71" dur="500"/>
                                        <p:tgtEl>
                                          <p:spTgt spid="7175">
                                            <p:txEl>
                                              <p:pRg st="4" end="4"/>
                                            </p:txEl>
                                          </p:spTgt>
                                        </p:tgtEl>
                                      </p:cBhvr>
                                    </p:animEffect>
                                  </p:childTnLst>
                                </p:cTn>
                              </p:par>
                            </p:childTnLst>
                          </p:cTn>
                        </p:par>
                        <p:par>
                          <p:cTn id="72" fill="hold" nodeType="afterGroup">
                            <p:stCondLst>
                              <p:cond delay="8500"/>
                            </p:stCondLst>
                            <p:childTnLst>
                              <p:par>
                                <p:cTn id="73" presetID="18" presetClass="entr" presetSubtype="12" fill="hold" nodeType="afterEffect">
                                  <p:stCondLst>
                                    <p:cond delay="0"/>
                                  </p:stCondLst>
                                  <p:childTnLst>
                                    <p:set>
                                      <p:cBhvr>
                                        <p:cTn id="74" dur="1" fill="hold">
                                          <p:stCondLst>
                                            <p:cond delay="0"/>
                                          </p:stCondLst>
                                        </p:cTn>
                                        <p:tgtEl>
                                          <p:spTgt spid="7175">
                                            <p:txEl>
                                              <p:pRg st="5" end="5"/>
                                            </p:txEl>
                                          </p:spTgt>
                                        </p:tgtEl>
                                        <p:attrNameLst>
                                          <p:attrName>style.visibility</p:attrName>
                                        </p:attrNameLst>
                                      </p:cBhvr>
                                      <p:to>
                                        <p:strVal val="visible"/>
                                      </p:to>
                                    </p:set>
                                    <p:animEffect transition="in" filter="strips(downLeft)">
                                      <p:cBhvr>
                                        <p:cTn id="75" dur="500"/>
                                        <p:tgtEl>
                                          <p:spTgt spid="7175">
                                            <p:txEl>
                                              <p:pRg st="5" end="5"/>
                                            </p:txEl>
                                          </p:spTgt>
                                        </p:tgtEl>
                                      </p:cBhvr>
                                    </p:animEffect>
                                  </p:childTnLst>
                                </p:cTn>
                              </p:par>
                            </p:childTnLst>
                          </p:cTn>
                        </p:par>
                        <p:par>
                          <p:cTn id="76" fill="hold" nodeType="afterGroup">
                            <p:stCondLst>
                              <p:cond delay="9000"/>
                            </p:stCondLst>
                            <p:childTnLst>
                              <p:par>
                                <p:cTn id="77" presetID="18" presetClass="entr" presetSubtype="12" fill="hold" nodeType="afterEffect">
                                  <p:stCondLst>
                                    <p:cond delay="0"/>
                                  </p:stCondLst>
                                  <p:childTnLst>
                                    <p:set>
                                      <p:cBhvr>
                                        <p:cTn id="78" dur="1" fill="hold">
                                          <p:stCondLst>
                                            <p:cond delay="0"/>
                                          </p:stCondLst>
                                        </p:cTn>
                                        <p:tgtEl>
                                          <p:spTgt spid="7175">
                                            <p:txEl>
                                              <p:pRg st="6" end="6"/>
                                            </p:txEl>
                                          </p:spTgt>
                                        </p:tgtEl>
                                        <p:attrNameLst>
                                          <p:attrName>style.visibility</p:attrName>
                                        </p:attrNameLst>
                                      </p:cBhvr>
                                      <p:to>
                                        <p:strVal val="visible"/>
                                      </p:to>
                                    </p:set>
                                    <p:animEffect transition="in" filter="strips(downLeft)">
                                      <p:cBhvr>
                                        <p:cTn id="79" dur="500"/>
                                        <p:tgtEl>
                                          <p:spTgt spid="7175">
                                            <p:txEl>
                                              <p:pRg st="6" end="6"/>
                                            </p:txEl>
                                          </p:spTgt>
                                        </p:tgtEl>
                                      </p:cBhvr>
                                    </p:animEffect>
                                  </p:childTnLst>
                                </p:cTn>
                              </p:par>
                            </p:childTnLst>
                          </p:cTn>
                        </p:par>
                        <p:par>
                          <p:cTn id="80" fill="hold" nodeType="afterGroup">
                            <p:stCondLst>
                              <p:cond delay="9500"/>
                            </p:stCondLst>
                            <p:childTnLst>
                              <p:par>
                                <p:cTn id="81" presetID="18" presetClass="entr" presetSubtype="12" fill="hold" nodeType="afterEffect">
                                  <p:stCondLst>
                                    <p:cond delay="0"/>
                                  </p:stCondLst>
                                  <p:childTnLst>
                                    <p:set>
                                      <p:cBhvr>
                                        <p:cTn id="82" dur="1" fill="hold">
                                          <p:stCondLst>
                                            <p:cond delay="0"/>
                                          </p:stCondLst>
                                        </p:cTn>
                                        <p:tgtEl>
                                          <p:spTgt spid="7175">
                                            <p:txEl>
                                              <p:pRg st="7" end="7"/>
                                            </p:txEl>
                                          </p:spTgt>
                                        </p:tgtEl>
                                        <p:attrNameLst>
                                          <p:attrName>style.visibility</p:attrName>
                                        </p:attrNameLst>
                                      </p:cBhvr>
                                      <p:to>
                                        <p:strVal val="visible"/>
                                      </p:to>
                                    </p:set>
                                    <p:animEffect transition="in" filter="strips(downLeft)">
                                      <p:cBhvr>
                                        <p:cTn id="83" dur="500"/>
                                        <p:tgtEl>
                                          <p:spTgt spid="7175">
                                            <p:txEl>
                                              <p:pRg st="7" end="7"/>
                                            </p:txEl>
                                          </p:spTgt>
                                        </p:tgtEl>
                                      </p:cBhvr>
                                    </p:animEffect>
                                  </p:childTnLst>
                                </p:cTn>
                              </p:par>
                            </p:childTnLst>
                          </p:cTn>
                        </p:par>
                        <p:par>
                          <p:cTn id="84" fill="hold" nodeType="afterGroup">
                            <p:stCondLst>
                              <p:cond delay="10000"/>
                            </p:stCondLst>
                            <p:childTnLst>
                              <p:par>
                                <p:cTn id="85" presetID="18" presetClass="entr" presetSubtype="12" fill="hold" nodeType="afterEffect">
                                  <p:stCondLst>
                                    <p:cond delay="0"/>
                                  </p:stCondLst>
                                  <p:childTnLst>
                                    <p:set>
                                      <p:cBhvr>
                                        <p:cTn id="86" dur="1" fill="hold">
                                          <p:stCondLst>
                                            <p:cond delay="0"/>
                                          </p:stCondLst>
                                        </p:cTn>
                                        <p:tgtEl>
                                          <p:spTgt spid="7175">
                                            <p:txEl>
                                              <p:pRg st="8" end="8"/>
                                            </p:txEl>
                                          </p:spTgt>
                                        </p:tgtEl>
                                        <p:attrNameLst>
                                          <p:attrName>style.visibility</p:attrName>
                                        </p:attrNameLst>
                                      </p:cBhvr>
                                      <p:to>
                                        <p:strVal val="visible"/>
                                      </p:to>
                                    </p:set>
                                    <p:animEffect transition="in" filter="strips(downLeft)">
                                      <p:cBhvr>
                                        <p:cTn id="87" dur="500"/>
                                        <p:tgtEl>
                                          <p:spTgt spid="7175">
                                            <p:txEl>
                                              <p:pRg st="8" end="8"/>
                                            </p:txEl>
                                          </p:spTgt>
                                        </p:tgtEl>
                                      </p:cBhvr>
                                    </p:animEffect>
                                  </p:childTnLst>
                                </p:cTn>
                              </p:par>
                            </p:childTnLst>
                          </p:cTn>
                        </p:par>
                        <p:par>
                          <p:cTn id="88" fill="hold" nodeType="afterGroup">
                            <p:stCondLst>
                              <p:cond delay="10500"/>
                            </p:stCondLst>
                            <p:childTnLst>
                              <p:par>
                                <p:cTn id="89" presetID="18" presetClass="entr" presetSubtype="12" fill="hold" nodeType="afterEffect">
                                  <p:stCondLst>
                                    <p:cond delay="0"/>
                                  </p:stCondLst>
                                  <p:childTnLst>
                                    <p:set>
                                      <p:cBhvr>
                                        <p:cTn id="90" dur="1" fill="hold">
                                          <p:stCondLst>
                                            <p:cond delay="0"/>
                                          </p:stCondLst>
                                        </p:cTn>
                                        <p:tgtEl>
                                          <p:spTgt spid="7175">
                                            <p:txEl>
                                              <p:pRg st="9" end="9"/>
                                            </p:txEl>
                                          </p:spTgt>
                                        </p:tgtEl>
                                        <p:attrNameLst>
                                          <p:attrName>style.visibility</p:attrName>
                                        </p:attrNameLst>
                                      </p:cBhvr>
                                      <p:to>
                                        <p:strVal val="visible"/>
                                      </p:to>
                                    </p:set>
                                    <p:animEffect transition="in" filter="strips(downLeft)">
                                      <p:cBhvr>
                                        <p:cTn id="91" dur="500"/>
                                        <p:tgtEl>
                                          <p:spTgt spid="7175">
                                            <p:txEl>
                                              <p:pRg st="9" end="9"/>
                                            </p:txEl>
                                          </p:spTgt>
                                        </p:tgtEl>
                                      </p:cBhvr>
                                    </p:animEffect>
                                  </p:childTnLst>
                                </p:cTn>
                              </p:par>
                            </p:childTnLst>
                          </p:cTn>
                        </p:par>
                        <p:par>
                          <p:cTn id="92" fill="hold" nodeType="afterGroup">
                            <p:stCondLst>
                              <p:cond delay="11000"/>
                            </p:stCondLst>
                            <p:childTnLst>
                              <p:par>
                                <p:cTn id="93" presetID="18" presetClass="entr" presetSubtype="12" fill="hold" nodeType="afterEffect">
                                  <p:stCondLst>
                                    <p:cond delay="0"/>
                                  </p:stCondLst>
                                  <p:childTnLst>
                                    <p:set>
                                      <p:cBhvr>
                                        <p:cTn id="94" dur="1" fill="hold">
                                          <p:stCondLst>
                                            <p:cond delay="0"/>
                                          </p:stCondLst>
                                        </p:cTn>
                                        <p:tgtEl>
                                          <p:spTgt spid="7175">
                                            <p:txEl>
                                              <p:pRg st="10" end="10"/>
                                            </p:txEl>
                                          </p:spTgt>
                                        </p:tgtEl>
                                        <p:attrNameLst>
                                          <p:attrName>style.visibility</p:attrName>
                                        </p:attrNameLst>
                                      </p:cBhvr>
                                      <p:to>
                                        <p:strVal val="visible"/>
                                      </p:to>
                                    </p:set>
                                    <p:animEffect transition="in" filter="strips(downLeft)">
                                      <p:cBhvr>
                                        <p:cTn id="95" dur="500"/>
                                        <p:tgtEl>
                                          <p:spTgt spid="717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ocument"/>
          <p:cNvSpPr>
            <a:spLocks noEditPoints="1" noChangeArrowheads="1"/>
          </p:cNvSpPr>
          <p:nvPr/>
        </p:nvSpPr>
        <p:spPr bwMode="auto">
          <a:xfrm>
            <a:off x="3895725" y="2524125"/>
            <a:ext cx="1352550" cy="1809750"/>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pic>
        <p:nvPicPr>
          <p:cNvPr id="9219" name="Picture 3" descr="C:\Documents and Settings\stjohnson\Local Settings\Temporary Internet Files\Content.IE5\BJLRGL1X\MPj0433044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8041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p:txBody>
          <a:bodyPr>
            <a:normAutofit lnSpcReduction="10000"/>
          </a:bodyPr>
          <a:lstStyle/>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lgn="ctr">
              <a:defRPr/>
            </a:pPr>
            <a:r>
              <a:rPr lang="en-US" dirty="0" smtClean="0"/>
              <a:t>Help a child get through their challenging situations  by giving them coping skills.</a:t>
            </a:r>
            <a:endParaRPr lang="en-US" dirty="0"/>
          </a:p>
        </p:txBody>
      </p:sp>
      <p:sp>
        <p:nvSpPr>
          <p:cNvPr id="7" name="Title 6"/>
          <p:cNvSpPr>
            <a:spLocks noGrp="1"/>
          </p:cNvSpPr>
          <p:nvPr>
            <p:ph type="title"/>
          </p:nvPr>
        </p:nvSpPr>
        <p:spPr/>
        <p:txBody>
          <a:bodyPr/>
          <a:lstStyle/>
          <a:p>
            <a:pPr>
              <a:defRPr/>
            </a:pPr>
            <a:r>
              <a:rPr lang="en-US" dirty="0" smtClean="0"/>
              <a:t>Can you walk through paper?</a:t>
            </a:r>
            <a:endParaRPr lang="en-US" dirty="0"/>
          </a:p>
        </p:txBody>
      </p:sp>
    </p:spTree>
    <p:extLst>
      <p:ext uri="{BB962C8B-B14F-4D97-AF65-F5344CB8AC3E}">
        <p14:creationId xmlns:p14="http://schemas.microsoft.com/office/powerpoint/2010/main" val="4090764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81000" y="2362200"/>
            <a:ext cx="8229600" cy="4191000"/>
          </a:xfrm>
        </p:spPr>
        <p:txBody>
          <a:bodyPr>
            <a:normAutofit/>
          </a:bodyPr>
          <a:lstStyle/>
          <a:p>
            <a:pPr eaLnBrk="1" hangingPunct="1">
              <a:lnSpc>
                <a:spcPct val="90000"/>
              </a:lnSpc>
              <a:defRPr/>
            </a:pPr>
            <a:r>
              <a:rPr lang="en-US" sz="3000" dirty="0" smtClean="0"/>
              <a:t>1- Children need to </a:t>
            </a:r>
            <a:r>
              <a:rPr lang="en-US" sz="3000" b="1" i="1" u="sng" dirty="0" smtClean="0"/>
              <a:t>talk </a:t>
            </a:r>
            <a:r>
              <a:rPr lang="en-US" sz="3000" dirty="0" smtClean="0"/>
              <a:t>about their </a:t>
            </a:r>
            <a:r>
              <a:rPr lang="en-US" sz="3000" b="1" i="1" u="sng" dirty="0" smtClean="0"/>
              <a:t>feelings.</a:t>
            </a:r>
          </a:p>
          <a:p>
            <a:pPr eaLnBrk="1" hangingPunct="1">
              <a:lnSpc>
                <a:spcPct val="90000"/>
              </a:lnSpc>
              <a:defRPr/>
            </a:pPr>
            <a:r>
              <a:rPr lang="en-US" sz="3000" dirty="0" smtClean="0"/>
              <a:t>2- Children need more </a:t>
            </a:r>
            <a:r>
              <a:rPr lang="en-US" sz="3000" b="1" i="1" u="sng" dirty="0" smtClean="0"/>
              <a:t>help</a:t>
            </a:r>
            <a:r>
              <a:rPr lang="en-US" sz="3000" dirty="0" smtClean="0"/>
              <a:t> and </a:t>
            </a:r>
            <a:r>
              <a:rPr lang="en-US" sz="3000" b="1" u="sng" dirty="0" smtClean="0"/>
              <a:t>support</a:t>
            </a:r>
            <a:r>
              <a:rPr lang="en-US" sz="3000" dirty="0" smtClean="0"/>
              <a:t> than adults.  You can use the other adults in the child's life to fill this role.</a:t>
            </a:r>
          </a:p>
          <a:p>
            <a:pPr eaLnBrk="1" hangingPunct="1">
              <a:lnSpc>
                <a:spcPct val="90000"/>
              </a:lnSpc>
              <a:defRPr/>
            </a:pPr>
            <a:r>
              <a:rPr lang="en-US" sz="3000" dirty="0" smtClean="0"/>
              <a:t>3- Children usually can </a:t>
            </a:r>
            <a:r>
              <a:rPr lang="en-US" sz="3000" b="1" i="1" u="sng" dirty="0" smtClean="0"/>
              <a:t>understand</a:t>
            </a:r>
            <a:r>
              <a:rPr lang="en-US" sz="3000" dirty="0" smtClean="0"/>
              <a:t> what is going on.</a:t>
            </a:r>
          </a:p>
          <a:p>
            <a:pPr eaLnBrk="1" hangingPunct="1">
              <a:lnSpc>
                <a:spcPct val="90000"/>
              </a:lnSpc>
              <a:defRPr/>
            </a:pPr>
            <a:r>
              <a:rPr lang="en-US" sz="3000" dirty="0" smtClean="0"/>
              <a:t>4- Children should be told the </a:t>
            </a:r>
            <a:r>
              <a:rPr lang="en-US" sz="3000" b="1" i="1" u="sng" dirty="0" smtClean="0"/>
              <a:t>truth</a:t>
            </a:r>
            <a:r>
              <a:rPr lang="en-US" sz="3000" dirty="0" smtClean="0"/>
              <a:t> in a calm and reassuring way.</a:t>
            </a:r>
          </a:p>
        </p:txBody>
      </p:sp>
      <p:sp>
        <p:nvSpPr>
          <p:cNvPr id="8194" name="Rectangle 2"/>
          <p:cNvSpPr>
            <a:spLocks noGrp="1" noChangeArrowheads="1"/>
          </p:cNvSpPr>
          <p:nvPr>
            <p:ph type="title"/>
          </p:nvPr>
        </p:nvSpPr>
        <p:spPr>
          <a:xfrm>
            <a:off x="457200" y="274638"/>
            <a:ext cx="8229600" cy="1782762"/>
          </a:xfrm>
        </p:spPr>
        <p:txBody>
          <a:bodyPr>
            <a:normAutofit/>
          </a:bodyPr>
          <a:lstStyle/>
          <a:p>
            <a:pPr eaLnBrk="1" hangingPunct="1">
              <a:defRPr/>
            </a:pPr>
            <a:r>
              <a:rPr lang="en-US" sz="2800" dirty="0" smtClean="0"/>
              <a:t>3-  What support can be given to help a child when they are dealing with challenging issues?</a:t>
            </a:r>
          </a:p>
        </p:txBody>
      </p:sp>
    </p:spTree>
    <p:extLst>
      <p:ext uri="{BB962C8B-B14F-4D97-AF65-F5344CB8AC3E}">
        <p14:creationId xmlns:p14="http://schemas.microsoft.com/office/powerpoint/2010/main" val="1695074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3411</TotalTime>
  <Words>2556</Words>
  <Application>Microsoft Office PowerPoint</Application>
  <PresentationFormat>On-screen Show (4:3)</PresentationFormat>
  <Paragraphs>375</Paragraphs>
  <Slides>45</Slides>
  <Notes>28</Notes>
  <HiddenSlides>7</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Hardcover</vt:lpstr>
      <vt:lpstr>End of First Quarter!!</vt:lpstr>
      <vt:lpstr>Teen Pregnancy</vt:lpstr>
      <vt:lpstr>Challenging situations</vt:lpstr>
      <vt:lpstr>Break the pot</vt:lpstr>
      <vt:lpstr>A Cup of Tea (Hope Floats)</vt:lpstr>
      <vt:lpstr>1-   What life situations cause a child stress?  </vt:lpstr>
      <vt:lpstr>2-  How do children commonly react to stress?   What are effects of these reactions?</vt:lpstr>
      <vt:lpstr>Can you walk through paper?</vt:lpstr>
      <vt:lpstr>3-  What support can be given to help a child when they are dealing with challenging issues?</vt:lpstr>
      <vt:lpstr>4-  Challenging situations can create fear in a child. What are some strategies to deal with these fears?</vt:lpstr>
      <vt:lpstr>Never underestimate, for the parent or the child, the power in:</vt:lpstr>
      <vt:lpstr>5- Describe coping skills to deal with DIVORCE:</vt:lpstr>
      <vt:lpstr>Specific effects of Divorce on child’s ages:</vt:lpstr>
      <vt:lpstr>PowerPoint Presentation</vt:lpstr>
      <vt:lpstr>5- Describe coping skills to deal with DEATH: </vt:lpstr>
      <vt:lpstr>Specific effects of Death on child’s ages:</vt:lpstr>
      <vt:lpstr>Specific effects of Death on child’s ages:</vt:lpstr>
      <vt:lpstr>Explaining death to Children</vt:lpstr>
      <vt:lpstr>STAGES OF GRIEVING Have you ever lost an object? You had to grieve for it the same way you would grieve for losing a person.</vt:lpstr>
      <vt:lpstr>What is abuse?</vt:lpstr>
      <vt:lpstr>Spilled Milk</vt:lpstr>
      <vt:lpstr>Is this child abuse?</vt:lpstr>
      <vt:lpstr>Is this child abuse?</vt:lpstr>
      <vt:lpstr>Is this child abuse?</vt:lpstr>
      <vt:lpstr>Discussion</vt:lpstr>
      <vt:lpstr>Fatalities</vt:lpstr>
      <vt:lpstr>Utah Statistics as of ‘08</vt:lpstr>
      <vt:lpstr>PowerPoint Presentation</vt:lpstr>
      <vt:lpstr>PowerPoint Presentation</vt:lpstr>
      <vt:lpstr>Types of Child Abuse</vt:lpstr>
      <vt:lpstr>Physical Abuse</vt:lpstr>
      <vt:lpstr>Emotional Abuse</vt:lpstr>
      <vt:lpstr>Neglect</vt:lpstr>
      <vt:lpstr>Sexual Abuse</vt:lpstr>
      <vt:lpstr>Help a child deal with abuse </vt:lpstr>
      <vt:lpstr>PowerPoint Presentation</vt:lpstr>
      <vt:lpstr>PowerPoint Presentation</vt:lpstr>
      <vt:lpstr>Abuse and neglect reporting procedures</vt:lpstr>
      <vt:lpstr>Look at the pot</vt:lpstr>
      <vt:lpstr>Finish working on past assignments</vt:lpstr>
      <vt:lpstr>Attributes and skills of a quality caregiver</vt:lpstr>
      <vt:lpstr>Attributes and skills of a quality Child Care Center</vt:lpstr>
      <vt:lpstr>Safety Considerations in a child care center</vt:lpstr>
      <vt:lpstr>In your opinion, what is the importance of location, flexibility, cost, and convenience when looking for a child care center?</vt:lpstr>
      <vt:lpstr>Unit 3, Reflection #2</vt:lpstr>
    </vt:vector>
  </TitlesOfParts>
  <Company>Washington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this child abuse?</dc:title>
  <dc:creator>Marcee Christensen</dc:creator>
  <cp:lastModifiedBy>Tierra Davis</cp:lastModifiedBy>
  <cp:revision>14</cp:revision>
  <dcterms:created xsi:type="dcterms:W3CDTF">2011-10-07T13:57:04Z</dcterms:created>
  <dcterms:modified xsi:type="dcterms:W3CDTF">2014-10-22T20:24:25Z</dcterms:modified>
</cp:coreProperties>
</file>