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257" r:id="rId3"/>
    <p:sldId id="258" r:id="rId4"/>
    <p:sldId id="290" r:id="rId5"/>
    <p:sldId id="291" r:id="rId6"/>
    <p:sldId id="259" r:id="rId7"/>
    <p:sldId id="299" r:id="rId8"/>
    <p:sldId id="292" r:id="rId9"/>
    <p:sldId id="260" r:id="rId10"/>
    <p:sldId id="262" r:id="rId11"/>
    <p:sldId id="293" r:id="rId12"/>
    <p:sldId id="294" r:id="rId13"/>
    <p:sldId id="264" r:id="rId14"/>
    <p:sldId id="295" r:id="rId15"/>
    <p:sldId id="296" r:id="rId16"/>
    <p:sldId id="297" r:id="rId17"/>
    <p:sldId id="266" r:id="rId18"/>
    <p:sldId id="298" r:id="rId19"/>
    <p:sldId id="268" r:id="rId20"/>
    <p:sldId id="269" r:id="rId21"/>
    <p:sldId id="270" r:id="rId22"/>
    <p:sldId id="300" r:id="rId23"/>
    <p:sldId id="271" r:id="rId24"/>
    <p:sldId id="263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272" r:id="rId33"/>
    <p:sldId id="275" r:id="rId34"/>
    <p:sldId id="276" r:id="rId35"/>
    <p:sldId id="277" r:id="rId36"/>
    <p:sldId id="278" r:id="rId37"/>
    <p:sldId id="285" r:id="rId38"/>
    <p:sldId id="283" r:id="rId39"/>
    <p:sldId id="286" r:id="rId40"/>
    <p:sldId id="281" r:id="rId41"/>
    <p:sldId id="279" r:id="rId42"/>
    <p:sldId id="280" r:id="rId43"/>
    <p:sldId id="282" r:id="rId44"/>
    <p:sldId id="284" r:id="rId45"/>
    <p:sldId id="287" r:id="rId46"/>
    <p:sldId id="288" r:id="rId47"/>
    <p:sldId id="289" r:id="rId48"/>
    <p:sldId id="265" r:id="rId49"/>
    <p:sldId id="267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3" autoAdjust="0"/>
    <p:restoredTop sz="94611" autoAdjust="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06C5CC-FEF1-48C1-8A7C-1CF2882101C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7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936EE-C910-4E46-BA24-30427E3FFA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0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A7D9FE-F528-4D69-85EF-58FACB6CA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451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A9E21-AF96-4FD7-B5B8-26B32E1B6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86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1361B-CF31-42C8-8169-F0DF7C6C62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27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57E4F-CC75-4A5D-8AB8-E16D158EA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07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86ABC-0C6E-45D5-80F7-DE0E73686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90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57C17-2E66-4B76-B426-EA5EE0F8D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95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63B95-0CE5-464E-BE5F-0E738AFF1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25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A39DB-A335-4B8C-A296-3D503BF89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77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4A69A-B125-49C6-A1D1-C0FBADE12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39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6B080-9508-4DF6-9BC9-93980E105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30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6C9DF-6856-4389-90B2-E29EA60D6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99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66868-371D-43AE-9662-E500BED92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44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4159EF33-247C-46A9-94C9-79AA0A8FAB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tt.edu/~medart/" TargetMode="External"/><Relationship Id="rId2" Type="http://schemas.openxmlformats.org/officeDocument/2006/relationships/hyperlink" Target="http://architecture.about.com/library/bl-glossary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itt.edu/~medart/menuglossary/INDEX.HTM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47888"/>
            <a:ext cx="7772400" cy="11144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Architecture Vocabulary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/>
              <a:t>Interior Design II</a:t>
            </a:r>
          </a:p>
          <a:p>
            <a:pPr eaLnBrk="1" hangingPunct="1">
              <a:defRPr/>
            </a:pPr>
            <a:endParaRPr lang="en-US" altLang="en-US" smtClean="0"/>
          </a:p>
          <a:p>
            <a:pPr eaLnBrk="1" hangingPunct="1">
              <a:defRPr/>
            </a:pPr>
            <a:r>
              <a:rPr lang="en-US" altLang="en-US" smtClean="0"/>
              <a:t>Sketch and Define</a:t>
            </a:r>
          </a:p>
          <a:p>
            <a:pPr eaLnBrk="1" hangingPunct="1">
              <a:defRPr/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6809" r="19147"/>
          <a:stretch>
            <a:fillRect/>
          </a:stretch>
        </p:blipFill>
        <p:spPr bwMode="auto">
          <a:xfrm>
            <a:off x="3124200" y="2057400"/>
            <a:ext cx="28940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smtClean="0"/>
              <a:t>  Doric 		    Ionic 	   	 Corinthian</a:t>
            </a:r>
            <a:endParaRPr lang="en-US" altLang="en-US" smtClean="0"/>
          </a:p>
        </p:txBody>
      </p:sp>
      <p:pic>
        <p:nvPicPr>
          <p:cNvPr id="12292" name="Picture 13" descr="christine 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03" r="35001" b="74603"/>
          <a:stretch>
            <a:fillRect/>
          </a:stretch>
        </p:blipFill>
        <p:spPr bwMode="auto">
          <a:xfrm>
            <a:off x="6111875" y="1981200"/>
            <a:ext cx="2740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25"/>
          <p:cNvSpPr txBox="1">
            <a:spLocks noChangeArrowheads="1"/>
          </p:cNvSpPr>
          <p:nvPr/>
        </p:nvSpPr>
        <p:spPr bwMode="auto">
          <a:xfrm>
            <a:off x="609600" y="3048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i="0"/>
              <a:t>Types of Capitals - </a:t>
            </a:r>
          </a:p>
        </p:txBody>
      </p:sp>
      <p:pic>
        <p:nvPicPr>
          <p:cNvPr id="12294" name="Picture 27" descr="IMGP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>
            <a:fillRect/>
          </a:stretch>
        </p:blipFill>
        <p:spPr bwMode="auto">
          <a:xfrm>
            <a:off x="228600" y="2057400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Cornice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00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uppermost section of moldings along the top of a wall or just below a roof. </a:t>
            </a:r>
          </a:p>
        </p:txBody>
      </p:sp>
      <p:pic>
        <p:nvPicPr>
          <p:cNvPr id="13316" name="Picture 14" descr="IMGP16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438400"/>
            <a:ext cx="5494338" cy="4121150"/>
          </a:xfrm>
        </p:spPr>
      </p:pic>
      <p:sp>
        <p:nvSpPr>
          <p:cNvPr id="13317" name="Line 15"/>
          <p:cNvSpPr>
            <a:spLocks noChangeShapeType="1"/>
          </p:cNvSpPr>
          <p:nvPr/>
        </p:nvSpPr>
        <p:spPr bwMode="auto">
          <a:xfrm>
            <a:off x="1219200" y="33528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231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Cupola 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3429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dome-shaped ornamental structure placed on the top of a larger roof or dome. </a:t>
            </a:r>
          </a:p>
        </p:txBody>
      </p:sp>
      <p:pic>
        <p:nvPicPr>
          <p:cNvPr id="14340" name="Picture 7" descr="IMGP136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r="20313" b="22917"/>
          <a:stretch>
            <a:fillRect/>
          </a:stretch>
        </p:blipFill>
        <p:spPr>
          <a:xfrm>
            <a:off x="3657600" y="1600200"/>
            <a:ext cx="5265738" cy="5049838"/>
          </a:xfrm>
        </p:spPr>
      </p:pic>
      <p:sp>
        <p:nvSpPr>
          <p:cNvPr id="14341" name="Line 10"/>
          <p:cNvSpPr>
            <a:spLocks noChangeShapeType="1"/>
          </p:cNvSpPr>
          <p:nvPr/>
        </p:nvSpPr>
        <p:spPr bwMode="auto">
          <a:xfrm>
            <a:off x="5791200" y="1219200"/>
            <a:ext cx="6858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Dentil trim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An architectural decoration composed of small square projecting blocks used in a cornice (think teeth!)</a:t>
            </a: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10667" r="13715" b="10667"/>
          <a:stretch>
            <a:fillRect/>
          </a:stretch>
        </p:blipFill>
        <p:spPr>
          <a:xfrm>
            <a:off x="5875338" y="819150"/>
            <a:ext cx="2532062" cy="3333750"/>
          </a:xfrm>
        </p:spPr>
      </p:pic>
      <p:pic>
        <p:nvPicPr>
          <p:cNvPr id="15365" name="Picture 7" descr="IMGP1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9167" r="30313" b="60417"/>
          <a:stretch>
            <a:fillRect/>
          </a:stretch>
        </p:blipFill>
        <p:spPr bwMode="auto">
          <a:xfrm>
            <a:off x="273050" y="4914900"/>
            <a:ext cx="86423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Eaves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572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the edge of a roof that projects beyond the side of the building </a:t>
            </a:r>
          </a:p>
        </p:txBody>
      </p:sp>
      <p:pic>
        <p:nvPicPr>
          <p:cNvPr id="16388" name="Picture 9" descr="IMGP1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891088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 descr="conwayrdeav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457200"/>
            <a:ext cx="3235325" cy="4137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Entablature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moldings and bands which lie horizontally above columns, resting on their capitals </a:t>
            </a:r>
          </a:p>
        </p:txBody>
      </p:sp>
      <p:pic>
        <p:nvPicPr>
          <p:cNvPr id="17412" name="Picture 11" descr="IMGP2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1524000" y="2438400"/>
            <a:ext cx="6334125" cy="4157663"/>
          </a:xfrm>
        </p:spPr>
      </p:pic>
      <p:sp>
        <p:nvSpPr>
          <p:cNvPr id="17413" name="Line 13"/>
          <p:cNvSpPr>
            <a:spLocks noChangeShapeType="1"/>
          </p:cNvSpPr>
          <p:nvPr/>
        </p:nvSpPr>
        <p:spPr bwMode="auto">
          <a:xfrm flipH="1">
            <a:off x="6858000" y="42672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292100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Flying Buttress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3048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free-standing buttress attached to the main structure by an arch or a half-arch </a:t>
            </a:r>
          </a:p>
        </p:txBody>
      </p:sp>
      <p:pic>
        <p:nvPicPr>
          <p:cNvPr id="18436" name="Picture 7" descr="DSC006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8333" r="29688" b="20833"/>
          <a:stretch>
            <a:fillRect/>
          </a:stretch>
        </p:blipFill>
        <p:spPr>
          <a:xfrm>
            <a:off x="4038600" y="528638"/>
            <a:ext cx="4899025" cy="5948362"/>
          </a:xfrm>
        </p:spPr>
      </p:pic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3657600" y="4038600"/>
            <a:ext cx="2362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Gable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6248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The end portion of a building formed by the roof coming together at the top</a:t>
            </a: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" b="3242"/>
          <a:stretch>
            <a:fillRect/>
          </a:stretch>
        </p:blipFill>
        <p:spPr>
          <a:xfrm>
            <a:off x="2971800" y="2590800"/>
            <a:ext cx="5886450" cy="3600450"/>
          </a:xfrm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429000" y="6324600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The House of Seven Gables -  read the book!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Gothic Arch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534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pointed arch; usually has a joint (instead of a keystone) at the apex </a:t>
            </a:r>
          </a:p>
        </p:txBody>
      </p:sp>
      <p:pic>
        <p:nvPicPr>
          <p:cNvPr id="20484" name="Picture 7" descr="IMGP08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438400"/>
            <a:ext cx="5494338" cy="4121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Pediment</a:t>
            </a:r>
            <a:br>
              <a:rPr lang="en-US" altLang="en-US" smtClean="0"/>
            </a:br>
            <a:r>
              <a:rPr lang="en-US" altLang="en-US" sz="3200" smtClean="0"/>
              <a:t>An architectural decoration above a portico</a:t>
            </a:r>
            <a:endParaRPr lang="en-US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286000"/>
            <a:ext cx="3810000" cy="45720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31988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2" descr="IMGP15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5" t="28593" r="26788" b="34641"/>
          <a:stretch>
            <a:fillRect/>
          </a:stretch>
        </p:blipFill>
        <p:spPr bwMode="auto">
          <a:xfrm>
            <a:off x="5257800" y="4267200"/>
            <a:ext cx="31813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3" descr="IMGP15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26297" r="24223" b="38063"/>
          <a:stretch>
            <a:fillRect/>
          </a:stretch>
        </p:blipFill>
        <p:spPr bwMode="auto">
          <a:xfrm>
            <a:off x="762000" y="1752600"/>
            <a:ext cx="3327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4" descr="Jade 2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8" t="2100" r="27168" b="70425"/>
          <a:stretch>
            <a:fillRect/>
          </a:stretch>
        </p:blipFill>
        <p:spPr bwMode="auto">
          <a:xfrm>
            <a:off x="5186363" y="1752600"/>
            <a:ext cx="327183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6"/>
          <p:cNvSpPr txBox="1">
            <a:spLocks noChangeArrowheads="1"/>
          </p:cNvSpPr>
          <p:nvPr/>
        </p:nvSpPr>
        <p:spPr bwMode="auto">
          <a:xfrm>
            <a:off x="1828800" y="37338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0"/>
              <a:t>Triangular</a:t>
            </a:r>
          </a:p>
        </p:txBody>
      </p:sp>
      <p:sp>
        <p:nvSpPr>
          <p:cNvPr id="21513" name="Text Box 17"/>
          <p:cNvSpPr txBox="1">
            <a:spLocks noChangeArrowheads="1"/>
          </p:cNvSpPr>
          <p:nvPr/>
        </p:nvSpPr>
        <p:spPr bwMode="auto">
          <a:xfrm>
            <a:off x="6400800" y="3733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0"/>
              <a:t>Broken</a:t>
            </a: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1981200" y="64008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0"/>
              <a:t>Scroll</a:t>
            </a:r>
          </a:p>
        </p:txBody>
      </p:sp>
      <p:sp>
        <p:nvSpPr>
          <p:cNvPr id="21515" name="Text Box 19"/>
          <p:cNvSpPr txBox="1">
            <a:spLocks noChangeArrowheads="1"/>
          </p:cNvSpPr>
          <p:nvPr/>
        </p:nvSpPr>
        <p:spPr bwMode="auto">
          <a:xfrm>
            <a:off x="5715000" y="6400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0"/>
              <a:t>Segmental  (round)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Arcade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746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series of adjoining arches with their supporting columns</a:t>
            </a:r>
          </a:p>
        </p:txBody>
      </p:sp>
      <p:pic>
        <p:nvPicPr>
          <p:cNvPr id="4100" name="Picture 13" descr="DSC004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86000"/>
            <a:ext cx="5859463" cy="439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Pendant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3838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An object suspended from above</a:t>
            </a: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819400"/>
            <a:ext cx="2476500" cy="3657600"/>
          </a:xfrm>
        </p:spPr>
      </p:pic>
      <p:pic>
        <p:nvPicPr>
          <p:cNvPr id="22533" name="Picture 5" descr="IMGP15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10406" b="32695"/>
          <a:stretch>
            <a:fillRect/>
          </a:stretch>
        </p:blipFill>
        <p:spPr bwMode="auto">
          <a:xfrm>
            <a:off x="4667250" y="304800"/>
            <a:ext cx="3865563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Pilasters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153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column that is part of a wall - can be semicircular or flat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438400"/>
            <a:ext cx="2701925" cy="4114800"/>
          </a:xfrm>
        </p:spPr>
      </p:pic>
      <p:pic>
        <p:nvPicPr>
          <p:cNvPr id="23557" name="Picture 6" descr="christine 3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5922963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4038600" y="20574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8"/>
          <p:cNvSpPr>
            <a:spLocks noChangeShapeType="1"/>
          </p:cNvSpPr>
          <p:nvPr/>
        </p:nvSpPr>
        <p:spPr bwMode="auto">
          <a:xfrm>
            <a:off x="2667000" y="4114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Pitch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6858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slope or the degree of slope – usually refers to a roof</a:t>
            </a:r>
          </a:p>
        </p:txBody>
      </p:sp>
      <p:pic>
        <p:nvPicPr>
          <p:cNvPr id="24580" name="Picture 7" descr="christin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6"/>
          <a:stretch>
            <a:fillRect/>
          </a:stretch>
        </p:blipFill>
        <p:spPr bwMode="auto">
          <a:xfrm>
            <a:off x="1295400" y="2514600"/>
            <a:ext cx="661828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Portico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projection from the main structure of a building over the front entrance supported by columns, and often capped by a triangular pediment</a:t>
            </a:r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287588"/>
            <a:ext cx="4033837" cy="334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Corner Quoins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Stone surfaces that cover corners of buildings</a:t>
            </a:r>
          </a:p>
          <a:p>
            <a:pPr eaLnBrk="1" hangingPunct="1">
              <a:defRPr/>
            </a:pPr>
            <a:r>
              <a:rPr lang="en-US" altLang="en-US" sz="2800" smtClean="0"/>
              <a:t>Alternate in length</a:t>
            </a:r>
          </a:p>
        </p:txBody>
      </p:sp>
      <p:pic>
        <p:nvPicPr>
          <p:cNvPr id="26628" name="Picture 9" descr="quoin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762000"/>
            <a:ext cx="3427413" cy="548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Roman Arch</a:t>
            </a:r>
          </a:p>
        </p:txBody>
      </p:sp>
      <p:pic>
        <p:nvPicPr>
          <p:cNvPr id="27651" name="Picture 6" descr="Colliseum Arch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6097588" cy="4572000"/>
          </a:xfrm>
        </p:spPr>
      </p:pic>
      <p:sp>
        <p:nvSpPr>
          <p:cNvPr id="8294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066800"/>
            <a:ext cx="6934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basic rounded arch, usually with a keystone – originated with the Etruscans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Shingles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materials that are relatively thin, enough to be overlapped as they are put in place.</a:t>
            </a:r>
          </a:p>
        </p:txBody>
      </p:sp>
      <p:pic>
        <p:nvPicPr>
          <p:cNvPr id="28676" name="Picture 8" descr="shingles si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414338"/>
            <a:ext cx="4103688" cy="3090862"/>
          </a:xfrm>
        </p:spPr>
      </p:pic>
      <p:pic>
        <p:nvPicPr>
          <p:cNvPr id="28677" name="Picture 9" descr="owens-corning_shingles-fiber_l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1"/>
          <a:stretch>
            <a:fillRect/>
          </a:stretch>
        </p:blipFill>
        <p:spPr>
          <a:xfrm>
            <a:off x="276225" y="3276600"/>
            <a:ext cx="4295775" cy="3263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Shutters</a:t>
            </a:r>
          </a:p>
        </p:txBody>
      </p:sp>
      <p:pic>
        <p:nvPicPr>
          <p:cNvPr id="29699" name="Picture 6" descr="Rothenburg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9375" b="24609"/>
          <a:stretch>
            <a:fillRect/>
          </a:stretch>
        </p:blipFill>
        <p:spPr>
          <a:xfrm>
            <a:off x="4495800" y="685800"/>
            <a:ext cx="4113213" cy="5484813"/>
          </a:xfrm>
        </p:spPr>
      </p:pic>
      <p:sp>
        <p:nvSpPr>
          <p:cNvPr id="849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371600"/>
            <a:ext cx="4038600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Panels mounted on beside windows</a:t>
            </a:r>
          </a:p>
          <a:p>
            <a:pPr eaLnBrk="1" hangingPunct="1">
              <a:defRPr/>
            </a:pPr>
            <a:r>
              <a:rPr lang="en-US" sz="2800" smtClean="0"/>
              <a:t>Originally hinged so they could swing shut over a window to protect the glass during bad weather</a:t>
            </a:r>
          </a:p>
        </p:txBody>
      </p:sp>
      <p:sp>
        <p:nvSpPr>
          <p:cNvPr id="29701" name="Line 11"/>
          <p:cNvSpPr>
            <a:spLocks noChangeShapeType="1"/>
          </p:cNvSpPr>
          <p:nvPr/>
        </p:nvSpPr>
        <p:spPr bwMode="auto">
          <a:xfrm flipH="1">
            <a:off x="8077200" y="36576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Timbers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7338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Wide, heavy beams of lumber</a:t>
            </a:r>
          </a:p>
        </p:txBody>
      </p:sp>
      <p:pic>
        <p:nvPicPr>
          <p:cNvPr id="30724" name="Picture 8" descr="Rothenburg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371475"/>
            <a:ext cx="4578350" cy="6105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Tudor Arch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variation of the Gothic arch </a:t>
            </a:r>
          </a:p>
          <a:p>
            <a:pPr eaLnBrk="1" hangingPunct="1">
              <a:defRPr/>
            </a:pPr>
            <a:r>
              <a:rPr lang="en-US" sz="2800" smtClean="0"/>
              <a:t>Top of arch is flattened</a:t>
            </a:r>
          </a:p>
        </p:txBody>
      </p:sp>
      <p:pic>
        <p:nvPicPr>
          <p:cNvPr id="31748" name="Picture 8" descr="tudor6_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657600"/>
            <a:ext cx="4451350" cy="2995613"/>
          </a:xfrm>
        </p:spPr>
      </p:pic>
      <p:pic>
        <p:nvPicPr>
          <p:cNvPr id="31749" name="Picture 9" descr="tudor arch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3900" y="304800"/>
            <a:ext cx="3035300" cy="3262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Balustrade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34290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smtClean="0"/>
              <a:t>A row of repeating balusters -- small posts which support the upper rail or railing </a:t>
            </a:r>
          </a:p>
        </p:txBody>
      </p:sp>
      <p:pic>
        <p:nvPicPr>
          <p:cNvPr id="5124" name="Picture 8" descr="IMGP15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1094" b="21094"/>
          <a:stretch>
            <a:fillRect/>
          </a:stretch>
        </p:blipFill>
        <p:spPr bwMode="auto">
          <a:xfrm>
            <a:off x="3886200" y="392113"/>
            <a:ext cx="48815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Balustrade g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 b="42188"/>
          <a:stretch>
            <a:fillRect/>
          </a:stretch>
        </p:blipFill>
        <p:spPr bwMode="auto">
          <a:xfrm>
            <a:off x="609600" y="3810000"/>
            <a:ext cx="810895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Turrett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tower, often at an angle or on the corner of a building</a:t>
            </a:r>
          </a:p>
        </p:txBody>
      </p:sp>
      <p:pic>
        <p:nvPicPr>
          <p:cNvPr id="32772" name="Picture 6" descr="Neuschwanstein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313" y="228600"/>
            <a:ext cx="4764087" cy="6353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Wrought Iron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Decorative metal</a:t>
            </a:r>
          </a:p>
        </p:txBody>
      </p:sp>
      <p:pic>
        <p:nvPicPr>
          <p:cNvPr id="33796" name="Picture 6" descr="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"/>
          <a:stretch>
            <a:fillRect/>
          </a:stretch>
        </p:blipFill>
        <p:spPr>
          <a:xfrm>
            <a:off x="2819400" y="1806575"/>
            <a:ext cx="5895975" cy="4670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Wood exterior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Requires the most maintenance</a:t>
            </a:r>
          </a:p>
          <a:p>
            <a:pPr eaLnBrk="1" hangingPunct="1">
              <a:defRPr/>
            </a:pPr>
            <a:r>
              <a:rPr lang="en-US" altLang="en-US" sz="2800" smtClean="0"/>
              <a:t>Not as expensive as brick</a:t>
            </a:r>
          </a:p>
          <a:p>
            <a:pPr eaLnBrk="1" hangingPunct="1">
              <a:defRPr/>
            </a:pPr>
            <a:r>
              <a:rPr lang="en-US" altLang="en-US" sz="2800" smtClean="0"/>
              <a:t>Type depends on supply, location, cost</a:t>
            </a: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3288" r="4384" b="3288"/>
          <a:stretch>
            <a:fillRect/>
          </a:stretch>
        </p:blipFill>
        <p:spPr>
          <a:xfrm>
            <a:off x="5105400" y="1358900"/>
            <a:ext cx="3556000" cy="458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Brick exterior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One of the most expensive</a:t>
            </a:r>
          </a:p>
          <a:p>
            <a:pPr eaLnBrk="1" hangingPunct="1">
              <a:defRPr/>
            </a:pPr>
            <a:r>
              <a:rPr lang="en-US" altLang="en-US" sz="2800" smtClean="0"/>
              <a:t>Low or no maintenance</a:t>
            </a: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3765550" cy="4564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Siding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Inexpensive</a:t>
            </a:r>
          </a:p>
          <a:p>
            <a:pPr eaLnBrk="1" hangingPunct="1">
              <a:defRPr/>
            </a:pPr>
            <a:r>
              <a:rPr lang="en-US" altLang="en-US" sz="2800" smtClean="0"/>
              <a:t>Aluminum or vinyl</a:t>
            </a:r>
          </a:p>
          <a:p>
            <a:pPr eaLnBrk="1" hangingPunct="1">
              <a:defRPr/>
            </a:pPr>
            <a:r>
              <a:rPr lang="en-US" altLang="en-US" sz="2800" smtClean="0"/>
              <a:t>Low or no maintenance</a:t>
            </a:r>
          </a:p>
          <a:p>
            <a:pPr eaLnBrk="1" hangingPunct="1">
              <a:buFontTx/>
              <a:buNone/>
              <a:defRPr/>
            </a:pPr>
            <a:endParaRPr lang="en-US" altLang="en-US" sz="2800" smtClean="0"/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2288" y="2971800"/>
            <a:ext cx="5776912" cy="3617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Stone exterior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Price depends on market</a:t>
            </a:r>
          </a:p>
          <a:p>
            <a:pPr eaLnBrk="1" hangingPunct="1">
              <a:defRPr/>
            </a:pPr>
            <a:r>
              <a:rPr lang="en-US" altLang="en-US" sz="2800" smtClean="0"/>
              <a:t>Low or no maintenance</a:t>
            </a:r>
          </a:p>
          <a:p>
            <a:pPr eaLnBrk="1" hangingPunct="1">
              <a:defRPr/>
            </a:pPr>
            <a:r>
              <a:rPr lang="en-US" altLang="en-US" sz="2800" smtClean="0"/>
              <a:t>Can be as much as brick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414588"/>
            <a:ext cx="4033837" cy="3094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271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Half Timber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3276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Construction of timber frame having the spaces filed with masonry or plaster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Most of current construction is decorative</a:t>
            </a:r>
          </a:p>
        </p:txBody>
      </p:sp>
      <p:pic>
        <p:nvPicPr>
          <p:cNvPr id="38916" name="Picture 7" descr="Rothenburg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7263" y="2584450"/>
            <a:ext cx="5494337" cy="4121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  <a:endParaRPr lang="en-US" smtClean="0"/>
          </a:p>
        </p:txBody>
      </p:sp>
      <p:sp>
        <p:nvSpPr>
          <p:cNvPr id="52234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A-Frame</a:t>
            </a:r>
          </a:p>
        </p:txBody>
      </p:sp>
      <p:pic>
        <p:nvPicPr>
          <p:cNvPr id="39940" name="Picture 12" descr="A frame ceda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7813" y="304800"/>
            <a:ext cx="2211387" cy="1830388"/>
          </a:xfrm>
        </p:spPr>
      </p:pic>
      <p:pic>
        <p:nvPicPr>
          <p:cNvPr id="39941" name="Picture 14" descr="A-frame hous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514600"/>
            <a:ext cx="5484813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Dovecote</a:t>
            </a:r>
          </a:p>
        </p:txBody>
      </p:sp>
      <p:pic>
        <p:nvPicPr>
          <p:cNvPr id="4096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5550" y="1905000"/>
            <a:ext cx="3629025" cy="456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  <a:endParaRPr lang="en-US" smtClean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Flat</a:t>
            </a:r>
          </a:p>
        </p:txBody>
      </p:sp>
      <p:pic>
        <p:nvPicPr>
          <p:cNvPr id="41988" name="Picture 11" descr="flat_roofing_cover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8100" y="2362200"/>
            <a:ext cx="6261100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Belvedere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A raised turret or pavilion. </a:t>
            </a:r>
          </a:p>
          <a:p>
            <a:pPr eaLnBrk="1" hangingPunct="1">
              <a:defRPr/>
            </a:pPr>
            <a:r>
              <a:rPr lang="en-US" sz="2800" smtClean="0"/>
              <a:t>The Italian roots (bel= beautiful and vedere=see) describe a place from which one can see a beautiful view.</a:t>
            </a:r>
          </a:p>
        </p:txBody>
      </p:sp>
      <p:pic>
        <p:nvPicPr>
          <p:cNvPr id="6148" name="Picture 6" descr="DSC004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762000"/>
            <a:ext cx="4121150" cy="5494338"/>
          </a:xfrm>
          <a:solidFill>
            <a:schemeClr val="accent1"/>
          </a:solidFill>
        </p:spPr>
      </p:pic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8229600" y="1371600"/>
            <a:ext cx="457200" cy="9144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Gambrel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181225"/>
            <a:ext cx="4033837" cy="3560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High Pitch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3041650"/>
            <a:ext cx="5200650" cy="3282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Low Pitch</a:t>
            </a:r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057400"/>
            <a:ext cx="4033837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Hipped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>
          <a:xfrm>
            <a:off x="3733800" y="3087688"/>
            <a:ext cx="4991100" cy="3344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Mansard</a:t>
            </a: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851150"/>
            <a:ext cx="4033837" cy="222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  <a:endParaRPr lang="en-US" smtClean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Saltbox</a:t>
            </a:r>
          </a:p>
        </p:txBody>
      </p:sp>
      <p:pic>
        <p:nvPicPr>
          <p:cNvPr id="48132" name="Picture 11" descr="saltbo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133600"/>
            <a:ext cx="4981575" cy="4186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Roof Types</a:t>
            </a:r>
            <a:endParaRPr lang="en-US" smtClean="0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Shed</a:t>
            </a:r>
          </a:p>
        </p:txBody>
      </p:sp>
      <p:pic>
        <p:nvPicPr>
          <p:cNvPr id="49156" name="Picture 9" descr="shed roof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28600"/>
            <a:ext cx="3629025" cy="3352800"/>
          </a:xfrm>
        </p:spPr>
      </p:pic>
      <p:pic>
        <p:nvPicPr>
          <p:cNvPr id="49157" name="Picture 10" descr="shed sawtoo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0"/>
            <a:ext cx="3738563" cy="2803525"/>
          </a:xfrm>
        </p:spPr>
      </p:pic>
      <p:pic>
        <p:nvPicPr>
          <p:cNvPr id="49158" name="Picture 11" descr="shed_singleslope_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832225"/>
            <a:ext cx="3729037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References</a:t>
            </a: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533400" y="1600200"/>
            <a:ext cx="8077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0">
                <a:solidFill>
                  <a:schemeClr val="hlink"/>
                </a:solidFill>
                <a:hlinkClick r:id="rId2"/>
              </a:rPr>
              <a:t>http://architecture.about.com/library/bl-glossary.htm</a:t>
            </a:r>
            <a:endParaRPr lang="en-US" altLang="en-US" i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i="0">
                <a:solidFill>
                  <a:schemeClr val="hlink"/>
                </a:solidFill>
                <a:latin typeface="Arial" panose="020B0604020202020204" pitchFamily="34" charset="0"/>
                <a:hlinkClick r:id="rId3"/>
              </a:rPr>
              <a:t>http://www.pitt.edu/~medart/</a:t>
            </a:r>
            <a:endParaRPr lang="en-US" altLang="en-US" i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i="0">
                <a:solidFill>
                  <a:schemeClr val="hlink"/>
                </a:solidFill>
                <a:latin typeface="Arial" panose="020B0604020202020204" pitchFamily="34" charset="0"/>
                <a:hlinkClick r:id="rId4"/>
              </a:rPr>
              <a:t>http://www.pitt.edu/~medart/menuglossary/INDEX.HTM</a:t>
            </a:r>
            <a:endParaRPr lang="en-US" altLang="en-US" i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en-US" altLang="en-US" i="0">
                <a:solidFill>
                  <a:schemeClr val="hlink"/>
                </a:solidFill>
              </a:rPr>
              <a:t>Wendy Curtis - personal photo file</a:t>
            </a:r>
          </a:p>
          <a:p>
            <a:endParaRPr lang="en-US" altLang="en-US" i="0">
              <a:solidFill>
                <a:schemeClr val="hlink"/>
              </a:solidFill>
            </a:endParaRPr>
          </a:p>
          <a:p>
            <a:r>
              <a:rPr lang="en-US" altLang="en-US" i="0">
                <a:solidFill>
                  <a:schemeClr val="hlink"/>
                </a:solidFill>
              </a:rPr>
              <a:t>Interior Design Curriculum Guide, USOE</a:t>
            </a:r>
            <a:endParaRPr lang="en-US" altLang="en-US" i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i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Dormer windows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495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window in a small gable-like projection built out from a sloping roof</a:t>
            </a:r>
          </a:p>
        </p:txBody>
      </p:sp>
      <p:pic>
        <p:nvPicPr>
          <p:cNvPr id="5120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973138"/>
            <a:ext cx="4033838" cy="3217862"/>
          </a:xfrm>
        </p:spPr>
      </p:pic>
      <p:pic>
        <p:nvPicPr>
          <p:cNvPr id="51205" name="Picture 5" descr="IMGP2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38475"/>
            <a:ext cx="489108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Palladian window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1336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window consisting of three vertical parts, with the central part higher than the flanking ones and topped with a fanlight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555875"/>
            <a:ext cx="4033837" cy="2813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Breakfront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4572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Building with section(s) that protrudes. </a:t>
            </a:r>
          </a:p>
        </p:txBody>
      </p:sp>
      <p:pic>
        <p:nvPicPr>
          <p:cNvPr id="7172" name="Picture 12" descr="IMGP1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b="20833"/>
          <a:stretch>
            <a:fillRect/>
          </a:stretch>
        </p:blipFill>
        <p:spPr bwMode="auto">
          <a:xfrm>
            <a:off x="1219200" y="2057400"/>
            <a:ext cx="67389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3" name="Straight Arrow Connector 9"/>
          <p:cNvCxnSpPr>
            <a:cxnSpLocks noChangeShapeType="1"/>
          </p:cNvCxnSpPr>
          <p:nvPr/>
        </p:nvCxnSpPr>
        <p:spPr bwMode="auto">
          <a:xfrm>
            <a:off x="685800" y="3276600"/>
            <a:ext cx="2667000" cy="114300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Captain’s Walk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40338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An observation platform built above the roof</a:t>
            </a:r>
          </a:p>
        </p:txBody>
      </p:sp>
      <p:pic>
        <p:nvPicPr>
          <p:cNvPr id="8196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276600"/>
            <a:ext cx="6088063" cy="3233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Chimney Pot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6096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Ends of the pipes that carry smoke from the chimney to the air</a:t>
            </a:r>
          </a:p>
        </p:txBody>
      </p:sp>
      <p:pic>
        <p:nvPicPr>
          <p:cNvPr id="9220" name="Picture 6" descr="chimney roof hampt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322513"/>
            <a:ext cx="5749925" cy="4306887"/>
          </a:xfrm>
        </p:spPr>
      </p:pic>
      <p:pic>
        <p:nvPicPr>
          <p:cNvPr id="9221" name="Picture 9" descr="hampton-chim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4364" r="6546" b="4364"/>
          <a:stretch>
            <a:fillRect/>
          </a:stretch>
        </p:blipFill>
        <p:spPr bwMode="auto">
          <a:xfrm>
            <a:off x="7005638" y="228600"/>
            <a:ext cx="1909762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7391400" y="4953000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/>
              <a:t>Tudor England went crazy with them!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Colonnade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A long sequence of columns joined by their </a:t>
            </a:r>
            <a:r>
              <a:rPr lang="en-US" sz="2800" dirty="0" err="1" smtClean="0"/>
              <a:t>entabulature</a:t>
            </a:r>
            <a:r>
              <a:rPr lang="en-US" sz="2800" dirty="0" smtClean="0"/>
              <a:t> </a:t>
            </a:r>
          </a:p>
        </p:txBody>
      </p:sp>
      <p:pic>
        <p:nvPicPr>
          <p:cNvPr id="10244" name="Picture 8" descr="John N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29735"/>
          <a:stretch>
            <a:fillRect/>
          </a:stretch>
        </p:blipFill>
        <p:spPr bwMode="auto">
          <a:xfrm>
            <a:off x="457200" y="2971800"/>
            <a:ext cx="82010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9"/>
          <p:cNvSpPr>
            <a:spLocks noChangeShapeType="1"/>
          </p:cNvSpPr>
          <p:nvPr/>
        </p:nvSpPr>
        <p:spPr bwMode="auto">
          <a:xfrm>
            <a:off x="3048000" y="2362200"/>
            <a:ext cx="1447800" cy="129540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10"/>
          <p:cNvSpPr>
            <a:spLocks noChangeShapeType="1"/>
          </p:cNvSpPr>
          <p:nvPr/>
        </p:nvSpPr>
        <p:spPr bwMode="auto">
          <a:xfrm>
            <a:off x="4800600" y="2133600"/>
            <a:ext cx="76200" cy="220980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Column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5638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A free standing pillar</a:t>
            </a:r>
          </a:p>
        </p:txBody>
      </p:sp>
      <p:pic>
        <p:nvPicPr>
          <p:cNvPr id="11268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590800"/>
            <a:ext cx="5200650" cy="3686175"/>
          </a:xfrm>
        </p:spPr>
      </p:pic>
      <p:pic>
        <p:nvPicPr>
          <p:cNvPr id="11269" name="Picture 8" descr="Horseman at Vati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4" r="8333"/>
          <a:stretch>
            <a:fillRect/>
          </a:stretch>
        </p:blipFill>
        <p:spPr bwMode="auto">
          <a:xfrm>
            <a:off x="6934200" y="152400"/>
            <a:ext cx="1919288" cy="65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2027</TotalTime>
  <Words>612</Words>
  <Application>Microsoft Office PowerPoint</Application>
  <PresentationFormat>On-screen Show (4:3)</PresentationFormat>
  <Paragraphs>126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Tahoma</vt:lpstr>
      <vt:lpstr>Arial</vt:lpstr>
      <vt:lpstr>Wingdings</vt:lpstr>
      <vt:lpstr>Calibri</vt:lpstr>
      <vt:lpstr>Ocean</vt:lpstr>
      <vt:lpstr>Architecture Vocabulary </vt:lpstr>
      <vt:lpstr>Arcade</vt:lpstr>
      <vt:lpstr>Balustrade</vt:lpstr>
      <vt:lpstr>Belvedere</vt:lpstr>
      <vt:lpstr>Breakfront</vt:lpstr>
      <vt:lpstr>Captain’s Walk</vt:lpstr>
      <vt:lpstr>Chimney Pot</vt:lpstr>
      <vt:lpstr>Colonnade</vt:lpstr>
      <vt:lpstr>Column</vt:lpstr>
      <vt:lpstr>  Doric       Ionic       Corinthian</vt:lpstr>
      <vt:lpstr>Cornice</vt:lpstr>
      <vt:lpstr>Cupola </vt:lpstr>
      <vt:lpstr>Dentil trim</vt:lpstr>
      <vt:lpstr>Eaves</vt:lpstr>
      <vt:lpstr>Entablature</vt:lpstr>
      <vt:lpstr>Flying Buttress</vt:lpstr>
      <vt:lpstr>Gable </vt:lpstr>
      <vt:lpstr>Gothic Arch</vt:lpstr>
      <vt:lpstr>Pediment An architectural decoration above a portico</vt:lpstr>
      <vt:lpstr>Pendant </vt:lpstr>
      <vt:lpstr>Pilasters </vt:lpstr>
      <vt:lpstr>Pitch</vt:lpstr>
      <vt:lpstr>Portico </vt:lpstr>
      <vt:lpstr>Corner Quoins</vt:lpstr>
      <vt:lpstr>Roman Arch</vt:lpstr>
      <vt:lpstr>Shingles</vt:lpstr>
      <vt:lpstr>Shutters</vt:lpstr>
      <vt:lpstr>Timbers</vt:lpstr>
      <vt:lpstr>Tudor Arch</vt:lpstr>
      <vt:lpstr>Turrett</vt:lpstr>
      <vt:lpstr>Wrought Iron</vt:lpstr>
      <vt:lpstr>Wood exterior</vt:lpstr>
      <vt:lpstr>Brick exterior</vt:lpstr>
      <vt:lpstr>Siding</vt:lpstr>
      <vt:lpstr>Stone exterior</vt:lpstr>
      <vt:lpstr>Half Timber</vt:lpstr>
      <vt:lpstr>Roof Types</vt:lpstr>
      <vt:lpstr>Roof Types</vt:lpstr>
      <vt:lpstr>Roof Types</vt:lpstr>
      <vt:lpstr>Roof Types</vt:lpstr>
      <vt:lpstr>Roof Types</vt:lpstr>
      <vt:lpstr>Roof Types</vt:lpstr>
      <vt:lpstr>Roof Types</vt:lpstr>
      <vt:lpstr>Roof Types</vt:lpstr>
      <vt:lpstr>Roof Types</vt:lpstr>
      <vt:lpstr>Roof Types</vt:lpstr>
      <vt:lpstr>References</vt:lpstr>
      <vt:lpstr>Dormer windows</vt:lpstr>
      <vt:lpstr>Palladian window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Vocabulary </dc:title>
  <dc:creator>George Curtis</dc:creator>
  <cp:lastModifiedBy>tierra.davis</cp:lastModifiedBy>
  <cp:revision>30</cp:revision>
  <dcterms:created xsi:type="dcterms:W3CDTF">2003-05-15T05:42:11Z</dcterms:created>
  <dcterms:modified xsi:type="dcterms:W3CDTF">2021-01-27T21:01:17Z</dcterms:modified>
</cp:coreProperties>
</file>