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747" r:id="rId1"/>
  </p:sldMasterIdLst>
  <p:notesMasterIdLst>
    <p:notesMasterId r:id="rId18"/>
  </p:notesMasterIdLst>
  <p:sldIdLst>
    <p:sldId id="256" r:id="rId2"/>
    <p:sldId id="257" r:id="rId3"/>
    <p:sldId id="270" r:id="rId4"/>
    <p:sldId id="273" r:id="rId5"/>
    <p:sldId id="269" r:id="rId6"/>
    <p:sldId id="267" r:id="rId7"/>
    <p:sldId id="259" r:id="rId8"/>
    <p:sldId id="260" r:id="rId9"/>
    <p:sldId id="272" r:id="rId10"/>
    <p:sldId id="261" r:id="rId11"/>
    <p:sldId id="262" r:id="rId12"/>
    <p:sldId id="263" r:id="rId13"/>
    <p:sldId id="264" r:id="rId14"/>
    <p:sldId id="265" r:id="rId15"/>
    <p:sldId id="266" r:id="rId16"/>
    <p:sldId id="268" r:id="rId17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1" d="100"/>
          <a:sy n="71" d="100"/>
        </p:scale>
        <p:origin x="-96" y="-24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662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1741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41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9856577A-2C2F-4B77-9EB8-D7EFE05B2FB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76716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" charset="0"/>
              </a:defRPr>
            </a:lvl9pPr>
          </a:lstStyle>
          <a:p>
            <a:fld id="{56E71851-53C7-4A74-8406-B71F812B5D24}" type="slidenum">
              <a:rPr lang="en-US" sz="1200" smtClean="0"/>
              <a:pPr/>
              <a:t>1</a:t>
            </a:fld>
            <a:endParaRPr lang="en-US" sz="1200" smtClean="0"/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" charset="0"/>
              </a:defRPr>
            </a:lvl9pPr>
          </a:lstStyle>
          <a:p>
            <a:fld id="{08BC3ADC-6BE4-4589-B7FD-C01E0416FFBB}" type="slidenum">
              <a:rPr lang="en-US" sz="1200" smtClean="0"/>
              <a:pPr/>
              <a:t>11</a:t>
            </a:fld>
            <a:endParaRPr lang="en-US" sz="1200" smtClean="0"/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" charset="0"/>
              </a:defRPr>
            </a:lvl9pPr>
          </a:lstStyle>
          <a:p>
            <a:fld id="{29A738DC-7D98-4C26-B363-863D6A39ED33}" type="slidenum">
              <a:rPr lang="en-US" sz="1200" smtClean="0"/>
              <a:pPr/>
              <a:t>12</a:t>
            </a:fld>
            <a:endParaRPr lang="en-US" sz="1200" smtClean="0"/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" charset="0"/>
              </a:defRPr>
            </a:lvl9pPr>
          </a:lstStyle>
          <a:p>
            <a:fld id="{AA6D3045-0072-4F7B-AF72-5F38EC8943A7}" type="slidenum">
              <a:rPr lang="en-US" sz="1200" smtClean="0"/>
              <a:pPr/>
              <a:t>13</a:t>
            </a:fld>
            <a:endParaRPr lang="en-US" sz="1200" smtClean="0"/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" charset="0"/>
              </a:defRPr>
            </a:lvl9pPr>
          </a:lstStyle>
          <a:p>
            <a:fld id="{4A7B9C4F-81C1-474C-A398-3FE4578A621E}" type="slidenum">
              <a:rPr lang="en-US" sz="1200" smtClean="0"/>
              <a:pPr/>
              <a:t>14</a:t>
            </a:fld>
            <a:endParaRPr lang="en-US" sz="1200" smtClean="0"/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" charset="0"/>
              </a:defRPr>
            </a:lvl9pPr>
          </a:lstStyle>
          <a:p>
            <a:fld id="{8D0DDBF6-48DD-4C2D-B0E1-81D46C960672}" type="slidenum">
              <a:rPr lang="en-US" sz="1200" smtClean="0"/>
              <a:pPr/>
              <a:t>15</a:t>
            </a:fld>
            <a:endParaRPr lang="en-US" sz="1200" smtClean="0"/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" charset="0"/>
              </a:defRPr>
            </a:lvl9pPr>
          </a:lstStyle>
          <a:p>
            <a:fld id="{DEE26620-A489-4C6F-A51B-122EDE87E43C}" type="slidenum">
              <a:rPr lang="en-US" sz="1200" smtClean="0"/>
              <a:pPr/>
              <a:t>16</a:t>
            </a:fld>
            <a:endParaRPr lang="en-US" sz="1200" smtClean="0"/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" charset="0"/>
              </a:defRPr>
            </a:lvl9pPr>
          </a:lstStyle>
          <a:p>
            <a:fld id="{BBCA1F24-B31D-4AA8-847A-844B1820547E}" type="slidenum">
              <a:rPr lang="en-US" sz="1200" smtClean="0"/>
              <a:pPr/>
              <a:t>2</a:t>
            </a:fld>
            <a:endParaRPr lang="en-US" sz="1200" smtClean="0"/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" charset="0"/>
              </a:defRPr>
            </a:lvl9pPr>
          </a:lstStyle>
          <a:p>
            <a:fld id="{DDB7312E-3254-4C6B-8678-31673C43928E}" type="slidenum">
              <a:rPr lang="en-US" sz="1200" smtClean="0"/>
              <a:pPr/>
              <a:t>3</a:t>
            </a:fld>
            <a:endParaRPr lang="en-US" sz="1200" smtClean="0"/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" charset="0"/>
              </a:defRPr>
            </a:lvl9pPr>
          </a:lstStyle>
          <a:p>
            <a:fld id="{0CAEADCB-EF85-4698-AD2A-E80F53CEEF02}" type="slidenum">
              <a:rPr lang="en-US" sz="1200" smtClean="0"/>
              <a:pPr/>
              <a:t>5</a:t>
            </a:fld>
            <a:endParaRPr lang="en-US" sz="1200" smtClean="0"/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" charset="0"/>
              </a:defRPr>
            </a:lvl9pPr>
          </a:lstStyle>
          <a:p>
            <a:fld id="{979C5AA2-8136-4C09-9B2A-D7BCCBA577EE}" type="slidenum">
              <a:rPr lang="en-US" sz="1200" smtClean="0"/>
              <a:pPr/>
              <a:t>6</a:t>
            </a:fld>
            <a:endParaRPr lang="en-US" sz="1200" smtClean="0"/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" charset="0"/>
              </a:defRPr>
            </a:lvl9pPr>
          </a:lstStyle>
          <a:p>
            <a:fld id="{EEC2401F-AA92-4833-9118-416E0FCEEB03}" type="slidenum">
              <a:rPr lang="en-US" sz="1200" smtClean="0"/>
              <a:pPr/>
              <a:t>7</a:t>
            </a:fld>
            <a:endParaRPr lang="en-US" sz="1200" smtClean="0"/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" charset="0"/>
              </a:defRPr>
            </a:lvl9pPr>
          </a:lstStyle>
          <a:p>
            <a:fld id="{987CB8BA-BAFD-41E3-A4BD-B0D124508E35}" type="slidenum">
              <a:rPr lang="en-US" sz="1200" smtClean="0"/>
              <a:pPr/>
              <a:t>8</a:t>
            </a:fld>
            <a:endParaRPr lang="en-US" sz="1200" smtClean="0"/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" charset="0"/>
              </a:defRPr>
            </a:lvl9pPr>
          </a:lstStyle>
          <a:p>
            <a:fld id="{6A076962-4A06-471D-92D7-679F55BA3A97}" type="slidenum">
              <a:rPr lang="en-US" sz="1200" smtClean="0"/>
              <a:pPr/>
              <a:t>9</a:t>
            </a:fld>
            <a:endParaRPr lang="en-US" sz="1200" smtClean="0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" charset="0"/>
              </a:defRPr>
            </a:lvl9pPr>
          </a:lstStyle>
          <a:p>
            <a:fld id="{74401E30-F12D-47DF-A48C-6B09D7AB6426}" type="slidenum">
              <a:rPr lang="en-US" sz="1200" smtClean="0"/>
              <a:pPr/>
              <a:t>10</a:t>
            </a:fld>
            <a:endParaRPr lang="en-US" sz="1200" smtClean="0"/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hangingPunct="1">
              <a:defRPr/>
            </a:pPr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1157288" y="1344613"/>
            <a:ext cx="63500" cy="65087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hangingPunct="1">
              <a:defRPr/>
            </a:pPr>
            <a:endParaRPr lang="en-US"/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2" name="Subtitle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6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7" name="Footer Placeholder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A4E72FBA-B119-478B-82FD-4CDBC47371B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09796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6E3F0D-0286-4742-9C44-5F0535550A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2633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855431-E0EB-4411-BBEF-70D6C48541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26971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1295400" y="1981200"/>
            <a:ext cx="3810000" cy="4114800"/>
          </a:xfrm>
        </p:spPr>
        <p:txBody>
          <a:bodyPr>
            <a:normAutofit/>
          </a:bodyPr>
          <a:lstStyle/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257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2954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7338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162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026079-8495-45C8-B137-FAAAA0DA8D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80631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2954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5257800" y="1981200"/>
            <a:ext cx="3810000" cy="4114800"/>
          </a:xfrm>
        </p:spPr>
        <p:txBody>
          <a:bodyPr>
            <a:normAutofit/>
          </a:bodyPr>
          <a:lstStyle/>
          <a:p>
            <a:pPr lvl="0"/>
            <a:endParaRPr lang="en-US" noProof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2954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7338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162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1EC941-820B-44AE-AE89-D5A795CD34C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62754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8B3BE3-7A49-4D6A-AEC1-E304A72D883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85735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82825" y="0"/>
            <a:ext cx="6858000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hangingPunct="1">
              <a:defRPr/>
            </a:pPr>
            <a:endParaRPr lang="en-US"/>
          </a:p>
        </p:txBody>
      </p:sp>
      <p:sp>
        <p:nvSpPr>
          <p:cNvPr id="5" name="Rectangle 4"/>
          <p:cNvSpPr/>
          <p:nvPr/>
        </p:nvSpPr>
        <p:spPr bwMode="invGray">
          <a:xfrm>
            <a:off x="2286000" y="0"/>
            <a:ext cx="76200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hangingPunct="1">
              <a:defRPr/>
            </a:pPr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hangingPunct="1">
              <a:defRPr/>
            </a:pPr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2408238" y="2746375"/>
            <a:ext cx="63500" cy="63500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hangingPunct="1"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0FBFF4CB-81DC-4AD7-8845-5C4D4ED769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45942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EA0CA7-F5EA-43C0-ADEA-A5786F865F3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1748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/>
          <a:lstStyle>
            <a:lvl1pPr algn="ctr">
              <a:defRPr sz="4500" b="1" cap="none" baseline="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CE2482FE-1F08-4E73-9BEC-937B5C15F5B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08467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7347D8-C4F2-4B89-87E5-02F6F8C04E8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85100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14413" y="0"/>
            <a:ext cx="8129587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hangingPunct="1">
              <a:defRPr/>
            </a:pPr>
            <a:endParaRPr lang="en-US"/>
          </a:p>
        </p:txBody>
      </p:sp>
      <p:sp>
        <p:nvSpPr>
          <p:cNvPr id="3" name="Rectangle 2"/>
          <p:cNvSpPr/>
          <p:nvPr/>
        </p:nvSpPr>
        <p:spPr bwMode="invGray">
          <a:xfrm>
            <a:off x="1014413" y="0"/>
            <a:ext cx="73025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hangingPunct="1">
              <a:defRPr/>
            </a:pPr>
            <a:endParaRPr lang="en-US"/>
          </a:p>
        </p:txBody>
      </p:sp>
      <p:sp>
        <p:nvSpPr>
          <p:cNvPr id="4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8F3DEC7E-4055-4EF1-9BE5-21D39AB33A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76335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1EF9F3B5-604D-4E09-ACA7-8800C95E17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8550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tIns="274320">
            <a:normAutofit/>
          </a:bodyPr>
          <a:lstStyle>
            <a:extLst/>
          </a:lstStyle>
          <a:p>
            <a:pPr indent="-283464" eaLnBrk="1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  <a:defRPr/>
            </a:pPr>
            <a:endParaRPr lang="en-US" sz="3200">
              <a:latin typeface="+mn-lt"/>
            </a:endParaRPr>
          </a:p>
        </p:txBody>
      </p:sp>
      <p:sp>
        <p:nvSpPr>
          <p:cNvPr id="6" name="Flowchart: Process 5"/>
          <p:cNvSpPr/>
          <p:nvPr/>
        </p:nvSpPr>
        <p:spPr>
          <a:xfrm rot="19468671">
            <a:off x="396875" y="954088"/>
            <a:ext cx="685800" cy="204787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hangingPunct="1">
              <a:defRPr/>
            </a:pPr>
            <a:endParaRPr lang="en-US"/>
          </a:p>
        </p:txBody>
      </p:sp>
      <p:sp>
        <p:nvSpPr>
          <p:cNvPr id="7" name="Flowchart: Process 6"/>
          <p:cNvSpPr/>
          <p:nvPr/>
        </p:nvSpPr>
        <p:spPr>
          <a:xfrm rot="2103354" flipH="1">
            <a:off x="5003800" y="936625"/>
            <a:ext cx="649288" cy="204788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tIns="274320">
            <a:normAutofit/>
          </a:bodyPr>
          <a:lstStyle>
            <a:lvl1pPr indent="0">
              <a:buNone/>
              <a:defRPr sz="3200"/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9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04FFA8EF-EB9F-465F-A249-6C2DDA5A52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53588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e 6"/>
          <p:cNvSpPr/>
          <p:nvPr/>
        </p:nvSpPr>
        <p:spPr>
          <a:xfrm>
            <a:off x="-815975" y="-815975"/>
            <a:ext cx="1638300" cy="1638300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hangingPunct="1">
              <a:defRPr/>
            </a:pPr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168275" y="20638"/>
            <a:ext cx="1703388" cy="1703387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hangingPunct="1">
              <a:defRPr/>
            </a:pPr>
            <a:endParaRPr lang="en-US"/>
          </a:p>
        </p:txBody>
      </p:sp>
      <p:sp>
        <p:nvSpPr>
          <p:cNvPr id="11" name="Donut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hangingPunct="1">
              <a:defRPr/>
            </a:pPr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1012825" y="0"/>
            <a:ext cx="8131175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hangingPunct="1">
              <a:defRPr/>
            </a:pPr>
            <a:endParaRPr lang="en-US"/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1435100" y="274638"/>
            <a:ext cx="749935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33" name="Text Placeholder 8"/>
          <p:cNvSpPr>
            <a:spLocks noGrp="1"/>
          </p:cNvSpPr>
          <p:nvPr>
            <p:ph type="body" idx="1"/>
          </p:nvPr>
        </p:nvSpPr>
        <p:spPr bwMode="auto">
          <a:xfrm>
            <a:off x="1435100" y="1447800"/>
            <a:ext cx="7499350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613775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pPr>
              <a:defRPr/>
            </a:pPr>
            <a:fld id="{997B1904-F56D-445E-95A7-01E7E2EB628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5" name="Rectangle 14"/>
          <p:cNvSpPr/>
          <p:nvPr/>
        </p:nvSpPr>
        <p:spPr bwMode="invGray">
          <a:xfrm>
            <a:off x="1014413" y="0"/>
            <a:ext cx="73025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hangingPunct="1"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00" r:id="rId1"/>
    <p:sldLayoutId id="2147483895" r:id="rId2"/>
    <p:sldLayoutId id="2147483901" r:id="rId3"/>
    <p:sldLayoutId id="2147483896" r:id="rId4"/>
    <p:sldLayoutId id="2147483902" r:id="rId5"/>
    <p:sldLayoutId id="2147483897" r:id="rId6"/>
    <p:sldLayoutId id="2147483903" r:id="rId7"/>
    <p:sldLayoutId id="2147483904" r:id="rId8"/>
    <p:sldLayoutId id="2147483905" r:id="rId9"/>
    <p:sldLayoutId id="2147483898" r:id="rId10"/>
    <p:sldLayoutId id="2147483899" r:id="rId11"/>
    <p:sldLayoutId id="2147483906" r:id="rId12"/>
    <p:sldLayoutId id="2147483907" r:id="rId13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300" kern="1200">
          <a:solidFill>
            <a:srgbClr val="572314"/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 pitchFamily="34" charset="0"/>
        </a:defRPr>
      </a:lvl9pPr>
      <a:extLst/>
    </p:titleStyle>
    <p:bodyStyle>
      <a:lvl1pPr marL="365125" indent="-282575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SzPct val="80000"/>
        <a:buFont typeface="Wingdings 2" pitchFamily="18" charset="2"/>
        <a:buChar char="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36538" algn="l" rtl="0" eaLnBrk="0" fontAlgn="base" hangingPunct="0">
        <a:spcBef>
          <a:spcPts val="550"/>
        </a:spcBef>
        <a:spcAft>
          <a:spcPct val="0"/>
        </a:spcAft>
        <a:buClr>
          <a:schemeClr val="accent1"/>
        </a:buClr>
        <a:buFont typeface="Verdana" pitchFamily="34" charset="0"/>
        <a:buChar char="◦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5825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6963" indent="-173038" algn="l" rtl="0" eaLnBrk="0" fontAlgn="base" hangingPunct="0">
        <a:spcBef>
          <a:spcPct val="20000"/>
        </a:spcBef>
        <a:spcAft>
          <a:spcPct val="0"/>
        </a:spcAft>
        <a:buClr>
          <a:srgbClr val="C32D2E"/>
        </a:buClr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6988" indent="-182563" algn="l" rtl="0" eaLnBrk="0" fontAlgn="base" hangingPunct="0">
        <a:spcBef>
          <a:spcPct val="20000"/>
        </a:spcBef>
        <a:spcAft>
          <a:spcPct val="0"/>
        </a:spcAft>
        <a:buClr>
          <a:srgbClr val="84AA33"/>
        </a:buClr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431925" y="152400"/>
            <a:ext cx="7407275" cy="1014413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6000" u="sng" dirty="0">
                <a:solidFill>
                  <a:srgbClr val="000000"/>
                </a:solidFill>
              </a:rPr>
              <a:t>Fabric Construction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431925" y="1185863"/>
            <a:ext cx="7407275" cy="358775"/>
          </a:xfrm>
        </p:spPr>
        <p:txBody>
          <a:bodyPr/>
          <a:lstStyle/>
          <a:p>
            <a:pPr marL="26988" algn="ctr" eaLnBrk="1" hangingPunct="1"/>
            <a:r>
              <a:rPr lang="en-US" sz="2000" smtClean="0">
                <a:solidFill>
                  <a:srgbClr val="000000"/>
                </a:solidFill>
              </a:rPr>
              <a:t>Yarn Twists,  Weaving, Pile Weaves, Knits, and Non-Wovens</a:t>
            </a:r>
          </a:p>
        </p:txBody>
      </p:sp>
      <p:pic>
        <p:nvPicPr>
          <p:cNvPr id="10244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8188" y="1600200"/>
            <a:ext cx="3714750" cy="49530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1206500" y="-76200"/>
            <a:ext cx="7499350" cy="114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u="sng" dirty="0">
                <a:solidFill>
                  <a:srgbClr val="000000"/>
                </a:solidFill>
              </a:rPr>
              <a:t>Pile Weaves, cont.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idx="1"/>
          </p:nvPr>
        </p:nvSpPr>
        <p:spPr>
          <a:xfrm>
            <a:off x="1066800" y="792163"/>
            <a:ext cx="7772400" cy="44196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mtClean="0">
                <a:solidFill>
                  <a:srgbClr val="000000"/>
                </a:solidFill>
              </a:rPr>
              <a:t>4. Examples of Pile Fabrics:</a:t>
            </a:r>
          </a:p>
          <a:p>
            <a:pPr lvl="1" eaLnBrk="1" hangingPunct="1">
              <a:buFontTx/>
              <a:buNone/>
            </a:pPr>
            <a:r>
              <a:rPr lang="en-US" sz="2500" smtClean="0">
                <a:solidFill>
                  <a:srgbClr val="000000"/>
                </a:solidFill>
              </a:rPr>
              <a:t>a. </a:t>
            </a:r>
            <a:r>
              <a:rPr lang="en-US" sz="2500" b="1" smtClean="0">
                <a:solidFill>
                  <a:srgbClr val="FF0000"/>
                </a:solidFill>
              </a:rPr>
              <a:t>Corduroy</a:t>
            </a:r>
            <a:endParaRPr lang="en-US" sz="2000" b="1" smtClean="0">
              <a:solidFill>
                <a:srgbClr val="FF0000"/>
              </a:solidFill>
            </a:endParaRPr>
          </a:p>
          <a:p>
            <a:pPr lvl="1" eaLnBrk="1" hangingPunct="1">
              <a:buFontTx/>
              <a:buNone/>
            </a:pPr>
            <a:r>
              <a:rPr lang="en-US" sz="2500" smtClean="0">
                <a:solidFill>
                  <a:srgbClr val="000000"/>
                </a:solidFill>
              </a:rPr>
              <a:t>b. </a:t>
            </a:r>
            <a:r>
              <a:rPr lang="en-US" sz="2500" b="1" smtClean="0">
                <a:solidFill>
                  <a:srgbClr val="FF0000"/>
                </a:solidFill>
              </a:rPr>
              <a:t>Terry Cloth</a:t>
            </a:r>
            <a:endParaRPr lang="en-US" sz="2000" b="1" smtClean="0">
              <a:solidFill>
                <a:srgbClr val="FF0000"/>
              </a:solidFill>
            </a:endParaRPr>
          </a:p>
          <a:p>
            <a:pPr lvl="1" eaLnBrk="1" hangingPunct="1">
              <a:buFontTx/>
              <a:buNone/>
            </a:pPr>
            <a:r>
              <a:rPr lang="en-US" sz="2500" smtClean="0">
                <a:solidFill>
                  <a:srgbClr val="000000"/>
                </a:solidFill>
              </a:rPr>
              <a:t>c. </a:t>
            </a:r>
            <a:r>
              <a:rPr lang="en-US" sz="2500" b="1" smtClean="0">
                <a:solidFill>
                  <a:srgbClr val="FF0000"/>
                </a:solidFill>
              </a:rPr>
              <a:t>Polar Fleece</a:t>
            </a:r>
            <a:endParaRPr lang="en-US" sz="2400" b="1" smtClean="0">
              <a:solidFill>
                <a:srgbClr val="FF0000"/>
              </a:solidFill>
            </a:endParaRPr>
          </a:p>
          <a:p>
            <a:pPr lvl="1" eaLnBrk="1" hangingPunct="1">
              <a:buFontTx/>
              <a:buNone/>
            </a:pPr>
            <a:r>
              <a:rPr lang="en-US" sz="2500" smtClean="0">
                <a:solidFill>
                  <a:srgbClr val="000000"/>
                </a:solidFill>
              </a:rPr>
              <a:t>d. </a:t>
            </a:r>
            <a:r>
              <a:rPr lang="en-US" sz="2500" b="1" smtClean="0">
                <a:solidFill>
                  <a:srgbClr val="FF0000"/>
                </a:solidFill>
              </a:rPr>
              <a:t>Velveteen</a:t>
            </a:r>
            <a:endParaRPr lang="en-US" sz="2400" b="1" smtClean="0">
              <a:solidFill>
                <a:srgbClr val="FF0000"/>
              </a:solidFill>
            </a:endParaRPr>
          </a:p>
          <a:p>
            <a:pPr lvl="1" eaLnBrk="1" hangingPunct="1">
              <a:buFontTx/>
              <a:buNone/>
            </a:pPr>
            <a:r>
              <a:rPr lang="en-US" sz="2500" smtClean="0">
                <a:solidFill>
                  <a:srgbClr val="000000"/>
                </a:solidFill>
              </a:rPr>
              <a:t>e. </a:t>
            </a:r>
            <a:r>
              <a:rPr lang="en-US" sz="2500" b="1" smtClean="0">
                <a:solidFill>
                  <a:srgbClr val="FF0000"/>
                </a:solidFill>
              </a:rPr>
              <a:t>Velvet</a:t>
            </a:r>
            <a:r>
              <a:rPr lang="en-US" sz="2400" b="1" smtClean="0">
                <a:solidFill>
                  <a:srgbClr val="FF0000"/>
                </a:solidFill>
              </a:rPr>
              <a:t> </a:t>
            </a:r>
            <a:endParaRPr lang="en-US" sz="2000" b="1" smtClean="0">
              <a:solidFill>
                <a:srgbClr val="FF0000"/>
              </a:solidFill>
            </a:endParaRPr>
          </a:p>
        </p:txBody>
      </p:sp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22221" b="22414"/>
          <a:stretch>
            <a:fillRect/>
          </a:stretch>
        </p:blipFill>
        <p:spPr bwMode="auto">
          <a:xfrm>
            <a:off x="4876800" y="1981200"/>
            <a:ext cx="3711575" cy="2676525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89"/>
          <a:stretch>
            <a:fillRect/>
          </a:stretch>
        </p:blipFill>
        <p:spPr bwMode="auto">
          <a:xfrm>
            <a:off x="2743200" y="3924300"/>
            <a:ext cx="2959100" cy="24003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0" r="7500" b="18333"/>
          <a:stretch>
            <a:fillRect/>
          </a:stretch>
        </p:blipFill>
        <p:spPr bwMode="auto">
          <a:xfrm>
            <a:off x="6019800" y="4038600"/>
            <a:ext cx="2492375" cy="20701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2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2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2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2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2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2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9" grpId="0" build="p" autoUpdateAnimBg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1084263" y="-76200"/>
            <a:ext cx="7772400" cy="114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u="sng" dirty="0" smtClean="0">
                <a:solidFill>
                  <a:schemeClr val="tx1"/>
                </a:solidFill>
              </a:rPr>
              <a:t>KNIT FABRICS</a:t>
            </a:r>
            <a:endParaRPr lang="en-US" u="sng" dirty="0">
              <a:solidFill>
                <a:schemeClr val="tx1"/>
              </a:solidFill>
            </a:endParaRP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931863" y="762000"/>
            <a:ext cx="6705600" cy="41148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z="2800" smtClean="0">
                <a:solidFill>
                  <a:srgbClr val="000000"/>
                </a:solidFill>
              </a:rPr>
              <a:t>1. Knits are popular because: </a:t>
            </a:r>
          </a:p>
          <a:p>
            <a:pPr eaLnBrk="1" hangingPunct="1">
              <a:buFontTx/>
              <a:buNone/>
            </a:pPr>
            <a:r>
              <a:rPr lang="en-US" sz="2800" smtClean="0">
                <a:solidFill>
                  <a:srgbClr val="000000"/>
                </a:solidFill>
              </a:rPr>
              <a:t>	</a:t>
            </a:r>
            <a:r>
              <a:rPr lang="en-US" sz="2800" smtClean="0"/>
              <a:t>a. They are easy to </a:t>
            </a:r>
            <a:r>
              <a:rPr lang="en-US" sz="2800" b="1" u="sng" smtClean="0">
                <a:solidFill>
                  <a:srgbClr val="FF0000"/>
                </a:solidFill>
              </a:rPr>
              <a:t>care</a:t>
            </a:r>
            <a:r>
              <a:rPr lang="en-US" sz="2800" smtClean="0"/>
              <a:t> for.</a:t>
            </a:r>
          </a:p>
          <a:p>
            <a:pPr eaLnBrk="1" hangingPunct="1">
              <a:buFontTx/>
              <a:buNone/>
            </a:pPr>
            <a:r>
              <a:rPr lang="en-US" sz="2800" smtClean="0"/>
              <a:t>	b.  They are </a:t>
            </a:r>
            <a:r>
              <a:rPr lang="en-US" sz="2800" b="1" u="sng" smtClean="0">
                <a:solidFill>
                  <a:srgbClr val="FF0000"/>
                </a:solidFill>
              </a:rPr>
              <a:t>inexpensive</a:t>
            </a:r>
            <a:r>
              <a:rPr lang="en-US" sz="2800" smtClean="0"/>
              <a:t> to produce.</a:t>
            </a:r>
          </a:p>
        </p:txBody>
      </p:sp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accent3">
                <a:tint val="45000"/>
                <a:satMod val="400000"/>
              </a:schemeClr>
            </a:duotone>
            <a:lum/>
          </a:blip>
          <a:srcRect l="32548" t="35330"/>
          <a:stretch>
            <a:fillRect/>
          </a:stretch>
        </p:blipFill>
        <p:spPr bwMode="auto">
          <a:xfrm>
            <a:off x="4525282" y="2849108"/>
            <a:ext cx="4524374" cy="3856492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0485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7613" y="2438400"/>
            <a:ext cx="3659187" cy="3705225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6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5788" y="381000"/>
            <a:ext cx="2068512" cy="28956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2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2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3" grpId="0" build="p" autoUpdateAnimBg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990600" y="-301625"/>
            <a:ext cx="7772400" cy="114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u="sng" dirty="0">
                <a:solidFill>
                  <a:srgbClr val="000000"/>
                </a:solidFill>
              </a:rPr>
              <a:t>Knits, cont.</a:t>
            </a:r>
          </a:p>
        </p:txBody>
      </p:sp>
      <p:sp>
        <p:nvSpPr>
          <p:cNvPr id="11268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914400" y="490538"/>
            <a:ext cx="7620000" cy="41148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z="2800" smtClean="0">
                <a:solidFill>
                  <a:srgbClr val="000000"/>
                </a:solidFill>
              </a:rPr>
              <a:t>2. If the fabric has a </a:t>
            </a:r>
            <a:r>
              <a:rPr lang="en-US" sz="2800" b="1" u="sng" smtClean="0">
                <a:solidFill>
                  <a:srgbClr val="FF0000"/>
                </a:solidFill>
              </a:rPr>
              <a:t>LOOSE KNIT</a:t>
            </a:r>
            <a:r>
              <a:rPr lang="en-US" sz="2800" smtClean="0">
                <a:solidFill>
                  <a:srgbClr val="000000"/>
                </a:solidFill>
              </a:rPr>
              <a:t>, it will =</a:t>
            </a:r>
          </a:p>
          <a:p>
            <a:pPr lvl="1" eaLnBrk="1" hangingPunct="1">
              <a:buFontTx/>
              <a:buNone/>
            </a:pPr>
            <a:r>
              <a:rPr lang="en-US" sz="2400" smtClean="0">
                <a:solidFill>
                  <a:srgbClr val="000000"/>
                </a:solidFill>
              </a:rPr>
              <a:t>a. Stretch </a:t>
            </a:r>
          </a:p>
          <a:p>
            <a:pPr lvl="1" eaLnBrk="1" hangingPunct="1">
              <a:buFontTx/>
              <a:buNone/>
            </a:pPr>
            <a:r>
              <a:rPr lang="en-US" sz="2400" smtClean="0">
                <a:solidFill>
                  <a:srgbClr val="000000"/>
                </a:solidFill>
              </a:rPr>
              <a:t>b. Sag </a:t>
            </a:r>
          </a:p>
          <a:p>
            <a:pPr lvl="1" eaLnBrk="1" hangingPunct="1">
              <a:buFontTx/>
              <a:buNone/>
            </a:pPr>
            <a:r>
              <a:rPr lang="en-US" sz="2400" smtClean="0">
                <a:solidFill>
                  <a:srgbClr val="000000"/>
                </a:solidFill>
              </a:rPr>
              <a:t>c. Get baggy </a:t>
            </a:r>
          </a:p>
          <a:p>
            <a:pPr lvl="1" eaLnBrk="1" hangingPunct="1">
              <a:buFontTx/>
              <a:buNone/>
            </a:pPr>
            <a:r>
              <a:rPr lang="en-US" sz="2400" smtClean="0">
                <a:solidFill>
                  <a:srgbClr val="000000"/>
                </a:solidFill>
              </a:rPr>
              <a:t>d. Have less recovery from stretching</a:t>
            </a:r>
          </a:p>
          <a:p>
            <a:pPr eaLnBrk="1" hangingPunct="1">
              <a:buFontTx/>
              <a:buNone/>
            </a:pPr>
            <a:r>
              <a:rPr lang="en-US" sz="2800" smtClean="0">
                <a:solidFill>
                  <a:srgbClr val="000000"/>
                </a:solidFill>
              </a:rPr>
              <a:t>3. If the fabric has a </a:t>
            </a:r>
            <a:r>
              <a:rPr lang="en-US" sz="2800" b="1" u="sng" smtClean="0">
                <a:solidFill>
                  <a:srgbClr val="FF0000"/>
                </a:solidFill>
              </a:rPr>
              <a:t>TIGHT KNIT</a:t>
            </a:r>
            <a:r>
              <a:rPr lang="en-US" sz="2800" smtClean="0">
                <a:solidFill>
                  <a:srgbClr val="000000"/>
                </a:solidFill>
              </a:rPr>
              <a:t>, it will have = </a:t>
            </a:r>
          </a:p>
          <a:p>
            <a:pPr lvl="1" eaLnBrk="1" hangingPunct="1">
              <a:buFontTx/>
              <a:buNone/>
            </a:pPr>
            <a:r>
              <a:rPr lang="en-US" sz="2400" smtClean="0">
                <a:solidFill>
                  <a:srgbClr val="000000"/>
                </a:solidFill>
              </a:rPr>
              <a:t>a. More stability, </a:t>
            </a:r>
          </a:p>
          <a:p>
            <a:pPr lvl="1" eaLnBrk="1" hangingPunct="1">
              <a:buFontTx/>
              <a:buNone/>
            </a:pPr>
            <a:r>
              <a:rPr lang="en-US" sz="2400" smtClean="0">
                <a:solidFill>
                  <a:srgbClr val="000000"/>
                </a:solidFill>
              </a:rPr>
              <a:t>b. Less shrinkage, </a:t>
            </a:r>
          </a:p>
          <a:p>
            <a:pPr lvl="1" eaLnBrk="1" hangingPunct="1">
              <a:buFontTx/>
              <a:buNone/>
            </a:pPr>
            <a:r>
              <a:rPr lang="en-US" sz="2400" smtClean="0">
                <a:solidFill>
                  <a:srgbClr val="000000"/>
                </a:solidFill>
              </a:rPr>
              <a:t>c. Better recovery from stretching (shape recovery)</a:t>
            </a:r>
          </a:p>
        </p:txBody>
      </p:sp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4589463"/>
            <a:ext cx="3733800" cy="22098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2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2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2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2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26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26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26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26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26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26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26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26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26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26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26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26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126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126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8" grpId="0" build="p" autoUpdateAnimBg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1054100" y="-228600"/>
            <a:ext cx="7499350" cy="114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u="sng" dirty="0">
                <a:solidFill>
                  <a:srgbClr val="000000"/>
                </a:solidFill>
              </a:rPr>
              <a:t>Knits, cont.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idx="1"/>
          </p:nvPr>
        </p:nvSpPr>
        <p:spPr>
          <a:xfrm>
            <a:off x="914400" y="685800"/>
            <a:ext cx="7772400" cy="53340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sz="4000" smtClean="0">
                <a:solidFill>
                  <a:srgbClr val="000000"/>
                </a:solidFill>
              </a:rPr>
              <a:t>4. Diagram of knits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sz="4000" smtClean="0">
              <a:solidFill>
                <a:srgbClr val="000000"/>
              </a:solidFill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sz="4000" smtClean="0">
              <a:solidFill>
                <a:srgbClr val="000000"/>
              </a:solidFill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sz="4000" smtClean="0">
              <a:solidFill>
                <a:srgbClr val="000000"/>
              </a:solidFill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sz="4000" smtClean="0">
              <a:solidFill>
                <a:srgbClr val="000000"/>
              </a:solidFill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sz="4000" smtClean="0">
              <a:solidFill>
                <a:srgbClr val="000000"/>
              </a:solidFill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sz="4000" smtClean="0">
                <a:solidFill>
                  <a:srgbClr val="000000"/>
                </a:solidFill>
              </a:rPr>
              <a:t>5. Examples of Knit Fabrics:</a:t>
            </a:r>
          </a:p>
          <a:p>
            <a:pPr lvl="1" eaLnBrk="1" hangingPunct="1">
              <a:lnSpc>
                <a:spcPct val="80000"/>
              </a:lnSpc>
              <a:buFontTx/>
              <a:buNone/>
            </a:pPr>
            <a:r>
              <a:rPr lang="en-US" sz="2500" smtClean="0"/>
              <a:t>a</a:t>
            </a:r>
            <a:r>
              <a:rPr lang="en-US" sz="2500" b="1" smtClean="0"/>
              <a:t>. </a:t>
            </a:r>
            <a:r>
              <a:rPr lang="en-US" sz="2500" b="1" u="sng" smtClean="0">
                <a:solidFill>
                  <a:srgbClr val="FF0000"/>
                </a:solidFill>
              </a:rPr>
              <a:t>Jersey Knit </a:t>
            </a:r>
            <a:endParaRPr lang="en-US" sz="2000" b="1" u="sng" smtClean="0">
              <a:solidFill>
                <a:srgbClr val="FF0000"/>
              </a:solidFill>
            </a:endParaRPr>
          </a:p>
          <a:p>
            <a:pPr lvl="1" eaLnBrk="1" hangingPunct="1">
              <a:lnSpc>
                <a:spcPct val="80000"/>
              </a:lnSpc>
              <a:buFontTx/>
              <a:buNone/>
            </a:pPr>
            <a:r>
              <a:rPr lang="en-US" sz="2500" smtClean="0">
                <a:solidFill>
                  <a:srgbClr val="000000"/>
                </a:solidFill>
              </a:rPr>
              <a:t>b. </a:t>
            </a:r>
            <a:r>
              <a:rPr lang="en-US" sz="2500" b="1" u="sng" smtClean="0">
                <a:solidFill>
                  <a:srgbClr val="FF0000"/>
                </a:solidFill>
              </a:rPr>
              <a:t>Rib Knit </a:t>
            </a:r>
            <a:endParaRPr lang="en-US" sz="2000" b="1" u="sng" smtClean="0">
              <a:solidFill>
                <a:srgbClr val="FF0000"/>
              </a:solidFill>
            </a:endParaRPr>
          </a:p>
          <a:p>
            <a:pPr lvl="1" eaLnBrk="1" hangingPunct="1">
              <a:lnSpc>
                <a:spcPct val="80000"/>
              </a:lnSpc>
              <a:buFontTx/>
              <a:buNone/>
            </a:pPr>
            <a:r>
              <a:rPr lang="en-US" sz="2500" smtClean="0">
                <a:solidFill>
                  <a:srgbClr val="000000"/>
                </a:solidFill>
              </a:rPr>
              <a:t>c. </a:t>
            </a:r>
            <a:r>
              <a:rPr lang="en-US" sz="2500" b="1" u="sng" smtClean="0">
                <a:solidFill>
                  <a:srgbClr val="FF0000"/>
                </a:solidFill>
              </a:rPr>
              <a:t>Single Knit</a:t>
            </a:r>
            <a:endParaRPr lang="en-US" sz="2000" b="1" u="sng" smtClean="0">
              <a:solidFill>
                <a:srgbClr val="FF0000"/>
              </a:solidFill>
            </a:endParaRPr>
          </a:p>
          <a:p>
            <a:pPr lvl="1" eaLnBrk="1" hangingPunct="1">
              <a:lnSpc>
                <a:spcPct val="80000"/>
              </a:lnSpc>
              <a:buFontTx/>
              <a:buNone/>
            </a:pPr>
            <a:r>
              <a:rPr lang="en-US" sz="2500" smtClean="0">
                <a:solidFill>
                  <a:srgbClr val="000000"/>
                </a:solidFill>
              </a:rPr>
              <a:t>d. </a:t>
            </a:r>
            <a:r>
              <a:rPr lang="en-US" sz="2500" b="1" u="sng" smtClean="0">
                <a:solidFill>
                  <a:srgbClr val="FF0000"/>
                </a:solidFill>
              </a:rPr>
              <a:t>Interlock Knit</a:t>
            </a:r>
            <a:endParaRPr lang="en-US" sz="2000" b="1" u="sng" smtClean="0">
              <a:solidFill>
                <a:srgbClr val="FF0000"/>
              </a:solidFill>
            </a:endParaRPr>
          </a:p>
          <a:p>
            <a:pPr lvl="1" eaLnBrk="1" hangingPunct="1">
              <a:lnSpc>
                <a:spcPct val="50000"/>
              </a:lnSpc>
              <a:buFontTx/>
              <a:buNone/>
            </a:pPr>
            <a:r>
              <a:rPr lang="en-US" sz="2500" smtClean="0">
                <a:solidFill>
                  <a:srgbClr val="000000"/>
                </a:solidFill>
              </a:rPr>
              <a:t>e. </a:t>
            </a:r>
            <a:r>
              <a:rPr lang="en-US" sz="2500" b="1" u="sng" smtClean="0">
                <a:solidFill>
                  <a:srgbClr val="FF0000"/>
                </a:solidFill>
              </a:rPr>
              <a:t>Tricot Knit</a:t>
            </a:r>
            <a:r>
              <a:rPr lang="en-US" sz="3600" b="1" u="sng" smtClean="0">
                <a:solidFill>
                  <a:srgbClr val="FF0000"/>
                </a:solidFill>
              </a:rPr>
              <a:t> </a:t>
            </a:r>
          </a:p>
        </p:txBody>
      </p:sp>
      <p:pic>
        <p:nvPicPr>
          <p:cNvPr id="22532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99" r="28667"/>
          <a:stretch>
            <a:fillRect/>
          </a:stretch>
        </p:blipFill>
        <p:spPr bwMode="auto">
          <a:xfrm>
            <a:off x="7162800" y="2590800"/>
            <a:ext cx="1828800" cy="4033838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3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444"/>
          <a:stretch>
            <a:fillRect/>
          </a:stretch>
        </p:blipFill>
        <p:spPr bwMode="auto">
          <a:xfrm>
            <a:off x="5029200" y="4648200"/>
            <a:ext cx="2405063" cy="20574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4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52" r="2263" b="1131"/>
          <a:stretch>
            <a:fillRect/>
          </a:stretch>
        </p:blipFill>
        <p:spPr bwMode="auto">
          <a:xfrm>
            <a:off x="3733800" y="4856163"/>
            <a:ext cx="1676400" cy="1468437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9" name="Picture 11" descr="http://upload.wikimedia.org/wikipedia/commons/thumb/5/5a/Knit-schematic.png/200px-Knit-schematic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1322388"/>
            <a:ext cx="3429000" cy="253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25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5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2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2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29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29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29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29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29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29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29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29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29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29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1" grpId="0" build="p" autoUpdateAnimBg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-152400"/>
            <a:ext cx="7499350" cy="114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u="sng" dirty="0" smtClean="0">
                <a:solidFill>
                  <a:schemeClr val="tx1"/>
                </a:solidFill>
              </a:rPr>
              <a:t>NON-WOVEN FABRICS</a:t>
            </a:r>
            <a:endParaRPr lang="en-US" u="sng" dirty="0">
              <a:solidFill>
                <a:schemeClr val="tx1"/>
              </a:solidFill>
            </a:endParaRPr>
          </a:p>
        </p:txBody>
      </p:sp>
      <p:sp>
        <p:nvSpPr>
          <p:cNvPr id="13315" name="Rectangle 3"/>
          <p:cNvSpPr>
            <a:spLocks noGrp="1" noChangeArrowheads="1"/>
          </p:cNvSpPr>
          <p:nvPr>
            <p:ph idx="1"/>
          </p:nvPr>
        </p:nvSpPr>
        <p:spPr>
          <a:xfrm>
            <a:off x="914400" y="762000"/>
            <a:ext cx="8229600" cy="46482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mtClean="0">
                <a:solidFill>
                  <a:srgbClr val="000000"/>
                </a:solidFill>
              </a:rPr>
              <a:t>1. </a:t>
            </a:r>
            <a:r>
              <a:rPr lang="en-US" smtClean="0"/>
              <a:t>Making fabric </a:t>
            </a:r>
            <a:r>
              <a:rPr lang="en-US" b="1" u="sng" smtClean="0">
                <a:solidFill>
                  <a:srgbClr val="FF0000"/>
                </a:solidFill>
              </a:rPr>
              <a:t>without knitting or weaving</a:t>
            </a:r>
          </a:p>
          <a:p>
            <a:pPr eaLnBrk="1" hangingPunct="1">
              <a:buFontTx/>
              <a:buNone/>
            </a:pPr>
            <a:r>
              <a:rPr lang="en-US" smtClean="0">
                <a:solidFill>
                  <a:srgbClr val="000000"/>
                </a:solidFill>
              </a:rPr>
              <a:t>2. The Felting Process:</a:t>
            </a:r>
          </a:p>
          <a:p>
            <a:pPr lvl="1" eaLnBrk="1" hangingPunct="1">
              <a:buFontTx/>
              <a:buNone/>
            </a:pPr>
            <a:r>
              <a:rPr lang="en-US" smtClean="0">
                <a:solidFill>
                  <a:srgbClr val="000000"/>
                </a:solidFill>
              </a:rPr>
              <a:t>a. A mass of fibers </a:t>
            </a:r>
            <a:r>
              <a:rPr lang="en-US" b="1" u="sng" smtClean="0">
                <a:solidFill>
                  <a:srgbClr val="FF0000"/>
                </a:solidFill>
              </a:rPr>
              <a:t>interlock and shrink </a:t>
            </a:r>
            <a:r>
              <a:rPr lang="en-US" smtClean="0">
                <a:solidFill>
                  <a:srgbClr val="000000"/>
                </a:solidFill>
              </a:rPr>
              <a:t>with heat and moisture</a:t>
            </a:r>
          </a:p>
          <a:p>
            <a:pPr lvl="1" eaLnBrk="1" hangingPunct="1">
              <a:buFontTx/>
              <a:buNone/>
            </a:pPr>
            <a:r>
              <a:rPr lang="en-US" smtClean="0">
                <a:solidFill>
                  <a:srgbClr val="000000"/>
                </a:solidFill>
              </a:rPr>
              <a:t>b. </a:t>
            </a:r>
            <a:r>
              <a:rPr lang="en-US" smtClean="0"/>
              <a:t>The best fibers used </a:t>
            </a:r>
            <a:r>
              <a:rPr lang="en-US" smtClean="0">
                <a:solidFill>
                  <a:srgbClr val="000000"/>
                </a:solidFill>
              </a:rPr>
              <a:t>for felting are:</a:t>
            </a:r>
          </a:p>
          <a:p>
            <a:pPr lvl="2" eaLnBrk="1" hangingPunct="1"/>
            <a:r>
              <a:rPr lang="en-US" b="1" smtClean="0">
                <a:solidFill>
                  <a:srgbClr val="FF0000"/>
                </a:solidFill>
              </a:rPr>
              <a:t>Wool</a:t>
            </a:r>
          </a:p>
          <a:p>
            <a:pPr lvl="2" eaLnBrk="1" hangingPunct="1"/>
            <a:r>
              <a:rPr lang="en-US" b="1" smtClean="0">
                <a:solidFill>
                  <a:srgbClr val="FF0000"/>
                </a:solidFill>
              </a:rPr>
              <a:t>Rayon mixed with hair or fur fibers</a:t>
            </a:r>
          </a:p>
        </p:txBody>
      </p:sp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875" y="4343400"/>
            <a:ext cx="3692525" cy="23622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6734175" y="2852738"/>
            <a:ext cx="2181225" cy="1447800"/>
            <a:chOff x="6734628" y="2852058"/>
            <a:chExt cx="2180772" cy="1447800"/>
          </a:xfrm>
        </p:grpSpPr>
        <p:sp>
          <p:nvSpPr>
            <p:cNvPr id="5" name="TextBox 4"/>
            <p:cNvSpPr txBox="1"/>
            <p:nvPr/>
          </p:nvSpPr>
          <p:spPr>
            <a:xfrm>
              <a:off x="7620269" y="3288620"/>
              <a:ext cx="1295131" cy="554038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3000" b="1" dirty="0">
                  <a:latin typeface="+mj-lt"/>
                </a:rPr>
                <a:t>Why?</a:t>
              </a:r>
            </a:p>
          </p:txBody>
        </p:sp>
        <p:grpSp>
          <p:nvGrpSpPr>
            <p:cNvPr id="23559" name="Group 8"/>
            <p:cNvGrpSpPr>
              <a:grpSpLocks/>
            </p:cNvGrpSpPr>
            <p:nvPr/>
          </p:nvGrpSpPr>
          <p:grpSpPr bwMode="auto">
            <a:xfrm>
              <a:off x="6734628" y="2852058"/>
              <a:ext cx="990600" cy="1447800"/>
              <a:chOff x="6553200" y="2895600"/>
              <a:chExt cx="990600" cy="1066800"/>
            </a:xfrm>
          </p:grpSpPr>
          <p:cxnSp>
            <p:nvCxnSpPr>
              <p:cNvPr id="7" name="Straight Connector 6"/>
              <p:cNvCxnSpPr/>
              <p:nvPr/>
            </p:nvCxnSpPr>
            <p:spPr>
              <a:xfrm>
                <a:off x="6553200" y="2895600"/>
                <a:ext cx="990394" cy="533400"/>
              </a:xfrm>
              <a:prstGeom prst="line">
                <a:avLst/>
              </a:prstGeom>
              <a:ln w="28575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Straight Connector 7"/>
              <p:cNvCxnSpPr/>
              <p:nvPr/>
            </p:nvCxnSpPr>
            <p:spPr>
              <a:xfrm flipV="1">
                <a:off x="6553200" y="3429000"/>
                <a:ext cx="990394" cy="533400"/>
              </a:xfrm>
              <a:prstGeom prst="line">
                <a:avLst/>
              </a:prstGeom>
              <a:ln w="28575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3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3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3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3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3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3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5" grpId="0" build="p" autoUpdateAnimBg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990600" y="-76200"/>
            <a:ext cx="7499350" cy="114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u="sng" dirty="0">
                <a:solidFill>
                  <a:schemeClr val="tx1"/>
                </a:solidFill>
              </a:rPr>
              <a:t>Felt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idx="1"/>
          </p:nvPr>
        </p:nvSpPr>
        <p:spPr>
          <a:xfrm>
            <a:off x="882650" y="762000"/>
            <a:ext cx="7956550" cy="26670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mtClean="0">
                <a:solidFill>
                  <a:srgbClr val="000000"/>
                </a:solidFill>
              </a:rPr>
              <a:t>1. </a:t>
            </a:r>
            <a:r>
              <a:rPr lang="en-US" b="1" u="sng" smtClean="0">
                <a:solidFill>
                  <a:srgbClr val="FF0000"/>
                </a:solidFill>
              </a:rPr>
              <a:t>Felt</a:t>
            </a:r>
            <a:r>
              <a:rPr lang="en-US" smtClean="0"/>
              <a:t> comes in a variety of thicknesses, are easy to shape, will not unravel, and has shock and sound absorbency.</a:t>
            </a:r>
          </a:p>
          <a:p>
            <a:pPr eaLnBrk="1" hangingPunct="1">
              <a:buFontTx/>
              <a:buNone/>
            </a:pPr>
            <a:r>
              <a:rPr lang="en-US" smtClean="0">
                <a:solidFill>
                  <a:srgbClr val="000000"/>
                </a:solidFill>
              </a:rPr>
              <a:t>2. </a:t>
            </a:r>
            <a:r>
              <a:rPr lang="en-US" smtClean="0"/>
              <a:t>Felt will not recover from </a:t>
            </a:r>
            <a:r>
              <a:rPr lang="en-US" b="1" u="sng" smtClean="0">
                <a:solidFill>
                  <a:srgbClr val="FF0000"/>
                </a:solidFill>
              </a:rPr>
              <a:t>stretching</a:t>
            </a:r>
            <a:r>
              <a:rPr lang="en-US" smtClean="0">
                <a:solidFill>
                  <a:srgbClr val="000000"/>
                </a:solidFill>
              </a:rPr>
              <a:t>, and holes in it cannot be mended satisfactorily. </a:t>
            </a:r>
            <a:endParaRPr lang="en-US" smtClean="0"/>
          </a:p>
        </p:txBody>
      </p:sp>
      <p:pic>
        <p:nvPicPr>
          <p:cNvPr id="2458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3648075"/>
            <a:ext cx="3733800" cy="280035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3429000"/>
            <a:ext cx="2597150" cy="3176588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9" r="3279"/>
          <a:stretch>
            <a:fillRect/>
          </a:stretch>
        </p:blipFill>
        <p:spPr bwMode="auto">
          <a:xfrm>
            <a:off x="152400" y="3429000"/>
            <a:ext cx="3146425" cy="32004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3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3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9" grpId="0" build="p" autoUpdateAnimBg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990600" y="-152400"/>
            <a:ext cx="7499350" cy="114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u="sng" dirty="0">
                <a:solidFill>
                  <a:schemeClr val="tx1"/>
                </a:solidFill>
              </a:rPr>
              <a:t>Interfacing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idx="1"/>
          </p:nvPr>
        </p:nvSpPr>
        <p:spPr>
          <a:xfrm>
            <a:off x="882650" y="609600"/>
            <a:ext cx="7499350" cy="48006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mtClean="0">
                <a:solidFill>
                  <a:srgbClr val="000000"/>
                </a:solidFill>
              </a:rPr>
              <a:t>1. Interfacing is a non-woven fabric used to </a:t>
            </a:r>
            <a:r>
              <a:rPr lang="en-US" smtClean="0">
                <a:solidFill>
                  <a:srgbClr val="FF0000"/>
                </a:solidFill>
              </a:rPr>
              <a:t>strengthen and stabilize other fabrics</a:t>
            </a:r>
            <a:r>
              <a:rPr lang="en-US" smtClean="0">
                <a:solidFill>
                  <a:srgbClr val="000000"/>
                </a:solidFill>
              </a:rPr>
              <a:t>.</a:t>
            </a:r>
          </a:p>
          <a:p>
            <a:pPr eaLnBrk="1" hangingPunct="1">
              <a:buFontTx/>
              <a:buNone/>
            </a:pPr>
            <a:r>
              <a:rPr lang="en-US" smtClean="0">
                <a:solidFill>
                  <a:srgbClr val="000000"/>
                </a:solidFill>
              </a:rPr>
              <a:t>2. Interfacing comes in a variety of weights, thicknesses and colors.</a:t>
            </a:r>
          </a:p>
          <a:p>
            <a:pPr eaLnBrk="1" hangingPunct="1">
              <a:buFontTx/>
              <a:buNone/>
            </a:pPr>
            <a:r>
              <a:rPr lang="en-US" smtClean="0">
                <a:solidFill>
                  <a:srgbClr val="000000"/>
                </a:solidFill>
              </a:rPr>
              <a:t>3. Most modern interfacings have </a:t>
            </a:r>
            <a:r>
              <a:rPr lang="en-US" smtClean="0">
                <a:solidFill>
                  <a:srgbClr val="FF0000"/>
                </a:solidFill>
              </a:rPr>
              <a:t>heat-activated adhesive </a:t>
            </a:r>
            <a:r>
              <a:rPr lang="en-US" smtClean="0"/>
              <a:t>on one side</a:t>
            </a:r>
            <a:r>
              <a:rPr lang="en-US" smtClean="0">
                <a:solidFill>
                  <a:srgbClr val="000000"/>
                </a:solidFill>
              </a:rPr>
              <a:t>.  These are called </a:t>
            </a:r>
            <a:r>
              <a:rPr lang="en-US" smtClean="0">
                <a:solidFill>
                  <a:srgbClr val="FF0000"/>
                </a:solidFill>
              </a:rPr>
              <a:t>“fusible” </a:t>
            </a:r>
            <a:r>
              <a:rPr lang="en-US" smtClean="0">
                <a:solidFill>
                  <a:srgbClr val="000000"/>
                </a:solidFill>
              </a:rPr>
              <a:t>interfacings.</a:t>
            </a:r>
            <a:r>
              <a:rPr lang="en-US" smtClean="0"/>
              <a:t>    </a:t>
            </a:r>
          </a:p>
        </p:txBody>
      </p:sp>
      <p:pic>
        <p:nvPicPr>
          <p:cNvPr id="2560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47" t="48038"/>
          <a:stretch>
            <a:fillRect/>
          </a:stretch>
        </p:blipFill>
        <p:spPr bwMode="auto">
          <a:xfrm>
            <a:off x="5216525" y="4267200"/>
            <a:ext cx="3013075" cy="2530475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0" t="16467"/>
          <a:stretch>
            <a:fillRect/>
          </a:stretch>
        </p:blipFill>
        <p:spPr bwMode="auto">
          <a:xfrm>
            <a:off x="1635125" y="4356100"/>
            <a:ext cx="4057650" cy="23495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3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3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7" grpId="0" build="p" autoUpdateAnimBg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u="sng" dirty="0" smtClean="0">
                <a:solidFill>
                  <a:srgbClr val="000000"/>
                </a:solidFill>
              </a:rPr>
              <a:t>Fiber        Yarn        Fabric</a:t>
            </a:r>
            <a:endParaRPr lang="en-US" u="sng" dirty="0">
              <a:solidFill>
                <a:srgbClr val="000000"/>
              </a:solidFill>
            </a:endParaRPr>
          </a:p>
        </p:txBody>
      </p:sp>
      <p:sp>
        <p:nvSpPr>
          <p:cNvPr id="5123" name="Rectangle 3"/>
          <p:cNvSpPr>
            <a:spLocks noGrp="1" noChangeArrowheads="1"/>
          </p:cNvSpPr>
          <p:nvPr>
            <p:ph idx="1"/>
          </p:nvPr>
        </p:nvSpPr>
        <p:spPr>
          <a:xfrm>
            <a:off x="1295400" y="1217613"/>
            <a:ext cx="7772400" cy="990600"/>
          </a:xfrm>
        </p:spPr>
        <p:txBody>
          <a:bodyPr>
            <a:normAutofit lnSpcReduction="10000"/>
          </a:bodyPr>
          <a:lstStyle/>
          <a:p>
            <a:pPr marL="609600" indent="-609600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en-US" dirty="0" smtClean="0">
                <a:solidFill>
                  <a:srgbClr val="000000"/>
                </a:solidFill>
              </a:rPr>
              <a:t>1. All fabric is made from </a:t>
            </a:r>
            <a:r>
              <a:rPr lang="en-US" b="1" u="sng" dirty="0" smtClean="0">
                <a:solidFill>
                  <a:srgbClr val="FF0000"/>
                </a:solidFill>
              </a:rPr>
              <a:t>fiber</a:t>
            </a:r>
            <a:r>
              <a:rPr lang="en-US" dirty="0" smtClean="0">
                <a:solidFill>
                  <a:srgbClr val="000000"/>
                </a:solidFill>
              </a:rPr>
              <a:t>, either natural or synthetic. </a:t>
            </a:r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2770188" y="914400"/>
            <a:ext cx="914400" cy="1588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4914900" y="914400"/>
            <a:ext cx="914400" cy="1588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37"/>
          <a:stretch>
            <a:fillRect/>
          </a:stretch>
        </p:blipFill>
        <p:spPr bwMode="auto">
          <a:xfrm>
            <a:off x="152400" y="3810000"/>
            <a:ext cx="1882775" cy="1471613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271" name="Group 27"/>
          <p:cNvGrpSpPr>
            <a:grpSpLocks/>
          </p:cNvGrpSpPr>
          <p:nvPr/>
        </p:nvGrpSpPr>
        <p:grpSpPr bwMode="auto">
          <a:xfrm>
            <a:off x="5995988" y="4343400"/>
            <a:ext cx="3071812" cy="2438400"/>
            <a:chOff x="5077690" y="1447800"/>
            <a:chExt cx="3633173" cy="2895600"/>
          </a:xfrm>
        </p:grpSpPr>
        <p:grpSp>
          <p:nvGrpSpPr>
            <p:cNvPr id="11276" name="Group 13"/>
            <p:cNvGrpSpPr>
              <a:grpSpLocks/>
            </p:cNvGrpSpPr>
            <p:nvPr/>
          </p:nvGrpSpPr>
          <p:grpSpPr bwMode="auto">
            <a:xfrm>
              <a:off x="5105400" y="1481622"/>
              <a:ext cx="3605463" cy="2861778"/>
              <a:chOff x="5538537" y="1481622"/>
              <a:chExt cx="3605463" cy="2861778"/>
            </a:xfrm>
          </p:grpSpPr>
          <p:pic>
            <p:nvPicPr>
              <p:cNvPr id="11283" name="Picture 4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606" t="2747" r="38931" b="39154"/>
              <a:stretch>
                <a:fillRect/>
              </a:stretch>
            </p:blipFill>
            <p:spPr bwMode="auto">
              <a:xfrm>
                <a:off x="5538537" y="1481622"/>
                <a:ext cx="3605463" cy="2861778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2" name="Rectangle 21"/>
              <p:cNvSpPr/>
              <p:nvPr/>
            </p:nvSpPr>
            <p:spPr>
              <a:xfrm>
                <a:off x="5792468" y="1828601"/>
                <a:ext cx="685327" cy="45809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23" name="Rectangle 22"/>
              <p:cNvSpPr/>
              <p:nvPr/>
            </p:nvSpPr>
            <p:spPr>
              <a:xfrm>
                <a:off x="7696364" y="1510010"/>
                <a:ext cx="685327" cy="45809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</p:grpSp>
        <p:sp>
          <p:nvSpPr>
            <p:cNvPr id="11277" name="TextBox 14"/>
            <p:cNvSpPr txBox="1">
              <a:spLocks noChangeArrowheads="1"/>
            </p:cNvSpPr>
            <p:nvPr/>
          </p:nvSpPr>
          <p:spPr bwMode="auto">
            <a:xfrm>
              <a:off x="5195456" y="1447800"/>
              <a:ext cx="914400" cy="927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" charset="0"/>
                </a:defRPr>
              </a:lvl9pPr>
            </a:lstStyle>
            <a:p>
              <a:r>
                <a:rPr lang="en-US" sz="2000" b="1">
                  <a:latin typeface="Calibri" pitchFamily="34" charset="0"/>
                </a:rPr>
                <a:t>Fiber</a:t>
              </a:r>
            </a:p>
          </p:txBody>
        </p:sp>
        <p:sp>
          <p:nvSpPr>
            <p:cNvPr id="11278" name="TextBox 15"/>
            <p:cNvSpPr txBox="1">
              <a:spLocks noChangeArrowheads="1"/>
            </p:cNvSpPr>
            <p:nvPr/>
          </p:nvSpPr>
          <p:spPr bwMode="auto">
            <a:xfrm>
              <a:off x="5077690" y="1814945"/>
              <a:ext cx="914400" cy="4770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" charset="0"/>
                </a:defRPr>
              </a:lvl9pPr>
            </a:lstStyle>
            <a:p>
              <a:r>
                <a:rPr lang="en-US" sz="2000" b="1">
                  <a:latin typeface="Calibri" pitchFamily="34" charset="0"/>
                </a:rPr>
                <a:t>Yarn</a:t>
              </a:r>
            </a:p>
          </p:txBody>
        </p:sp>
        <p:sp>
          <p:nvSpPr>
            <p:cNvPr id="11279" name="TextBox 16"/>
            <p:cNvSpPr txBox="1">
              <a:spLocks noChangeArrowheads="1"/>
            </p:cNvSpPr>
            <p:nvPr/>
          </p:nvSpPr>
          <p:spPr bwMode="auto">
            <a:xfrm>
              <a:off x="5105400" y="2266146"/>
              <a:ext cx="1066800" cy="4770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" charset="0"/>
                </a:defRPr>
              </a:lvl9pPr>
            </a:lstStyle>
            <a:p>
              <a:r>
                <a:rPr lang="en-US" sz="2000" b="1">
                  <a:latin typeface="Calibri" pitchFamily="34" charset="0"/>
                </a:rPr>
                <a:t>Fabric</a:t>
              </a:r>
            </a:p>
          </p:txBody>
        </p:sp>
        <p:cxnSp>
          <p:nvCxnSpPr>
            <p:cNvPr id="18" name="Straight Arrow Connector 17"/>
            <p:cNvCxnSpPr/>
            <p:nvPr/>
          </p:nvCxnSpPr>
          <p:spPr>
            <a:xfrm>
              <a:off x="6020250" y="1675905"/>
              <a:ext cx="533241" cy="1885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/>
            <p:nvPr/>
          </p:nvCxnSpPr>
          <p:spPr>
            <a:xfrm>
              <a:off x="5791181" y="2056706"/>
              <a:ext cx="533241" cy="1885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/>
            <p:nvPr/>
          </p:nvCxnSpPr>
          <p:spPr>
            <a:xfrm rot="16200000" flipH="1">
              <a:off x="5561679" y="2820017"/>
              <a:ext cx="686197" cy="381155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4495800"/>
            <a:ext cx="2057400" cy="1690688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6">
            <a:lum brigh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5111750"/>
            <a:ext cx="2228850" cy="1671638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Rectangle 3"/>
          <p:cNvSpPr txBox="1">
            <a:spLocks noChangeArrowheads="1"/>
          </p:cNvSpPr>
          <p:nvPr/>
        </p:nvSpPr>
        <p:spPr>
          <a:xfrm>
            <a:off x="1295400" y="2286000"/>
            <a:ext cx="7772400" cy="609600"/>
          </a:xfrm>
          <a:prstGeom prst="rect">
            <a:avLst/>
          </a:prstGeom>
        </p:spPr>
        <p:txBody>
          <a:bodyPr>
            <a:normAutofit fontScale="92500"/>
          </a:bodyPr>
          <a:lstStyle/>
          <a:p>
            <a:pPr marL="609600" indent="-609600" eaLnBrk="1" fontAlgn="auto" hangingPunct="1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80000"/>
              <a:defRPr/>
            </a:pPr>
            <a:r>
              <a:rPr lang="en-US" sz="3200" dirty="0">
                <a:solidFill>
                  <a:srgbClr val="000000"/>
                </a:solidFill>
                <a:latin typeface="+mn-lt"/>
              </a:rPr>
              <a:t>2. The fiber is processed and twisted into </a:t>
            </a:r>
            <a:r>
              <a:rPr lang="en-US" sz="3200" b="1" u="sng" dirty="0">
                <a:solidFill>
                  <a:srgbClr val="FF0000"/>
                </a:solidFill>
                <a:latin typeface="+mn-lt"/>
              </a:rPr>
              <a:t>yarn</a:t>
            </a:r>
            <a:r>
              <a:rPr lang="en-US" sz="3200" dirty="0">
                <a:solidFill>
                  <a:srgbClr val="000000"/>
                </a:solidFill>
                <a:latin typeface="+mn-lt"/>
              </a:rPr>
              <a:t>. </a:t>
            </a:r>
          </a:p>
        </p:txBody>
      </p:sp>
      <p:sp>
        <p:nvSpPr>
          <p:cNvPr id="27" name="Rectangle 3"/>
          <p:cNvSpPr txBox="1">
            <a:spLocks noChangeArrowheads="1"/>
          </p:cNvSpPr>
          <p:nvPr/>
        </p:nvSpPr>
        <p:spPr>
          <a:xfrm>
            <a:off x="1295400" y="2971800"/>
            <a:ext cx="7772400" cy="6858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609600" indent="-609600" eaLnBrk="1" fontAlgn="auto" hangingPunct="1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80000"/>
              <a:defRPr/>
            </a:pPr>
            <a:r>
              <a:rPr lang="en-US" sz="3200" dirty="0">
                <a:solidFill>
                  <a:srgbClr val="000000"/>
                </a:solidFill>
                <a:latin typeface="+mn-lt"/>
              </a:rPr>
              <a:t>3. The yarn is then woven or knit into </a:t>
            </a:r>
            <a:r>
              <a:rPr lang="en-US" sz="3200" b="1" u="sng" dirty="0">
                <a:solidFill>
                  <a:srgbClr val="FF0000"/>
                </a:solidFill>
                <a:latin typeface="+mn-lt"/>
              </a:rPr>
              <a:t>fabric</a:t>
            </a:r>
            <a:r>
              <a:rPr lang="en-US" sz="3200" dirty="0">
                <a:solidFill>
                  <a:srgbClr val="000000"/>
                </a:solidFill>
                <a:latin typeface="+mn-lt"/>
              </a:rPr>
              <a:t>. 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3" grpId="0" build="p" autoUpdateAnimBg="0"/>
      <p:bldP spid="26" grpId="0" build="p" autoUpdateAnimBg="0"/>
      <p:bldP spid="27" grpId="0" build="p" autoUpdateAnimBg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u="sng" dirty="0" smtClean="0">
                <a:solidFill>
                  <a:srgbClr val="000000"/>
                </a:solidFill>
              </a:rPr>
              <a:t>How It’s Made!</a:t>
            </a:r>
            <a:endParaRPr lang="en-US" u="sng" dirty="0">
              <a:solidFill>
                <a:srgbClr val="000000"/>
              </a:solidFill>
            </a:endParaRPr>
          </a:p>
        </p:txBody>
      </p:sp>
      <p:sp>
        <p:nvSpPr>
          <p:cNvPr id="5123" name="Rectangle 3"/>
          <p:cNvSpPr>
            <a:spLocks noGrp="1" noChangeArrowheads="1"/>
          </p:cNvSpPr>
          <p:nvPr>
            <p:ph idx="1"/>
          </p:nvPr>
        </p:nvSpPr>
        <p:spPr>
          <a:xfrm>
            <a:off x="1295400" y="1217613"/>
            <a:ext cx="7772400" cy="3354387"/>
          </a:xfrm>
        </p:spPr>
        <p:txBody>
          <a:bodyPr/>
          <a:lstStyle/>
          <a:p>
            <a:pPr marL="609600" indent="-609600" eaLnBrk="1" hangingPunct="1">
              <a:buFontTx/>
              <a:buNone/>
            </a:pPr>
            <a:r>
              <a:rPr lang="en-US" sz="4000" smtClean="0">
                <a:solidFill>
                  <a:srgbClr val="000000"/>
                </a:solidFill>
              </a:rPr>
              <a:t>Watch the short video from     “How It’s Made” on the fiber to fabric process.  </a:t>
            </a:r>
          </a:p>
        </p:txBody>
      </p:sp>
      <p:pic>
        <p:nvPicPr>
          <p:cNvPr id="1229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3008313"/>
            <a:ext cx="5943600" cy="3849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3" grpId="0" build="p" autoUpdateAnimBg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iber, Yarn and Fabric Processing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6260" y="94695"/>
            <a:ext cx="8891480" cy="6668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764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094" b="12724"/>
          <a:stretch>
            <a:fillRect/>
          </a:stretch>
        </p:blipFill>
        <p:spPr bwMode="auto">
          <a:xfrm>
            <a:off x="7691438" y="458788"/>
            <a:ext cx="1600200" cy="6018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990600" y="274638"/>
            <a:ext cx="7499350" cy="114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u="sng" dirty="0">
                <a:solidFill>
                  <a:schemeClr val="tx1"/>
                </a:solidFill>
              </a:rPr>
              <a:t>Yarn Twist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idx="1"/>
          </p:nvPr>
        </p:nvSpPr>
        <p:spPr>
          <a:xfrm>
            <a:off x="938213" y="1295400"/>
            <a:ext cx="7277100" cy="5257800"/>
          </a:xfrm>
        </p:spPr>
        <p:txBody>
          <a:bodyPr/>
          <a:lstStyle/>
          <a:p>
            <a:pPr marL="609600" indent="-609600" eaLnBrk="1" hangingPunct="1">
              <a:buFontTx/>
              <a:buNone/>
            </a:pPr>
            <a:r>
              <a:rPr lang="en-US" smtClean="0">
                <a:solidFill>
                  <a:srgbClr val="000000"/>
                </a:solidFill>
              </a:rPr>
              <a:t>1. Twist affects the </a:t>
            </a:r>
            <a:r>
              <a:rPr lang="en-US" b="1" u="sng" smtClean="0">
                <a:solidFill>
                  <a:srgbClr val="FF0000"/>
                </a:solidFill>
              </a:rPr>
              <a:t>COLOR</a:t>
            </a:r>
            <a:r>
              <a:rPr lang="en-US" smtClean="0">
                <a:solidFill>
                  <a:srgbClr val="000000"/>
                </a:solidFill>
              </a:rPr>
              <a:t> of fabric.</a:t>
            </a:r>
          </a:p>
          <a:p>
            <a:pPr marL="609600" indent="-609600" eaLnBrk="1" hangingPunct="1">
              <a:buFontTx/>
              <a:buNone/>
            </a:pPr>
            <a:r>
              <a:rPr lang="en-US" smtClean="0">
                <a:solidFill>
                  <a:srgbClr val="000000"/>
                </a:solidFill>
              </a:rPr>
              <a:t>2. Twist affects the </a:t>
            </a:r>
            <a:r>
              <a:rPr lang="en-US" b="1" u="sng" smtClean="0">
                <a:solidFill>
                  <a:srgbClr val="FF0000"/>
                </a:solidFill>
              </a:rPr>
              <a:t>TEXTURE</a:t>
            </a:r>
            <a:r>
              <a:rPr lang="en-US" smtClean="0">
                <a:solidFill>
                  <a:srgbClr val="000000"/>
                </a:solidFill>
              </a:rPr>
              <a:t> of fabric.</a:t>
            </a:r>
          </a:p>
          <a:p>
            <a:pPr marL="609600" indent="-609600" eaLnBrk="1" hangingPunct="1">
              <a:buFontTx/>
              <a:buNone/>
            </a:pPr>
            <a:r>
              <a:rPr lang="en-US" smtClean="0">
                <a:solidFill>
                  <a:srgbClr val="000000"/>
                </a:solidFill>
              </a:rPr>
              <a:t>	</a:t>
            </a:r>
            <a:r>
              <a:rPr lang="en-US" sz="2500" smtClean="0">
                <a:solidFill>
                  <a:srgbClr val="000000"/>
                </a:solidFill>
              </a:rPr>
              <a:t>Silk (Loose)=Smooth   </a:t>
            </a:r>
          </a:p>
          <a:p>
            <a:pPr marL="609600" indent="-609600" eaLnBrk="1" hangingPunct="1">
              <a:buFontTx/>
              <a:buNone/>
            </a:pPr>
            <a:r>
              <a:rPr lang="en-US" sz="2500" smtClean="0">
                <a:solidFill>
                  <a:srgbClr val="000000"/>
                </a:solidFill>
              </a:rPr>
              <a:t>		vs.   </a:t>
            </a:r>
          </a:p>
          <a:p>
            <a:pPr marL="609600" indent="-609600" eaLnBrk="1" hangingPunct="1">
              <a:buFontTx/>
              <a:buNone/>
            </a:pPr>
            <a:r>
              <a:rPr lang="en-US" sz="2500" smtClean="0">
                <a:solidFill>
                  <a:srgbClr val="000000"/>
                </a:solidFill>
              </a:rPr>
              <a:t>	Wool (Tight) = Coarse</a:t>
            </a:r>
          </a:p>
          <a:p>
            <a:pPr marL="609600" indent="-609600" eaLnBrk="1" hangingPunct="1">
              <a:buFontTx/>
              <a:buNone/>
            </a:pPr>
            <a:r>
              <a:rPr lang="en-US" smtClean="0">
                <a:solidFill>
                  <a:srgbClr val="000000"/>
                </a:solidFill>
              </a:rPr>
              <a:t>3. Twist affects the </a:t>
            </a:r>
            <a:r>
              <a:rPr lang="en-US" b="1" u="sng" smtClean="0">
                <a:solidFill>
                  <a:srgbClr val="FF0000"/>
                </a:solidFill>
              </a:rPr>
              <a:t>STRENGTH</a:t>
            </a:r>
            <a:r>
              <a:rPr lang="en-US" smtClean="0">
                <a:solidFill>
                  <a:srgbClr val="000000"/>
                </a:solidFill>
              </a:rPr>
              <a:t> of fabric.</a:t>
            </a:r>
          </a:p>
          <a:p>
            <a:pPr marL="990600" lvl="1" indent="-533400" eaLnBrk="1" hangingPunct="1"/>
            <a:r>
              <a:rPr lang="en-US" smtClean="0">
                <a:solidFill>
                  <a:srgbClr val="000000"/>
                </a:solidFill>
              </a:rPr>
              <a:t>Tightly Twisted = Strong Fabric/Fibers</a:t>
            </a:r>
          </a:p>
          <a:p>
            <a:pPr marL="990600" lvl="1" indent="-533400" eaLnBrk="1" hangingPunct="1"/>
            <a:r>
              <a:rPr lang="en-US" smtClean="0">
                <a:solidFill>
                  <a:srgbClr val="000000"/>
                </a:solidFill>
              </a:rPr>
              <a:t>Loosely Twisted = Weak Fabric/Fabrics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1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1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1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1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1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1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1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1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1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1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3" grpId="0" build="p" autoUpdateAnimBg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990600" y="-152400"/>
            <a:ext cx="7499350" cy="114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u="sng" dirty="0">
                <a:solidFill>
                  <a:schemeClr val="tx1"/>
                </a:solidFill>
              </a:rPr>
              <a:t>Yarn Twist, cont</a:t>
            </a:r>
            <a:r>
              <a:rPr lang="en-US" u="sng" dirty="0">
                <a:solidFill>
                  <a:srgbClr val="000000"/>
                </a:solidFill>
              </a:rPr>
              <a:t>.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idx="1"/>
          </p:nvPr>
        </p:nvSpPr>
        <p:spPr>
          <a:xfrm>
            <a:off x="990600" y="762000"/>
            <a:ext cx="8153400" cy="4419600"/>
          </a:xfrm>
        </p:spPr>
        <p:txBody>
          <a:bodyPr/>
          <a:lstStyle/>
          <a:p>
            <a:pPr marL="609600" indent="-609600" eaLnBrk="1" hangingPunct="1">
              <a:buFontTx/>
              <a:buNone/>
            </a:pPr>
            <a:r>
              <a:rPr lang="en-US" smtClean="0">
                <a:solidFill>
                  <a:srgbClr val="000000"/>
                </a:solidFill>
              </a:rPr>
              <a:t>4. Twist affects the </a:t>
            </a:r>
            <a:r>
              <a:rPr lang="en-US" b="1" u="sng" smtClean="0">
                <a:solidFill>
                  <a:srgbClr val="FF0000"/>
                </a:solidFill>
              </a:rPr>
              <a:t>DIAMETER</a:t>
            </a:r>
            <a:r>
              <a:rPr lang="en-US" smtClean="0">
                <a:solidFill>
                  <a:srgbClr val="000000"/>
                </a:solidFill>
              </a:rPr>
              <a:t> of fabric.</a:t>
            </a:r>
          </a:p>
          <a:p>
            <a:pPr marL="990600" lvl="1" indent="-533400" eaLnBrk="1" hangingPunct="1">
              <a:buFontTx/>
              <a:buNone/>
            </a:pPr>
            <a:r>
              <a:rPr lang="en-US" sz="2500" smtClean="0">
                <a:solidFill>
                  <a:srgbClr val="000000"/>
                </a:solidFill>
              </a:rPr>
              <a:t>   Several fibers twisted together will add to the diameter, or thickness, of finished fabrics.</a:t>
            </a:r>
          </a:p>
          <a:p>
            <a:pPr marL="609600" indent="-609600" eaLnBrk="1" hangingPunct="1">
              <a:buFontTx/>
              <a:buNone/>
            </a:pPr>
            <a:r>
              <a:rPr lang="en-US" smtClean="0">
                <a:solidFill>
                  <a:srgbClr val="000000"/>
                </a:solidFill>
              </a:rPr>
              <a:t>5. Twist affects the </a:t>
            </a:r>
            <a:r>
              <a:rPr lang="en-US" b="1" u="sng" smtClean="0">
                <a:solidFill>
                  <a:srgbClr val="FF0000"/>
                </a:solidFill>
              </a:rPr>
              <a:t>FLEXIBILITY</a:t>
            </a:r>
            <a:r>
              <a:rPr lang="en-US" smtClean="0">
                <a:solidFill>
                  <a:srgbClr val="000000"/>
                </a:solidFill>
              </a:rPr>
              <a:t> of the fabric.</a:t>
            </a:r>
            <a:endParaRPr lang="en-US" sz="2900" smtClean="0">
              <a:solidFill>
                <a:srgbClr val="000000"/>
              </a:solidFill>
            </a:endParaRPr>
          </a:p>
          <a:p>
            <a:pPr marL="990600" lvl="1" indent="-533400" eaLnBrk="1" hangingPunct="1"/>
            <a:r>
              <a:rPr lang="en-US" smtClean="0">
                <a:solidFill>
                  <a:srgbClr val="000000"/>
                </a:solidFill>
              </a:rPr>
              <a:t>Tightly Twisted = Less Flexible Fabric/Fibers</a:t>
            </a:r>
          </a:p>
          <a:p>
            <a:pPr marL="990600" lvl="1" indent="-533400" eaLnBrk="1" hangingPunct="1"/>
            <a:r>
              <a:rPr lang="en-US" smtClean="0">
                <a:solidFill>
                  <a:srgbClr val="000000"/>
                </a:solidFill>
              </a:rPr>
              <a:t>Loosely Twisted = More Flexible Fabric/Fabrics</a:t>
            </a:r>
          </a:p>
        </p:txBody>
      </p:sp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2286000" y="3886200"/>
            <a:ext cx="5865813" cy="2971800"/>
            <a:chOff x="2516393" y="4219193"/>
            <a:chExt cx="5178014" cy="2486407"/>
          </a:xfrm>
        </p:grpSpPr>
        <p:grpSp>
          <p:nvGrpSpPr>
            <p:cNvPr id="15365" name="Group 7"/>
            <p:cNvGrpSpPr>
              <a:grpSpLocks/>
            </p:cNvGrpSpPr>
            <p:nvPr/>
          </p:nvGrpSpPr>
          <p:grpSpPr bwMode="auto">
            <a:xfrm>
              <a:off x="2516393" y="4223658"/>
              <a:ext cx="1979407" cy="2481942"/>
              <a:chOff x="3276600" y="4223658"/>
              <a:chExt cx="1979407" cy="2481942"/>
            </a:xfrm>
          </p:grpSpPr>
          <p:pic>
            <p:nvPicPr>
              <p:cNvPr id="15369" name="Picture 4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974" r="49442" b="52448"/>
              <a:stretch>
                <a:fillRect/>
              </a:stretch>
            </p:blipFill>
            <p:spPr bwMode="auto">
              <a:xfrm>
                <a:off x="3276600" y="4602480"/>
                <a:ext cx="1979407" cy="21031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6" name="TextBox 5"/>
              <p:cNvSpPr txBox="1"/>
              <p:nvPr/>
            </p:nvSpPr>
            <p:spPr>
              <a:xfrm>
                <a:off x="3390110" y="4223178"/>
                <a:ext cx="1751696" cy="462217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algn="ctr">
                  <a:defRPr/>
                </a:pPr>
                <a:r>
                  <a:rPr lang="en-US" dirty="0">
                    <a:latin typeface="+mj-lt"/>
                  </a:rPr>
                  <a:t>Loose Twist</a:t>
                </a:r>
              </a:p>
            </p:txBody>
          </p:sp>
        </p:grpSp>
        <p:grpSp>
          <p:nvGrpSpPr>
            <p:cNvPr id="15366" name="Group 8"/>
            <p:cNvGrpSpPr>
              <a:grpSpLocks/>
            </p:cNvGrpSpPr>
            <p:nvPr/>
          </p:nvGrpSpPr>
          <p:grpSpPr bwMode="auto">
            <a:xfrm>
              <a:off x="5715000" y="4219193"/>
              <a:ext cx="1979407" cy="2455927"/>
              <a:chOff x="5943600" y="4219193"/>
              <a:chExt cx="1979407" cy="2455927"/>
            </a:xfrm>
          </p:grpSpPr>
          <p:pic>
            <p:nvPicPr>
              <p:cNvPr id="15367" name="Picture 4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974" t="52448" r="49442"/>
              <a:stretch>
                <a:fillRect/>
              </a:stretch>
            </p:blipFill>
            <p:spPr bwMode="auto">
              <a:xfrm>
                <a:off x="5943600" y="4572000"/>
                <a:ext cx="1979407" cy="21031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7" name="TextBox 6"/>
              <p:cNvSpPr txBox="1"/>
              <p:nvPr/>
            </p:nvSpPr>
            <p:spPr>
              <a:xfrm>
                <a:off x="6057801" y="4219193"/>
                <a:ext cx="1751696" cy="462217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algn="ctr">
                  <a:defRPr/>
                </a:pPr>
                <a:r>
                  <a:rPr lang="en-US" dirty="0">
                    <a:latin typeface="+mj-lt"/>
                  </a:rPr>
                  <a:t>Tight Twist</a:t>
                </a: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3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3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3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3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3" grpId="0" build="p" autoUpdateAnimBg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1295400" y="0"/>
            <a:ext cx="7772400" cy="114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u="sng" dirty="0">
                <a:solidFill>
                  <a:schemeClr val="tx1"/>
                </a:solidFill>
              </a:rPr>
              <a:t>Fiber Blends</a:t>
            </a:r>
          </a:p>
        </p:txBody>
      </p:sp>
      <p:sp>
        <p:nvSpPr>
          <p:cNvPr id="14339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1219200" y="838200"/>
            <a:ext cx="7620000" cy="4114800"/>
          </a:xfrm>
        </p:spPr>
        <p:txBody>
          <a:bodyPr/>
          <a:lstStyle/>
          <a:p>
            <a:pPr eaLnBrk="1" hangingPunct="1">
              <a:buFontTx/>
              <a:buNone/>
              <a:defRPr/>
            </a:pPr>
            <a:r>
              <a:rPr lang="en-US" sz="2800" dirty="0" smtClean="0">
                <a:solidFill>
                  <a:srgbClr val="000000"/>
                </a:solidFill>
              </a:rPr>
              <a:t>1. Fibers are often blended together to </a:t>
            </a:r>
            <a:r>
              <a:rPr lang="en-US" sz="2800" dirty="0" smtClean="0"/>
              <a:t>increase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b="1" u="sng" dirty="0" smtClean="0">
                <a:solidFill>
                  <a:srgbClr val="FF0000"/>
                </a:solidFill>
              </a:rPr>
              <a:t>strength, durability, absorption, and other characteristics. </a:t>
            </a:r>
          </a:p>
          <a:p>
            <a:pPr eaLnBrk="1" hangingPunct="1">
              <a:buFontTx/>
              <a:buNone/>
              <a:defRPr/>
            </a:pPr>
            <a:r>
              <a:rPr lang="en-US" sz="2800" dirty="0" smtClean="0">
                <a:solidFill>
                  <a:srgbClr val="000000"/>
                </a:solidFill>
              </a:rPr>
              <a:t>2. The most common fiber blend is:</a:t>
            </a:r>
          </a:p>
          <a:p>
            <a:pPr marL="860425" lvl="1" indent="-457200" eaLnBrk="1" hangingPunct="1">
              <a:buFont typeface="Verdana" pitchFamily="34" charset="0"/>
              <a:buNone/>
              <a:defRPr/>
            </a:pPr>
            <a:r>
              <a:rPr lang="en-US" b="1" u="sng" dirty="0" smtClean="0">
                <a:solidFill>
                  <a:srgbClr val="FF0000"/>
                </a:solidFill>
              </a:rPr>
              <a:t>Cotton &amp; Polyester</a:t>
            </a:r>
          </a:p>
          <a:p>
            <a:pPr marL="860425" lvl="1" indent="-457200" eaLnBrk="1" hangingPunct="1">
              <a:buFont typeface="Verdana" pitchFamily="34" charset="0"/>
              <a:buNone/>
              <a:defRPr/>
            </a:pPr>
            <a:endParaRPr lang="en-US" sz="2400" dirty="0" smtClean="0"/>
          </a:p>
          <a:p>
            <a:pPr marL="860425" lvl="1" indent="-457200" eaLnBrk="1" hangingPunct="1">
              <a:buFont typeface="Verdana" pitchFamily="34" charset="0"/>
              <a:buNone/>
              <a:defRPr/>
            </a:pPr>
            <a:r>
              <a:rPr lang="en-US" sz="2400" dirty="0" smtClean="0"/>
              <a:t>Others Include:</a:t>
            </a:r>
          </a:p>
          <a:p>
            <a:pPr lvl="1" eaLnBrk="1" hangingPunct="1">
              <a:buFontTx/>
              <a:buNone/>
              <a:defRPr/>
            </a:pPr>
            <a:r>
              <a:rPr lang="en-US" sz="2400" dirty="0" smtClean="0">
                <a:solidFill>
                  <a:srgbClr val="000000"/>
                </a:solidFill>
              </a:rPr>
              <a:t> Wool &amp; Nylon</a:t>
            </a:r>
          </a:p>
          <a:p>
            <a:pPr lvl="1" eaLnBrk="1" hangingPunct="1">
              <a:buFontTx/>
              <a:buNone/>
              <a:defRPr/>
            </a:pPr>
            <a:r>
              <a:rPr lang="en-US" sz="2400" dirty="0" err="1" smtClean="0">
                <a:solidFill>
                  <a:srgbClr val="000000"/>
                </a:solidFill>
              </a:rPr>
              <a:t>Raime</a:t>
            </a:r>
            <a:r>
              <a:rPr lang="en-US" sz="2400" dirty="0" smtClean="0">
                <a:solidFill>
                  <a:srgbClr val="000000"/>
                </a:solidFill>
              </a:rPr>
              <a:t> &amp; Cotton</a:t>
            </a:r>
          </a:p>
        </p:txBody>
      </p:sp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7038" y="3505200"/>
            <a:ext cx="4754562" cy="32004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3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3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3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3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3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3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3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3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3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3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9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990600" y="-76200"/>
            <a:ext cx="7499350" cy="114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u="sng" dirty="0" smtClean="0">
                <a:solidFill>
                  <a:schemeClr val="tx1"/>
                </a:solidFill>
              </a:rPr>
              <a:t>WOVEN FABRICS</a:t>
            </a:r>
            <a:endParaRPr lang="en-US" u="sng" dirty="0">
              <a:solidFill>
                <a:schemeClr val="tx1"/>
              </a:solidFill>
            </a:endParaRPr>
          </a:p>
        </p:txBody>
      </p:sp>
      <p:sp>
        <p:nvSpPr>
          <p:cNvPr id="15363" name="Rectangle 3"/>
          <p:cNvSpPr>
            <a:spLocks noGrp="1" noChangeArrowheads="1"/>
          </p:cNvSpPr>
          <p:nvPr>
            <p:ph idx="1"/>
          </p:nvPr>
        </p:nvSpPr>
        <p:spPr>
          <a:xfrm>
            <a:off x="838200" y="838200"/>
            <a:ext cx="5562600" cy="1828800"/>
          </a:xfrm>
        </p:spPr>
        <p:txBody>
          <a:bodyPr/>
          <a:lstStyle/>
          <a:p>
            <a:pPr marL="596900" indent="-514350" eaLnBrk="1" hangingPunct="1">
              <a:lnSpc>
                <a:spcPct val="80000"/>
              </a:lnSpc>
              <a:buFont typeface="Wingdings 2" pitchFamily="18" charset="2"/>
              <a:buNone/>
            </a:pPr>
            <a:r>
              <a:rPr lang="en-US" sz="2800" smtClean="0">
                <a:solidFill>
                  <a:srgbClr val="000000"/>
                </a:solidFill>
              </a:rPr>
              <a:t>1.   Woven fabrics are created by the </a:t>
            </a:r>
            <a:r>
              <a:rPr lang="en-US" sz="2800" b="1" u="sng" smtClean="0">
                <a:solidFill>
                  <a:srgbClr val="FF0000"/>
                </a:solidFill>
              </a:rPr>
              <a:t>interlocking of two separate yarns. </a:t>
            </a:r>
            <a:r>
              <a:rPr lang="en-US" sz="2800" b="1" u="sng" smtClean="0">
                <a:solidFill>
                  <a:srgbClr val="000000"/>
                </a:solidFill>
              </a:rPr>
              <a:t> </a:t>
            </a:r>
          </a:p>
          <a:p>
            <a:pPr marL="596900" indent="-514350" eaLnBrk="1" hangingPunct="1">
              <a:lnSpc>
                <a:spcPct val="80000"/>
              </a:lnSpc>
              <a:buFont typeface="Wingdings 2" pitchFamily="18" charset="2"/>
              <a:buNone/>
            </a:pPr>
            <a:r>
              <a:rPr lang="en-US" sz="2800" smtClean="0">
                <a:solidFill>
                  <a:srgbClr val="000000"/>
                </a:solidFill>
              </a:rPr>
              <a:t>2.   The three main types of woven fabric are:</a:t>
            </a:r>
          </a:p>
        </p:txBody>
      </p:sp>
      <p:grpSp>
        <p:nvGrpSpPr>
          <p:cNvPr id="2" name="Group 14"/>
          <p:cNvGrpSpPr>
            <a:grpSpLocks/>
          </p:cNvGrpSpPr>
          <p:nvPr/>
        </p:nvGrpSpPr>
        <p:grpSpPr bwMode="auto">
          <a:xfrm>
            <a:off x="1143000" y="2840038"/>
            <a:ext cx="2209800" cy="2341562"/>
            <a:chOff x="204355" y="2687785"/>
            <a:chExt cx="2209800" cy="2341415"/>
          </a:xfrm>
        </p:grpSpPr>
        <p:pic>
          <p:nvPicPr>
            <p:cNvPr id="17420" name="Picture 21" descr="pTW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10" t="861" r="57973" b="60347"/>
            <a:stretch>
              <a:fillRect/>
            </a:stretch>
          </p:blipFill>
          <p:spPr bwMode="auto">
            <a:xfrm>
              <a:off x="204355" y="3124200"/>
              <a:ext cx="2209800" cy="1905000"/>
            </a:xfrm>
            <a:prstGeom prst="rect">
              <a:avLst/>
            </a:prstGeom>
            <a:noFill/>
            <a:ln w="3810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Box 9"/>
            <p:cNvSpPr txBox="1"/>
            <p:nvPr/>
          </p:nvSpPr>
          <p:spPr>
            <a:xfrm>
              <a:off x="318655" y="2687785"/>
              <a:ext cx="1981200" cy="477807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sz="2500" b="1" u="sng" dirty="0">
                  <a:solidFill>
                    <a:srgbClr val="FF0000"/>
                  </a:solidFill>
                  <a:latin typeface="+mj-lt"/>
                </a:rPr>
                <a:t>Plain Weave</a:t>
              </a:r>
            </a:p>
          </p:txBody>
        </p:sp>
      </p:grpSp>
      <p:grpSp>
        <p:nvGrpSpPr>
          <p:cNvPr id="3" name="Group 15"/>
          <p:cNvGrpSpPr>
            <a:grpSpLocks/>
          </p:cNvGrpSpPr>
          <p:nvPr/>
        </p:nvGrpSpPr>
        <p:grpSpPr bwMode="auto">
          <a:xfrm>
            <a:off x="3962400" y="3657600"/>
            <a:ext cx="2209800" cy="2362200"/>
            <a:chOff x="3695700" y="3657600"/>
            <a:chExt cx="2209800" cy="2362200"/>
          </a:xfrm>
        </p:grpSpPr>
        <p:pic>
          <p:nvPicPr>
            <p:cNvPr id="17418" name="Picture 22" descr="pTW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836" r="54817" b="6354"/>
            <a:stretch>
              <a:fillRect/>
            </a:stretch>
          </p:blipFill>
          <p:spPr bwMode="auto">
            <a:xfrm>
              <a:off x="3695700" y="4114800"/>
              <a:ext cx="2209800" cy="1905000"/>
            </a:xfrm>
            <a:prstGeom prst="rect">
              <a:avLst/>
            </a:prstGeom>
            <a:noFill/>
            <a:ln w="3810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Box 11"/>
            <p:cNvSpPr txBox="1"/>
            <p:nvPr/>
          </p:nvSpPr>
          <p:spPr>
            <a:xfrm>
              <a:off x="3810000" y="3657600"/>
              <a:ext cx="1981200" cy="477838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sz="2500" b="1" u="sng" dirty="0">
                  <a:solidFill>
                    <a:srgbClr val="FF0000"/>
                  </a:solidFill>
                  <a:latin typeface="+mj-lt"/>
                </a:rPr>
                <a:t>Twill Weave</a:t>
              </a:r>
            </a:p>
          </p:txBody>
        </p:sp>
      </p:grpSp>
      <p:grpSp>
        <p:nvGrpSpPr>
          <p:cNvPr id="4" name="Group 16"/>
          <p:cNvGrpSpPr>
            <a:grpSpLocks/>
          </p:cNvGrpSpPr>
          <p:nvPr/>
        </p:nvGrpSpPr>
        <p:grpSpPr bwMode="auto">
          <a:xfrm>
            <a:off x="6781800" y="4343400"/>
            <a:ext cx="2209800" cy="2354263"/>
            <a:chOff x="7239000" y="4808461"/>
            <a:chExt cx="2209800" cy="2354339"/>
          </a:xfrm>
        </p:grpSpPr>
        <p:pic>
          <p:nvPicPr>
            <p:cNvPr id="17416" name="Picture 17" descr="pTW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814" b="59236"/>
            <a:stretch>
              <a:fillRect/>
            </a:stretch>
          </p:blipFill>
          <p:spPr bwMode="auto">
            <a:xfrm>
              <a:off x="7239000" y="5257800"/>
              <a:ext cx="2209800" cy="1905000"/>
            </a:xfrm>
            <a:prstGeom prst="rect">
              <a:avLst/>
            </a:prstGeom>
            <a:noFill/>
            <a:ln w="3810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TextBox 13"/>
            <p:cNvSpPr txBox="1"/>
            <p:nvPr/>
          </p:nvSpPr>
          <p:spPr>
            <a:xfrm>
              <a:off x="7258050" y="4808461"/>
              <a:ext cx="2171700" cy="476265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sz="2500" b="1" u="sng" dirty="0">
                  <a:solidFill>
                    <a:srgbClr val="FF0000"/>
                  </a:solidFill>
                  <a:latin typeface="+mj-lt"/>
                </a:rPr>
                <a:t>Satin Weave</a:t>
              </a:r>
            </a:p>
          </p:txBody>
        </p:sp>
      </p:grpSp>
      <p:pic>
        <p:nvPicPr>
          <p:cNvPr id="17415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304800"/>
            <a:ext cx="2667000" cy="3090863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u="sng">
                <a:solidFill>
                  <a:srgbClr val="000000"/>
                </a:solidFill>
              </a:rPr>
              <a:t>Pile Weaves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idx="1"/>
          </p:nvPr>
        </p:nvSpPr>
        <p:spPr>
          <a:xfrm>
            <a:off x="914400" y="1295400"/>
            <a:ext cx="8001000" cy="14478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sz="2800" smtClean="0">
                <a:solidFill>
                  <a:srgbClr val="000000"/>
                </a:solidFill>
              </a:rPr>
              <a:t>1. Pile weaves are woven with </a:t>
            </a:r>
            <a:r>
              <a:rPr lang="en-US" sz="2800" b="1" u="sng" smtClean="0">
                <a:solidFill>
                  <a:srgbClr val="FF0000"/>
                </a:solidFill>
              </a:rPr>
              <a:t>three</a:t>
            </a:r>
            <a:r>
              <a:rPr lang="en-US" sz="2800" smtClean="0">
                <a:solidFill>
                  <a:srgbClr val="FF0000"/>
                </a:solidFill>
              </a:rPr>
              <a:t> </a:t>
            </a:r>
            <a:r>
              <a:rPr lang="en-US" sz="2800" smtClean="0"/>
              <a:t>sets of yarns instead of two</a:t>
            </a:r>
            <a:r>
              <a:rPr lang="en-US" sz="2800" smtClean="0">
                <a:solidFill>
                  <a:srgbClr val="000000"/>
                </a:solidFill>
              </a:rPr>
              <a:t>.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sz="2800" smtClean="0">
                <a:solidFill>
                  <a:srgbClr val="000000"/>
                </a:solidFill>
              </a:rPr>
              <a:t>2. The extra yarn gives the final fabric more </a:t>
            </a:r>
            <a:r>
              <a:rPr lang="en-US" sz="2800" b="1" u="sng" smtClean="0">
                <a:solidFill>
                  <a:srgbClr val="FF0000"/>
                </a:solidFill>
              </a:rPr>
              <a:t>texture</a:t>
            </a:r>
            <a:r>
              <a:rPr lang="en-US" sz="2800" smtClean="0">
                <a:solidFill>
                  <a:srgbClr val="000000"/>
                </a:solidFill>
              </a:rPr>
              <a:t>.</a:t>
            </a:r>
          </a:p>
        </p:txBody>
      </p:sp>
      <p:pic>
        <p:nvPicPr>
          <p:cNvPr id="18436" name="Picture 14" descr="pile weav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89" t="7956" r="5556" b="3682"/>
          <a:stretch>
            <a:fillRect/>
          </a:stretch>
        </p:blipFill>
        <p:spPr bwMode="auto">
          <a:xfrm>
            <a:off x="5703888" y="2676525"/>
            <a:ext cx="3295650" cy="3181350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7" name="Picture 10" descr="http://jpkc.zzti.edu.cn/fzsj/include/Editor/uploadfile/yinwen/Nine%20Gauze%20and%20Leno%20Weaves/200407121742.files/image00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64" r="28593" b="13139"/>
          <a:stretch>
            <a:fillRect/>
          </a:stretch>
        </p:blipFill>
        <p:spPr bwMode="auto">
          <a:xfrm>
            <a:off x="1150938" y="2667000"/>
            <a:ext cx="4268787" cy="3154363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3" grpId="0" build="p" autoUpdateAnimBg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olstice">
  <a:themeElements>
    <a:clrScheme name="Solstice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Solstice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Solstice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1191</TotalTime>
  <Words>562</Words>
  <Application>Microsoft Office PowerPoint</Application>
  <PresentationFormat>On-screen Show (4:3)</PresentationFormat>
  <Paragraphs>109</Paragraphs>
  <Slides>16</Slides>
  <Notes>15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Solstice</vt:lpstr>
      <vt:lpstr>Fabric Construction</vt:lpstr>
      <vt:lpstr>Fiber        Yarn        Fabric</vt:lpstr>
      <vt:lpstr>How It’s Made!</vt:lpstr>
      <vt:lpstr>PowerPoint Presentation</vt:lpstr>
      <vt:lpstr>Yarn Twist</vt:lpstr>
      <vt:lpstr>Yarn Twist, cont.</vt:lpstr>
      <vt:lpstr>Fiber Blends</vt:lpstr>
      <vt:lpstr>WOVEN FABRICS</vt:lpstr>
      <vt:lpstr>Pile Weaves</vt:lpstr>
      <vt:lpstr>Pile Weaves, cont.</vt:lpstr>
      <vt:lpstr>KNIT FABRICS</vt:lpstr>
      <vt:lpstr>Knits, cont.</vt:lpstr>
      <vt:lpstr>Knits, cont.</vt:lpstr>
      <vt:lpstr>NON-WOVEN FABRICS</vt:lpstr>
      <vt:lpstr>Felt</vt:lpstr>
      <vt:lpstr>Interfacing</vt:lpstr>
    </vt:vector>
  </TitlesOfParts>
  <Company>SCHS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Fabric Construction</dc:title>
  <dc:creator>sandy</dc:creator>
  <cp:lastModifiedBy>Laura Schiers</cp:lastModifiedBy>
  <cp:revision>111</cp:revision>
  <dcterms:created xsi:type="dcterms:W3CDTF">2002-09-18T18:10:52Z</dcterms:created>
  <dcterms:modified xsi:type="dcterms:W3CDTF">2014-01-02T16:04:57Z</dcterms:modified>
</cp:coreProperties>
</file>