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5" r:id="rId13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" y="-630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9" y="5646419"/>
            <a:ext cx="9601298" cy="153924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>
              <a:lnSpc>
                <a:spcPct val="100000"/>
              </a:lnSpc>
            </a:pPr>
            <a:endParaRPr lang="en-US" sz="19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9" y="5646419"/>
            <a:ext cx="9601298" cy="153924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>
              <a:lnSpc>
                <a:spcPct val="100000"/>
              </a:lnSpc>
            </a:pPr>
            <a:endParaRPr lang="en-US" sz="19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5915661"/>
            <a:ext cx="9603702" cy="140207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788160"/>
            <a:ext cx="4080510" cy="16256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417146"/>
            <a:ext cx="4080510" cy="1947333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  <a:latin typeface="+mj-lt"/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613297"/>
            <a:ext cx="9601200" cy="796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7" y="5869515"/>
            <a:ext cx="9601269" cy="135589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821681"/>
            <a:ext cx="7600950" cy="149352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7759" y="6557913"/>
            <a:ext cx="7705941" cy="759462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06" y="5773159"/>
            <a:ext cx="7985846" cy="989771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64761" y="6524275"/>
            <a:ext cx="7838939" cy="790926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821681"/>
            <a:ext cx="7600950" cy="149352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7759" y="6557913"/>
            <a:ext cx="7705941" cy="759462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06" y="5773159"/>
            <a:ext cx="7985846" cy="989771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64761" y="6524275"/>
            <a:ext cx="7838939" cy="790926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821681"/>
            <a:ext cx="7600950" cy="149352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7759" y="6557913"/>
            <a:ext cx="7705941" cy="759462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1706881"/>
            <a:ext cx="8161020" cy="3982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06" y="5773159"/>
            <a:ext cx="7985846" cy="989771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64761" y="6524275"/>
            <a:ext cx="7838939" cy="790926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5915661"/>
            <a:ext cx="9603702" cy="140207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>
              <a:lnSpc>
                <a:spcPct val="100000"/>
              </a:lnSpc>
            </a:pPr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9" y="5646419"/>
            <a:ext cx="9601298" cy="153924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>
              <a:lnSpc>
                <a:spcPct val="100000"/>
              </a:lnSpc>
            </a:pPr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9" y="5646419"/>
            <a:ext cx="9601298" cy="153924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>
              <a:lnSpc>
                <a:spcPct val="100000"/>
              </a:lnSpc>
            </a:pPr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3876040"/>
            <a:ext cx="8161020" cy="1452880"/>
          </a:xfrm>
        </p:spPr>
        <p:txBody>
          <a:bodyPr anchor="t"/>
          <a:lstStyle>
            <a:lvl1pPr algn="l">
              <a:defRPr sz="4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275841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2"/>
                </a:solidFill>
                <a:latin typeface="+mj-lt"/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613297"/>
            <a:ext cx="9601200" cy="796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7" y="5869515"/>
            <a:ext cx="9601269" cy="135589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97759" y="6557913"/>
            <a:ext cx="7705941" cy="759462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821681"/>
            <a:ext cx="7600950" cy="149352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06" y="5773159"/>
            <a:ext cx="7985846" cy="989771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64761" y="6524275"/>
            <a:ext cx="7838939" cy="790926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20090" y="1638605"/>
            <a:ext cx="3840480" cy="41355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040630" y="1638605"/>
            <a:ext cx="3840480" cy="41355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97759" y="6557913"/>
            <a:ext cx="7705941" cy="759462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821681"/>
            <a:ext cx="7600950" cy="149352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1637454"/>
            <a:ext cx="3840480" cy="682413"/>
          </a:xfrm>
        </p:spPr>
        <p:txBody>
          <a:bodyPr anchor="b">
            <a:normAutofit/>
          </a:bodyPr>
          <a:lstStyle>
            <a:lvl1pPr marL="0" indent="0"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630" y="1637454"/>
            <a:ext cx="3840480" cy="682413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2"/>
                </a:solidFill>
                <a:latin typeface="+mj-lt"/>
              </a:defRPr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06" y="5773159"/>
            <a:ext cx="7985846" cy="989771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64761" y="6524275"/>
            <a:ext cx="7838939" cy="790926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720090" y="2357120"/>
            <a:ext cx="3840480" cy="3413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5040630" y="2357120"/>
            <a:ext cx="3840480" cy="3413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" y="5344162"/>
            <a:ext cx="7810976" cy="16764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6113779"/>
            <a:ext cx="9604537" cy="1201422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" y="5304971"/>
            <a:ext cx="8058610" cy="990186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501" y="6075991"/>
            <a:ext cx="9603701" cy="99231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6113779"/>
            <a:ext cx="9604537" cy="1201422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740402"/>
            <a:ext cx="3450430" cy="128778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501" y="6075991"/>
            <a:ext cx="9603701" cy="99231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06" y="5703488"/>
            <a:ext cx="3597543" cy="100770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" y="5344162"/>
            <a:ext cx="7810976" cy="16764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6113779"/>
            <a:ext cx="9604537" cy="1201422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89" y="650240"/>
            <a:ext cx="3552444" cy="975360"/>
          </a:xfrm>
        </p:spPr>
        <p:txBody>
          <a:bodyPr anchor="b">
            <a:noAutofit/>
          </a:bodyPr>
          <a:lstStyle>
            <a:lvl1pPr algn="l">
              <a:defRPr sz="23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5304971"/>
            <a:ext cx="8058610" cy="990186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501" y="6075991"/>
            <a:ext cx="9603701" cy="99231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650240"/>
            <a:ext cx="4080510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0088" y="1628851"/>
            <a:ext cx="3552444" cy="351129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97759" y="6557913"/>
            <a:ext cx="7705941" cy="759462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821681"/>
            <a:ext cx="7600950" cy="149352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marL="0" algn="ctr" defTabSz="966612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600" y="650241"/>
            <a:ext cx="4080510" cy="44703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06" y="5773159"/>
            <a:ext cx="7985846" cy="989771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64761" y="6524275"/>
            <a:ext cx="7838939" cy="790926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0489" y="650240"/>
            <a:ext cx="3552444" cy="975360"/>
          </a:xfrm>
        </p:spPr>
        <p:txBody>
          <a:bodyPr anchor="b">
            <a:noAutofit/>
          </a:bodyPr>
          <a:lstStyle>
            <a:lvl1pPr algn="l">
              <a:defRPr sz="23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10489" y="1625600"/>
            <a:ext cx="3550444" cy="35153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601200" cy="73152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90" y="292947"/>
            <a:ext cx="8161020" cy="1219200"/>
          </a:xfrm>
          <a:prstGeom prst="rect">
            <a:avLst/>
          </a:prstGeom>
        </p:spPr>
        <p:txBody>
          <a:bodyPr vert="horz" lIns="0" tIns="48331" rIns="0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1706880"/>
            <a:ext cx="8161020" cy="4827694"/>
          </a:xfrm>
          <a:prstGeom prst="rect">
            <a:avLst/>
          </a:prstGeom>
        </p:spPr>
        <p:txBody>
          <a:bodyPr vert="horz" lIns="0" tIns="48331" rIns="0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40" y="6844454"/>
            <a:ext cx="2080260" cy="389467"/>
          </a:xfrm>
          <a:prstGeom prst="rect">
            <a:avLst/>
          </a:prstGeom>
        </p:spPr>
        <p:txBody>
          <a:bodyPr vert="horz" lIns="0" tIns="48331" rIns="0" bIns="0" rtlCol="0" anchor="b" anchorCtr="0"/>
          <a:lstStyle>
            <a:lvl1pPr algn="r">
              <a:defRPr lang="en-US" sz="1000" kern="1200" cap="all" spc="116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8E9CB4-2A62-4C23-9316-69E3EBCADD94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" y="6844454"/>
            <a:ext cx="3040380" cy="389467"/>
          </a:xfrm>
          <a:prstGeom prst="rect">
            <a:avLst/>
          </a:prstGeom>
        </p:spPr>
        <p:txBody>
          <a:bodyPr vert="horz" lIns="0" tIns="48331" rIns="0" bIns="0" rtlCol="0" anchor="b" anchorCtr="0"/>
          <a:lstStyle>
            <a:lvl1pPr algn="l">
              <a:defRPr sz="1000" cap="all" spc="116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1110" y="6844454"/>
            <a:ext cx="480060" cy="389467"/>
          </a:xfrm>
          <a:prstGeom prst="rect">
            <a:avLst/>
          </a:prstGeom>
        </p:spPr>
        <p:txBody>
          <a:bodyPr vert="horz" lIns="0" tIns="48331" rIns="0" bIns="0" rtlCol="0" anchor="b" anchorCtr="0"/>
          <a:lstStyle>
            <a:lvl1pPr algn="r">
              <a:defRPr sz="1200" b="1" baseline="0">
                <a:solidFill>
                  <a:srgbClr val="4D4D4D"/>
                </a:solidFill>
              </a:defRPr>
            </a:lvl1pPr>
          </a:lstStyle>
          <a:p>
            <a:fld id="{FB8C6945-4CFB-4575-8DDA-5DF0570DA2B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6612" rtl="0" eaLnBrk="1" latinLnBrk="0" hangingPunct="1">
        <a:spcBef>
          <a:spcPct val="0"/>
        </a:spcBef>
        <a:buNone/>
        <a:defRPr sz="3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2480" indent="-289984" algn="l" defTabSz="966612" rtl="0" eaLnBrk="1" latinLnBrk="0" hangingPunct="1">
        <a:lnSpc>
          <a:spcPct val="100000"/>
        </a:lnSpc>
        <a:spcBef>
          <a:spcPts val="740"/>
        </a:spcBef>
        <a:buClr>
          <a:schemeClr val="accent1"/>
        </a:buClr>
        <a:buSzPct val="85000"/>
        <a:buFont typeface="Wingdings 3" pitchFamily="18" charset="2"/>
        <a:buChar char="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289984" algn="l" defTabSz="966612" rtl="0" eaLnBrk="1" latinLnBrk="0" hangingPunct="1">
        <a:lnSpc>
          <a:spcPct val="100000"/>
        </a:lnSpc>
        <a:spcBef>
          <a:spcPts val="740"/>
        </a:spcBef>
        <a:buClr>
          <a:schemeClr val="accent1"/>
        </a:buClr>
        <a:buSzPct val="85000"/>
        <a:buFont typeface="Wingdings 3" pitchFamily="18" charset="2"/>
        <a:buChar char="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89984" algn="l" defTabSz="966612" rtl="0" eaLnBrk="1" latinLnBrk="0" hangingPunct="1">
        <a:lnSpc>
          <a:spcPct val="100000"/>
        </a:lnSpc>
        <a:spcBef>
          <a:spcPts val="740"/>
        </a:spcBef>
        <a:buClr>
          <a:schemeClr val="accent1"/>
        </a:buClr>
        <a:buSzPct val="85000"/>
        <a:buFont typeface="Wingdings 3" pitchFamily="18" charset="2"/>
        <a:buChar char="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89984" algn="l" defTabSz="966612" rtl="0" eaLnBrk="1" latinLnBrk="0" hangingPunct="1">
        <a:lnSpc>
          <a:spcPct val="100000"/>
        </a:lnSpc>
        <a:spcBef>
          <a:spcPts val="740"/>
        </a:spcBef>
        <a:buClr>
          <a:schemeClr val="accent1"/>
        </a:buClr>
        <a:buSzPct val="85000"/>
        <a:buFont typeface="Wingdings 3" pitchFamily="18" charset="2"/>
        <a:buChar char="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89984" algn="l" defTabSz="966612" rtl="0" eaLnBrk="1" latinLnBrk="0" hangingPunct="1">
        <a:lnSpc>
          <a:spcPct val="100000"/>
        </a:lnSpc>
        <a:spcBef>
          <a:spcPts val="740"/>
        </a:spcBef>
        <a:buClr>
          <a:schemeClr val="accent1"/>
        </a:buClr>
        <a:buSzPct val="85000"/>
        <a:buFont typeface="Wingdings 3" pitchFamily="18" charset="2"/>
        <a:buChar char="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89984" algn="l" defTabSz="966612" rtl="0" eaLnBrk="1" latinLnBrk="0" hangingPunct="1">
        <a:lnSpc>
          <a:spcPct val="100000"/>
        </a:lnSpc>
        <a:spcBef>
          <a:spcPts val="740"/>
        </a:spcBef>
        <a:buClr>
          <a:schemeClr val="accent1"/>
        </a:buClr>
        <a:buSzPct val="85000"/>
        <a:buFont typeface="Wingdings 3" pitchFamily="18" charset="2"/>
        <a:buChar char="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89984" algn="l" defTabSz="966612" rtl="0" eaLnBrk="1" latinLnBrk="0" hangingPunct="1">
        <a:lnSpc>
          <a:spcPct val="100000"/>
        </a:lnSpc>
        <a:spcBef>
          <a:spcPts val="740"/>
        </a:spcBef>
        <a:buClr>
          <a:schemeClr val="accent1"/>
        </a:buClr>
        <a:buSzPct val="85000"/>
        <a:buFont typeface="Wingdings 3" pitchFamily="18" charset="2"/>
        <a:buChar char="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89984" algn="l" defTabSz="966612" rtl="0" eaLnBrk="1" latinLnBrk="0" hangingPunct="1">
        <a:lnSpc>
          <a:spcPct val="100000"/>
        </a:lnSpc>
        <a:spcBef>
          <a:spcPts val="740"/>
        </a:spcBef>
        <a:buClr>
          <a:schemeClr val="accent1"/>
        </a:buClr>
        <a:buSzPct val="85000"/>
        <a:buFont typeface="Wingdings 3" pitchFamily="18" charset="2"/>
        <a:buChar char="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89984" algn="l" defTabSz="966612" rtl="0" eaLnBrk="1" latinLnBrk="0" hangingPunct="1">
        <a:lnSpc>
          <a:spcPct val="100000"/>
        </a:lnSpc>
        <a:spcBef>
          <a:spcPts val="740"/>
        </a:spcBef>
        <a:buClr>
          <a:schemeClr val="accent1"/>
        </a:buClr>
        <a:buSzPct val="85000"/>
        <a:buFont typeface="Wingdings 3" pitchFamily="18" charset="2"/>
        <a:buChar char="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31520"/>
            <a:ext cx="9441180" cy="1568027"/>
          </a:xfrm>
        </p:spPr>
        <p:txBody>
          <a:bodyPr>
            <a:noAutofit/>
          </a:bodyPr>
          <a:lstStyle/>
          <a:p>
            <a:pPr algn="ctr"/>
            <a:r>
              <a:rPr lang="en-US" sz="6300" dirty="0">
                <a:latin typeface="DJ Big Stick" pitchFamily="2" charset="0"/>
              </a:rPr>
              <a:t>Preparing Fabric and Patterns to Be Cut</a:t>
            </a:r>
            <a:endParaRPr lang="en-US" sz="6300" dirty="0">
              <a:latin typeface="DJ Big Stick" pitchFamily="2" charset="0"/>
            </a:endParaRPr>
          </a:p>
        </p:txBody>
      </p:sp>
      <p:pic>
        <p:nvPicPr>
          <p:cNvPr id="1026" name="Picture 2" descr="http://dingo.care2.com/pictures/greenliving/uploads/2012/04/cutting-fab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03" y="2209800"/>
            <a:ext cx="4770596" cy="323726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DJ Big Stick" pitchFamily="2" charset="0"/>
              </a:rPr>
              <a:t>9. Cutting Out Pattern Pieces</a:t>
            </a:r>
            <a:endParaRPr lang="en-US" sz="45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4556"/>
            <a:ext cx="4800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Use the proper cutting equipment.  Sharp fabric shears are best for cutting around pattern pieces.  </a:t>
            </a:r>
          </a:p>
          <a:p>
            <a:r>
              <a:rPr lang="en-US" sz="3200" b="1" dirty="0" smtClean="0"/>
              <a:t>Keep the fabric as flat as possible when cutting around pieces.  Do not lift fabric in the air.</a:t>
            </a:r>
          </a:p>
          <a:p>
            <a:r>
              <a:rPr lang="en-US" sz="3200" b="1" dirty="0" smtClean="0"/>
              <a:t>Remember to cut OUT and AROUND notches!</a:t>
            </a:r>
            <a:endParaRPr lang="en-US" sz="3200" b="1" dirty="0"/>
          </a:p>
        </p:txBody>
      </p:sp>
      <p:pic>
        <p:nvPicPr>
          <p:cNvPr id="7174" name="Picture 6" descr="http://2.bp.blogspot.com/-Bh0FMZH2wZk/UPLreDUf35I/AAAAAAAAFUI/i5CY7ApvvGg/s1600/Marking+fabric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091707" cy="307206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DJ Big Stick" pitchFamily="2" charset="0"/>
              </a:rPr>
              <a:t>10. Marking The Fabric</a:t>
            </a:r>
            <a:endParaRPr lang="en-US" sz="45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6030"/>
            <a:ext cx="4800600" cy="419897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Transfer any pattern markings and symbols to the fabric AFTER the pattern pieces have been cut out, but BEFORE the patterns are unpinned and removed.  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810000" cy="351472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6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DJ Big Stick" pitchFamily="2" charset="0"/>
              </a:rPr>
              <a:t>11. Pinning Fabric Before Sewing</a:t>
            </a:r>
            <a:endParaRPr lang="en-US" sz="45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915400" cy="28956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When pinning fabric together in order to sew them, pin </a:t>
            </a:r>
            <a:r>
              <a:rPr lang="en-US" sz="3200" b="1" i="1" dirty="0" smtClean="0"/>
              <a:t>perpendicular</a:t>
            </a:r>
            <a:r>
              <a:rPr lang="en-US" sz="3200" b="1" dirty="0" smtClean="0"/>
              <a:t> to where the seam line will be.  </a:t>
            </a:r>
          </a:p>
          <a:p>
            <a:r>
              <a:rPr lang="en-US" sz="3200" b="1" dirty="0" smtClean="0"/>
              <a:t>The pinhead should be sticking out away from the fabric by about 1/4”-1/2” for easy removal while sewing.  </a:t>
            </a:r>
            <a:endParaRPr lang="en-US" sz="3200" b="1" dirty="0"/>
          </a:p>
        </p:txBody>
      </p:sp>
      <p:pic>
        <p:nvPicPr>
          <p:cNvPr id="10242" name="Picture 2" descr="http://www.sewmamasew.com/august2012/FirstSkir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535" y="3881534"/>
            <a:ext cx="4876131" cy="325551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300" dirty="0" smtClean="0">
                <a:latin typeface="DJ Big Stick" pitchFamily="2" charset="0"/>
              </a:rPr>
              <a:t>1. Pre-Shrink</a:t>
            </a:r>
            <a:endParaRPr lang="en-US" sz="63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1394"/>
            <a:ext cx="4880610" cy="4967166"/>
          </a:xfrm>
        </p:spPr>
        <p:txBody>
          <a:bodyPr>
            <a:normAutofit/>
          </a:bodyPr>
          <a:lstStyle/>
          <a:p>
            <a:r>
              <a:rPr lang="en-US" sz="3200" b="1" dirty="0"/>
              <a:t>Fabrics with high cotton content will shrink after its first laundering.  </a:t>
            </a:r>
          </a:p>
          <a:p>
            <a:r>
              <a:rPr lang="en-US" sz="3200" b="1" dirty="0"/>
              <a:t>Wash and dry the fabric as you normally would to pre-shrink the fabric before cutting out any pattern pieces.  </a:t>
            </a:r>
            <a:endParaRPr lang="en-US" sz="3200" b="1" dirty="0"/>
          </a:p>
        </p:txBody>
      </p:sp>
      <p:pic>
        <p:nvPicPr>
          <p:cNvPr id="1026" name="Picture 2" descr="http://www.purenaturaldiva.com/wp-content/uploads/2013/01/Laundry-Pair-NED4700YQ-and-NTW4750Y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549437"/>
            <a:ext cx="3850481" cy="34227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DJ Big Stick" pitchFamily="2" charset="0"/>
              </a:rPr>
              <a:t>2. Press </a:t>
            </a:r>
            <a:r>
              <a:rPr lang="en-US" sz="4500" dirty="0">
                <a:latin typeface="DJ Big Stick" pitchFamily="2" charset="0"/>
              </a:rPr>
              <a:t>and Straighten Grain</a:t>
            </a:r>
            <a:endParaRPr lang="en-US" sz="45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394"/>
            <a:ext cx="4800600" cy="4967166"/>
          </a:xfrm>
        </p:spPr>
        <p:txBody>
          <a:bodyPr>
            <a:normAutofit/>
          </a:bodyPr>
          <a:lstStyle/>
          <a:p>
            <a:r>
              <a:rPr lang="en-US" sz="3200" b="1" dirty="0"/>
              <a:t>After the fabric is dry, you will need to refold, press and straighten the </a:t>
            </a:r>
            <a:r>
              <a:rPr lang="en-US" sz="3200" b="1" dirty="0" err="1"/>
              <a:t>grainlines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Press the fabric WRONG sides together with SELVAGES touching.  </a:t>
            </a:r>
            <a:endParaRPr lang="en-US" sz="3200" b="1" dirty="0"/>
          </a:p>
        </p:txBody>
      </p:sp>
      <p:pic>
        <p:nvPicPr>
          <p:cNvPr id="2050" name="Picture 2" descr="http://splashofsomething.files.wordpress.com/2011/08/ir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78" y="2519681"/>
            <a:ext cx="4190190" cy="284001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4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300" dirty="0" smtClean="0">
                <a:latin typeface="DJ Big Stick" pitchFamily="2" charset="0"/>
              </a:rPr>
              <a:t>3. Check </a:t>
            </a:r>
            <a:r>
              <a:rPr lang="en-US" sz="4300" dirty="0">
                <a:latin typeface="DJ Big Stick" pitchFamily="2" charset="0"/>
              </a:rPr>
              <a:t>for Directional Fabrics</a:t>
            </a:r>
            <a:endParaRPr lang="en-US" sz="43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1219200"/>
            <a:ext cx="8561070" cy="2203646"/>
          </a:xfrm>
        </p:spPr>
        <p:txBody>
          <a:bodyPr>
            <a:normAutofit/>
          </a:bodyPr>
          <a:lstStyle/>
          <a:p>
            <a:r>
              <a:rPr lang="en-US" sz="3200" b="1" dirty="0"/>
              <a:t>Some fabrics are considered one-way, or directional, because of the pattern.  </a:t>
            </a:r>
          </a:p>
          <a:p>
            <a:r>
              <a:rPr lang="en-US" sz="3200" b="1" dirty="0"/>
              <a:t>All pattern pieces must be placed going in the same direction.   </a:t>
            </a:r>
            <a:endParaRPr lang="en-US" sz="3200" b="1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040130" y="3383281"/>
            <a:ext cx="7920990" cy="3769360"/>
            <a:chOff x="1066800" y="3505200"/>
            <a:chExt cx="7663543" cy="3153228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066800" y="3505200"/>
              <a:ext cx="3429000" cy="3153228"/>
              <a:chOff x="1066800" y="3505200"/>
              <a:chExt cx="3429000" cy="315322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6800" y="3991428"/>
                <a:ext cx="3429000" cy="26670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13" name="Rectangle 37"/>
              <p:cNvSpPr>
                <a:spLocks noChangeArrowheads="1"/>
              </p:cNvSpPr>
              <p:nvPr/>
            </p:nvSpPr>
            <p:spPr bwMode="auto">
              <a:xfrm>
                <a:off x="1104900" y="3505200"/>
                <a:ext cx="33528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2480" indent="-362480" algn="ctr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2900" b="1" dirty="0"/>
                  <a:t>Directional </a:t>
                </a:r>
                <a:r>
                  <a:rPr lang="en-US" sz="2900" b="1" dirty="0"/>
                  <a:t>Fabric</a:t>
                </a:r>
                <a:endParaRPr lang="en-US" sz="2900" b="1" dirty="0"/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4648200" y="3505200"/>
              <a:ext cx="4082143" cy="3124200"/>
              <a:chOff x="4648200" y="3505200"/>
              <a:chExt cx="4082143" cy="3124200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20000" b="32001"/>
              <a:stretch>
                <a:fillRect/>
              </a:stretch>
            </p:blipFill>
            <p:spPr bwMode="auto">
              <a:xfrm>
                <a:off x="4990459" y="4000500"/>
                <a:ext cx="3397624" cy="26289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11" name="Rectangle 37"/>
              <p:cNvSpPr>
                <a:spLocks noChangeArrowheads="1"/>
              </p:cNvSpPr>
              <p:nvPr/>
            </p:nvSpPr>
            <p:spPr bwMode="auto">
              <a:xfrm>
                <a:off x="4648200" y="3505200"/>
                <a:ext cx="4082143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2480" indent="-362480" algn="ctr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2900" b="1" dirty="0"/>
                  <a:t>Non-Directional </a:t>
                </a:r>
                <a:r>
                  <a:rPr lang="en-US" sz="2900" b="1" dirty="0"/>
                  <a:t>Fabric</a:t>
                </a:r>
                <a:endParaRPr lang="en-US" sz="29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63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DJ Big Stick" pitchFamily="2" charset="0"/>
              </a:rPr>
              <a:t>4. Fabrics with a Nap</a:t>
            </a:r>
            <a:endParaRPr lang="en-US" sz="45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1219200"/>
            <a:ext cx="8042910" cy="2203646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Other directional fabrics include those with a </a:t>
            </a:r>
            <a:r>
              <a:rPr lang="en-US" sz="3200" b="1" i="1" dirty="0"/>
              <a:t>nap</a:t>
            </a:r>
            <a:r>
              <a:rPr lang="en-US" sz="3200" b="1" dirty="0"/>
              <a:t>.</a:t>
            </a:r>
          </a:p>
          <a:p>
            <a:r>
              <a:rPr lang="en-US" sz="3200" b="1" u="sng" dirty="0"/>
              <a:t>Nap</a:t>
            </a:r>
            <a:r>
              <a:rPr lang="en-US" sz="3200" b="1" dirty="0"/>
              <a:t>:  soft and fuzzy surface on fabric created by raised, short fiber ends</a:t>
            </a:r>
            <a:r>
              <a:rPr lang="en-US" sz="3200" b="1" dirty="0"/>
              <a:t> </a:t>
            </a:r>
            <a:r>
              <a:rPr lang="en-US" sz="3200" b="1" dirty="0"/>
              <a:t>                                         (Ex:  velvet, corduroy, etc.)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3100" y="3372642"/>
            <a:ext cx="7959900" cy="3781372"/>
            <a:chOff x="304800" y="1676400"/>
            <a:chExt cx="9650820" cy="496689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905000"/>
              <a:ext cx="3429000" cy="2640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3962400"/>
              <a:ext cx="3448050" cy="22964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1676400"/>
              <a:ext cx="4119563" cy="33822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64820" y="4052498"/>
              <a:ext cx="2590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55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DJ Big Stick" pitchFamily="2" charset="0"/>
              </a:rPr>
              <a:t>5. Laying Out Pattern Pieces</a:t>
            </a:r>
            <a:endParaRPr lang="en-US" sz="45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1219200"/>
            <a:ext cx="842391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Place pattern pieces on fabric according to the </a:t>
            </a:r>
            <a:r>
              <a:rPr lang="en-US" sz="3200" b="1" dirty="0" err="1" smtClean="0"/>
              <a:t>grainlines</a:t>
            </a:r>
            <a:r>
              <a:rPr lang="en-US" sz="3200" b="1" dirty="0" smtClean="0"/>
              <a:t>.  </a:t>
            </a:r>
          </a:p>
          <a:p>
            <a:r>
              <a:rPr lang="en-US" sz="3200" b="1" dirty="0" smtClean="0"/>
              <a:t>Pay close attention to pattern symbols, like place-on-fold, and how many pieces of fabric should be cut from each pattern piece.  </a:t>
            </a:r>
            <a:endParaRPr lang="en-US" sz="3200" b="1" dirty="0"/>
          </a:p>
        </p:txBody>
      </p:sp>
      <p:pic>
        <p:nvPicPr>
          <p:cNvPr id="3074" name="Picture 2" descr="http://1.bp.blogspot.com/-8T3Jw2mZt7U/UOhhIAgcqxI/AAAAAAAAFAY/nHVWH1bQTzI/s1600/Learn+to+Sew:+Cutting+-+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5181600" cy="3451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01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DJ Big Stick" pitchFamily="2" charset="0"/>
              </a:rPr>
              <a:t>6. Check the Straight of Grain</a:t>
            </a:r>
            <a:endParaRPr lang="en-US" sz="45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572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Pin one end of the </a:t>
            </a:r>
            <a:r>
              <a:rPr lang="en-US" sz="3200" b="1" dirty="0" err="1" smtClean="0"/>
              <a:t>grainline</a:t>
            </a:r>
            <a:r>
              <a:rPr lang="en-US" sz="3200" b="1" dirty="0" smtClean="0"/>
              <a:t> and measure the distance from the pinned side of the </a:t>
            </a:r>
            <a:r>
              <a:rPr lang="en-US" sz="3200" b="1" dirty="0" err="1" smtClean="0"/>
              <a:t>grainline</a:t>
            </a:r>
            <a:r>
              <a:rPr lang="en-US" sz="3200" b="1" dirty="0" smtClean="0"/>
              <a:t> to the selvage.  </a:t>
            </a:r>
          </a:p>
          <a:p>
            <a:r>
              <a:rPr lang="en-US" sz="3200" b="1" dirty="0" smtClean="0"/>
              <a:t>Then measure the other end of the </a:t>
            </a:r>
            <a:r>
              <a:rPr lang="en-US" sz="3200" b="1" dirty="0" err="1" smtClean="0"/>
              <a:t>grainline</a:t>
            </a:r>
            <a:r>
              <a:rPr lang="en-US" sz="3200" b="1" dirty="0" smtClean="0"/>
              <a:t> to the selvage.  </a:t>
            </a:r>
          </a:p>
          <a:p>
            <a:r>
              <a:rPr lang="en-US" sz="3200" b="1" dirty="0" smtClean="0"/>
              <a:t>The two measurements should be the same.  Pin the pattern in place.    </a:t>
            </a:r>
            <a:endParaRPr lang="en-US" sz="3200" b="1" dirty="0"/>
          </a:p>
        </p:txBody>
      </p:sp>
      <p:pic>
        <p:nvPicPr>
          <p:cNvPr id="6146" name="Picture 2" descr="http://1.bp.blogspot.com/-iO6tEzxmlgE/UOhhUObKZsI/AAAAAAAAFAg/Ggb_29GYp5k/s1600/Learn+to+Sew:+Cutting+-+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r="12622"/>
          <a:stretch/>
        </p:blipFill>
        <p:spPr bwMode="auto">
          <a:xfrm>
            <a:off x="5181600" y="1721498"/>
            <a:ext cx="4279052" cy="368870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DJ Big Stick" pitchFamily="2" charset="0"/>
              </a:rPr>
              <a:t>7. Pinning Down Pattern Pieces</a:t>
            </a:r>
            <a:endParaRPr lang="en-US" sz="45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800600" cy="4800600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When pinning pattern pieces to fabric in order to cut them out be sure to pin INSIDE the cutting line.  </a:t>
            </a:r>
          </a:p>
          <a:p>
            <a:r>
              <a:rPr lang="en-US" sz="3200" b="1" dirty="0" smtClean="0"/>
              <a:t>Don’t use too many pins.  Space them out enough to prevent bunching, but close enough to keep the pattern in place.  </a:t>
            </a:r>
            <a:endParaRPr lang="en-US" sz="3200" b="1" dirty="0"/>
          </a:p>
        </p:txBody>
      </p:sp>
      <p:pic>
        <p:nvPicPr>
          <p:cNvPr id="7172" name="Picture 4" descr="http://howtosew.com/sites/default/files/featured/IMG_28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6207" r="14597" b="3996"/>
          <a:stretch/>
        </p:blipFill>
        <p:spPr bwMode="auto">
          <a:xfrm>
            <a:off x="5334000" y="2057400"/>
            <a:ext cx="3974840" cy="328437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1" y="292947"/>
            <a:ext cx="9131140" cy="1219200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DJ Big Stick" pitchFamily="2" charset="0"/>
              </a:rPr>
              <a:t>8. DOUBLE CHECK!</a:t>
            </a:r>
            <a:endParaRPr lang="en-US" sz="4500" dirty="0">
              <a:latin typeface="DJ Big Stick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80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Double check your pinning and </a:t>
            </a:r>
            <a:r>
              <a:rPr lang="en-US" sz="3200" b="1" dirty="0" err="1" smtClean="0"/>
              <a:t>grainlines</a:t>
            </a:r>
            <a:r>
              <a:rPr lang="en-US" sz="3200" b="1" dirty="0" smtClean="0"/>
              <a:t> before you begin cutting.</a:t>
            </a:r>
          </a:p>
          <a:p>
            <a:r>
              <a:rPr lang="en-US" sz="3200" b="1" dirty="0" smtClean="0"/>
              <a:t>Measure twice, cut once! </a:t>
            </a:r>
            <a:endParaRPr lang="en-US" sz="3200" b="1" dirty="0"/>
          </a:p>
        </p:txBody>
      </p:sp>
      <p:pic>
        <p:nvPicPr>
          <p:cNvPr id="8194" name="Picture 2" descr="http://sd.keepcalm-o-matic.co.uk/i/keep-calm-and-double-check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755900"/>
            <a:ext cx="3733800" cy="43561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237</TotalTime>
  <Words>449</Words>
  <Application>Microsoft Office PowerPoint</Application>
  <PresentationFormat>Custom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 Pop</vt:lpstr>
      <vt:lpstr>Preparing Fabric and Patterns to Be Cut</vt:lpstr>
      <vt:lpstr>1. Pre-Shrink</vt:lpstr>
      <vt:lpstr>2. Press and Straighten Grain</vt:lpstr>
      <vt:lpstr>3. Check for Directional Fabrics</vt:lpstr>
      <vt:lpstr>4. Fabrics with a Nap</vt:lpstr>
      <vt:lpstr>5. Laying Out Pattern Pieces</vt:lpstr>
      <vt:lpstr>6. Check the Straight of Grain</vt:lpstr>
      <vt:lpstr>7. Pinning Down Pattern Pieces</vt:lpstr>
      <vt:lpstr>8. DOUBLE CHECK!</vt:lpstr>
      <vt:lpstr>9. Cutting Out Pattern Pieces</vt:lpstr>
      <vt:lpstr>10. Marking The Fabric</vt:lpstr>
      <vt:lpstr>11. Pinning Fabric Before Sewing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Schiers</dc:creator>
  <cp:lastModifiedBy>Laura Schiers</cp:lastModifiedBy>
  <cp:revision>35</cp:revision>
  <dcterms:created xsi:type="dcterms:W3CDTF">2013-07-15T18:53:51Z</dcterms:created>
  <dcterms:modified xsi:type="dcterms:W3CDTF">2013-07-15T22:53:01Z</dcterms:modified>
</cp:coreProperties>
</file>