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49" r:id="rId2"/>
    <p:sldId id="277" r:id="rId3"/>
    <p:sldId id="273" r:id="rId4"/>
    <p:sldId id="351" r:id="rId5"/>
    <p:sldId id="352" r:id="rId6"/>
    <p:sldId id="346" r:id="rId7"/>
    <p:sldId id="347" r:id="rId8"/>
    <p:sldId id="353" r:id="rId9"/>
    <p:sldId id="354" r:id="rId10"/>
    <p:sldId id="340" r:id="rId11"/>
    <p:sldId id="279" r:id="rId12"/>
    <p:sldId id="339" r:id="rId13"/>
    <p:sldId id="355" r:id="rId14"/>
    <p:sldId id="356" r:id="rId15"/>
    <p:sldId id="360" r:id="rId16"/>
  </p:sldIdLst>
  <p:sldSz cx="9601200" cy="7315200"/>
  <p:notesSz cx="6858000" cy="9144000"/>
  <p:defaultTextStyle>
    <a:defPPr>
      <a:defRPr lang="en-US"/>
    </a:defPPr>
    <a:lvl1pPr marL="0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B5D2"/>
    <a:srgbClr val="7DA7C9"/>
    <a:srgbClr val="7DB0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686" y="-96"/>
      </p:cViewPr>
      <p:guideLst>
        <p:guide orient="horz" pos="2304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573D8-794B-4D9E-B51C-9E0ACFBCF57A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85800"/>
            <a:ext cx="45021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3C19B-9988-4151-8D04-815BF4C0D6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48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83306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66612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49918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33224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16531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685800"/>
            <a:ext cx="45021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3C19B-9988-4151-8D04-815BF4C0D6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3C19B-9988-4151-8D04-815BF4C0D6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3C19B-9988-4151-8D04-815BF4C0D6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3C19B-9988-4151-8D04-815BF4C0D6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3C19B-9988-4151-8D04-815BF4C0D6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77925" y="685800"/>
            <a:ext cx="45021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3C19B-9988-4151-8D04-815BF4C0D6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3C19B-9988-4151-8D04-815BF4C0D6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3C19B-9988-4151-8D04-815BF4C0D6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3C19B-9988-4151-8D04-815BF4C0D6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3C19B-9988-4151-8D04-815BF4C0D6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A3C19B-9988-4151-8D04-815BF4C0D6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272454"/>
            <a:ext cx="8161020" cy="15680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0180" y="4145280"/>
            <a:ext cx="6720840" cy="1869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833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666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499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33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16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998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831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664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CB13-D0AE-42DA-8695-06A731B5A78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1E75-5EDF-47D5-B83F-DEFFF8E1C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CB13-D0AE-42DA-8695-06A731B5A78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1E75-5EDF-47D5-B83F-DEFFF8E1C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60870" y="292948"/>
            <a:ext cx="2160270" cy="624162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0060" y="292948"/>
            <a:ext cx="6320790" cy="62416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CB13-D0AE-42DA-8695-06A731B5A78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1E75-5EDF-47D5-B83F-DEFFF8E1C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CB13-D0AE-42DA-8695-06A731B5A78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1E75-5EDF-47D5-B83F-DEFFF8E1C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429" y="4700694"/>
            <a:ext cx="8161020" cy="1452880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429" y="3100495"/>
            <a:ext cx="8161020" cy="1600199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8330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6661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4991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332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165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9983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8314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6644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CB13-D0AE-42DA-8695-06A731B5A78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1E75-5EDF-47D5-B83F-DEFFF8E1C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60" y="1706880"/>
            <a:ext cx="4240530" cy="482769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0610" y="1706880"/>
            <a:ext cx="4240530" cy="482769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CB13-D0AE-42DA-8695-06A731B5A78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1E75-5EDF-47D5-B83F-DEFFF8E1C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637454"/>
            <a:ext cx="4242197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" y="2319867"/>
            <a:ext cx="4242197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7277" y="1637454"/>
            <a:ext cx="4243864" cy="682413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83306" indent="0">
              <a:buNone/>
              <a:defRPr sz="2100" b="1"/>
            </a:lvl2pPr>
            <a:lvl3pPr marL="966612" indent="0">
              <a:buNone/>
              <a:defRPr sz="1900" b="1"/>
            </a:lvl3pPr>
            <a:lvl4pPr marL="1449918" indent="0">
              <a:buNone/>
              <a:defRPr sz="1700" b="1"/>
            </a:lvl4pPr>
            <a:lvl5pPr marL="1933224" indent="0">
              <a:buNone/>
              <a:defRPr sz="1700" b="1"/>
            </a:lvl5pPr>
            <a:lvl6pPr marL="2416531" indent="0">
              <a:buNone/>
              <a:defRPr sz="1700" b="1"/>
            </a:lvl6pPr>
            <a:lvl7pPr marL="2899837" indent="0">
              <a:buNone/>
              <a:defRPr sz="1700" b="1"/>
            </a:lvl7pPr>
            <a:lvl8pPr marL="3383143" indent="0">
              <a:buNone/>
              <a:defRPr sz="1700" b="1"/>
            </a:lvl8pPr>
            <a:lvl9pPr marL="3866449" indent="0">
              <a:buNone/>
              <a:defRPr sz="17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7277" y="2319867"/>
            <a:ext cx="4243864" cy="4214707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CB13-D0AE-42DA-8695-06A731B5A78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1E75-5EDF-47D5-B83F-DEFFF8E1C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CB13-D0AE-42DA-8695-06A731B5A78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1E75-5EDF-47D5-B83F-DEFFF8E1C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CB13-D0AE-42DA-8695-06A731B5A78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1E75-5EDF-47D5-B83F-DEFFF8E1C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291253"/>
            <a:ext cx="3158729" cy="1239520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3802" y="291254"/>
            <a:ext cx="5367338" cy="6243321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" y="1530774"/>
            <a:ext cx="3158729" cy="5003801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CB13-D0AE-42DA-8695-06A731B5A78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1E75-5EDF-47D5-B83F-DEFFF8E1C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902" y="5120640"/>
            <a:ext cx="5760720" cy="604521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902" y="653627"/>
            <a:ext cx="5760720" cy="4389120"/>
          </a:xfrm>
        </p:spPr>
        <p:txBody>
          <a:bodyPr/>
          <a:lstStyle>
            <a:lvl1pPr marL="0" indent="0">
              <a:buNone/>
              <a:defRPr sz="3400"/>
            </a:lvl1pPr>
            <a:lvl2pPr marL="483306" indent="0">
              <a:buNone/>
              <a:defRPr sz="3000"/>
            </a:lvl2pPr>
            <a:lvl3pPr marL="966612" indent="0">
              <a:buNone/>
              <a:defRPr sz="2500"/>
            </a:lvl3pPr>
            <a:lvl4pPr marL="1449918" indent="0">
              <a:buNone/>
              <a:defRPr sz="2100"/>
            </a:lvl4pPr>
            <a:lvl5pPr marL="1933224" indent="0">
              <a:buNone/>
              <a:defRPr sz="2100"/>
            </a:lvl5pPr>
            <a:lvl6pPr marL="2416531" indent="0">
              <a:buNone/>
              <a:defRPr sz="2100"/>
            </a:lvl6pPr>
            <a:lvl7pPr marL="2899837" indent="0">
              <a:buNone/>
              <a:defRPr sz="2100"/>
            </a:lvl7pPr>
            <a:lvl8pPr marL="3383143" indent="0">
              <a:buNone/>
              <a:defRPr sz="2100"/>
            </a:lvl8pPr>
            <a:lvl9pPr marL="3866449" indent="0">
              <a:buNone/>
              <a:defRPr sz="2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902" y="5725161"/>
            <a:ext cx="5760720" cy="858519"/>
          </a:xfrm>
        </p:spPr>
        <p:txBody>
          <a:bodyPr/>
          <a:lstStyle>
            <a:lvl1pPr marL="0" indent="0">
              <a:buNone/>
              <a:defRPr sz="1500"/>
            </a:lvl1pPr>
            <a:lvl2pPr marL="483306" indent="0">
              <a:buNone/>
              <a:defRPr sz="1300"/>
            </a:lvl2pPr>
            <a:lvl3pPr marL="966612" indent="0">
              <a:buNone/>
              <a:defRPr sz="1100"/>
            </a:lvl3pPr>
            <a:lvl4pPr marL="1449918" indent="0">
              <a:buNone/>
              <a:defRPr sz="1000"/>
            </a:lvl4pPr>
            <a:lvl5pPr marL="1933224" indent="0">
              <a:buNone/>
              <a:defRPr sz="1000"/>
            </a:lvl5pPr>
            <a:lvl6pPr marL="2416531" indent="0">
              <a:buNone/>
              <a:defRPr sz="1000"/>
            </a:lvl6pPr>
            <a:lvl7pPr marL="2899837" indent="0">
              <a:buNone/>
              <a:defRPr sz="1000"/>
            </a:lvl7pPr>
            <a:lvl8pPr marL="3383143" indent="0">
              <a:buNone/>
              <a:defRPr sz="1000"/>
            </a:lvl8pPr>
            <a:lvl9pPr marL="386644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CB13-D0AE-42DA-8695-06A731B5A78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51E75-5EDF-47D5-B83F-DEFFF8E1C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B5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0060" y="292947"/>
            <a:ext cx="8641080" cy="1219200"/>
          </a:xfrm>
          <a:prstGeom prst="rect">
            <a:avLst/>
          </a:prstGeom>
        </p:spPr>
        <p:txBody>
          <a:bodyPr vert="horz" lIns="96661" tIns="48331" rIns="96661" bIns="4833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0060" y="1706880"/>
            <a:ext cx="8641080" cy="4827694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00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66CB13-D0AE-42DA-8695-06A731B5A784}" type="datetimeFigureOut">
              <a:rPr lang="en-US" smtClean="0"/>
              <a:pPr/>
              <a:t>1/29/2014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0410" y="6780107"/>
            <a:ext cx="30403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0860" y="6780107"/>
            <a:ext cx="2240280" cy="389467"/>
          </a:xfrm>
          <a:prstGeom prst="rect">
            <a:avLst/>
          </a:prstGeom>
        </p:spPr>
        <p:txBody>
          <a:bodyPr vert="horz" lIns="96661" tIns="48331" rIns="96661" bIns="4833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51E75-5EDF-47D5-B83F-DEFFF8E1C3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66612" rtl="0" eaLnBrk="1" latinLnBrk="0" hangingPunct="1">
        <a:spcBef>
          <a:spcPct val="0"/>
        </a:spcBef>
        <a:buNone/>
        <a:defRPr sz="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2480" indent="-362480" algn="l" defTabSz="966612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785372" indent="-302066" algn="l" defTabSz="966612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08265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91571" indent="-241653" algn="l" defTabSz="966612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4878" indent="-241653" algn="l" defTabSz="966612" rtl="0" eaLnBrk="1" latinLnBrk="0" hangingPunct="1">
        <a:spcBef>
          <a:spcPct val="20000"/>
        </a:spcBef>
        <a:buFont typeface="Arial" pitchFamily="34" charset="0"/>
        <a:buChar char="»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58184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490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24796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08102" indent="-241653" algn="l" defTabSz="966612" rtl="0" eaLnBrk="1" latinLnBrk="0" hangingPunct="1">
        <a:spcBef>
          <a:spcPct val="20000"/>
        </a:spcBef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83306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66612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49918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33224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16531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99837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83143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66449" algn="l" defTabSz="96661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601200" cy="7315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" y="914400"/>
            <a:ext cx="9121140" cy="1568027"/>
          </a:xfrm>
        </p:spPr>
        <p:txBody>
          <a:bodyPr>
            <a:normAutofit/>
          </a:bodyPr>
          <a:lstStyle/>
          <a:p>
            <a:r>
              <a:rPr lang="en-US" sz="8500" b="1" dirty="0" smtClean="0">
                <a:latin typeface="CK Quick Stitch" pitchFamily="2" charset="0"/>
              </a:rPr>
              <a:t>Pattern Symbols</a:t>
            </a:r>
            <a:endParaRPr lang="en-US" sz="8500" b="1" dirty="0">
              <a:latin typeface="CK Quick Stitch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0284" y="2895600"/>
            <a:ext cx="4900613" cy="354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228600" y="228600"/>
            <a:ext cx="9144000" cy="6858000"/>
          </a:xfrm>
          <a:prstGeom prst="rect">
            <a:avLst/>
          </a:prstGeom>
          <a:noFill/>
          <a:ln w="762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5760" y="365760"/>
            <a:ext cx="8869680" cy="6583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067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2400" y="533400"/>
            <a:ext cx="9296400" cy="6766788"/>
            <a:chOff x="152400" y="533400"/>
            <a:chExt cx="9296400" cy="6766788"/>
          </a:xfrm>
        </p:grpSpPr>
        <p:sp>
          <p:nvSpPr>
            <p:cNvPr id="6" name="Content Placeholder 2"/>
            <p:cNvSpPr txBox="1">
              <a:spLocks/>
            </p:cNvSpPr>
            <p:nvPr/>
          </p:nvSpPr>
          <p:spPr>
            <a:xfrm>
              <a:off x="152400" y="533400"/>
              <a:ext cx="9296400" cy="1600200"/>
            </a:xfrm>
            <a:prstGeom prst="rect">
              <a:avLst/>
            </a:prstGeom>
          </p:spPr>
          <p:txBody>
            <a:bodyPr vert="horz" lIns="96661" tIns="48331" rIns="96661" bIns="48331" rtlCol="0">
              <a:normAutofit fontScale="92500" lnSpcReduction="10000"/>
            </a:bodyPr>
            <a:lstStyle/>
            <a:p>
              <a:pPr marL="514350" marR="0" lvl="0" indent="-51435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4000" b="1" dirty="0" smtClean="0"/>
                <a:t>A.  </a:t>
              </a:r>
              <a:r>
                <a:rPr lang="en-US" sz="4000" b="1" u="sng" dirty="0" smtClean="0"/>
                <a:t>Crosswise Grain</a:t>
              </a:r>
              <a:endPara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  <a:p>
              <a:pPr marL="514350" marR="0" lvl="0" indent="-51435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3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	</a:t>
              </a:r>
              <a:r>
                <a:rPr kumimoji="0" lang="en-US" sz="3400" b="0" i="1" u="sng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Perpendicular</a:t>
              </a:r>
              <a:r>
                <a:rPr kumimoji="0" lang="en-US" sz="3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to the selvage edge of fabric-has a little bit of stretch.</a:t>
              </a:r>
              <a:endPara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7" name="Group 152"/>
            <p:cNvGrpSpPr/>
            <p:nvPr/>
          </p:nvGrpSpPr>
          <p:grpSpPr>
            <a:xfrm>
              <a:off x="838200" y="2971800"/>
              <a:ext cx="7924800" cy="4328388"/>
              <a:chOff x="-228600" y="6427274"/>
              <a:chExt cx="4495800" cy="2604968"/>
            </a:xfrm>
          </p:grpSpPr>
          <p:grpSp>
            <p:nvGrpSpPr>
              <p:cNvPr id="8" name="Group 15"/>
              <p:cNvGrpSpPr/>
              <p:nvPr/>
            </p:nvGrpSpPr>
            <p:grpSpPr>
              <a:xfrm>
                <a:off x="-228600" y="6427274"/>
                <a:ext cx="4495800" cy="2604968"/>
                <a:chOff x="1600200" y="4152650"/>
                <a:chExt cx="5964358" cy="2604968"/>
              </a:xfrm>
            </p:grpSpPr>
            <p:sp>
              <p:nvSpPr>
                <p:cNvPr id="11" name="Rectangle 10"/>
                <p:cNvSpPr/>
                <p:nvPr/>
              </p:nvSpPr>
              <p:spPr>
                <a:xfrm rot="21292902">
                  <a:off x="1697158" y="4372767"/>
                  <a:ext cx="5867400" cy="1912633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Rectangle 12"/>
                <p:cNvSpPr/>
                <p:nvPr/>
              </p:nvSpPr>
              <p:spPr>
                <a:xfrm>
                  <a:off x="1600200" y="4152650"/>
                  <a:ext cx="5867400" cy="22098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1752599" y="6379100"/>
                  <a:ext cx="2590799" cy="378518"/>
                </a:xfrm>
                <a:prstGeom prst="rect">
                  <a:avLst/>
                </a:prstGeom>
                <a:solidFill>
                  <a:srgbClr val="92B5D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" name="TextBox 8"/>
              <p:cNvSpPr txBox="1"/>
              <p:nvPr/>
            </p:nvSpPr>
            <p:spPr>
              <a:xfrm>
                <a:off x="914400" y="7295346"/>
                <a:ext cx="2039518" cy="7964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4000" b="1" dirty="0" smtClean="0"/>
                  <a:t>Perpendicular to Selvage</a:t>
                </a:r>
                <a:endParaRPr lang="en-US" sz="4000" b="1" dirty="0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 rot="5400000">
                <a:off x="-228600" y="7543800"/>
                <a:ext cx="1828800" cy="1588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297368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52400" y="533400"/>
            <a:ext cx="9296400" cy="5643159"/>
            <a:chOff x="152400" y="533400"/>
            <a:chExt cx="9296400" cy="5643159"/>
          </a:xfrm>
        </p:grpSpPr>
        <p:sp>
          <p:nvSpPr>
            <p:cNvPr id="12" name="Content Placeholder 2"/>
            <p:cNvSpPr txBox="1">
              <a:spLocks/>
            </p:cNvSpPr>
            <p:nvPr/>
          </p:nvSpPr>
          <p:spPr>
            <a:xfrm>
              <a:off x="152400" y="533400"/>
              <a:ext cx="9296400" cy="1905000"/>
            </a:xfrm>
            <a:prstGeom prst="rect">
              <a:avLst/>
            </a:prstGeom>
          </p:spPr>
          <p:txBody>
            <a:bodyPr vert="horz" lIns="96661" tIns="48331" rIns="96661" bIns="48331" rtlCol="0">
              <a:normAutofit/>
            </a:bodyPr>
            <a:lstStyle/>
            <a:p>
              <a:pPr marL="514350" marR="0" lvl="0" indent="-51435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4000" b="1" dirty="0"/>
                <a:t>B</a:t>
              </a:r>
              <a:r>
                <a:rPr kumimoji="0" lang="en-US" sz="4000" b="1" i="0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.  </a:t>
              </a:r>
              <a:r>
                <a:rPr kumimoji="0" lang="en-US" sz="4000" b="1" i="0" u="sng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Bias</a:t>
              </a:r>
            </a:p>
            <a:p>
              <a:pPr marL="514350" marR="0" lvl="0" indent="-51435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3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	</a:t>
              </a:r>
              <a:r>
                <a:rPr kumimoji="0" lang="en-US" sz="3400" b="0" i="1" u="sng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Diagonal</a:t>
              </a:r>
              <a:r>
                <a:rPr kumimoji="0" lang="en-US" sz="3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angle on fabric-provides the </a:t>
              </a:r>
              <a:r>
                <a:rPr kumimoji="0" lang="en-US" sz="3400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MOST</a:t>
              </a:r>
              <a:r>
                <a:rPr kumimoji="0" lang="en-US" sz="3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amount of stretch in the fabric.</a:t>
              </a:r>
              <a:endParaRPr kumimoji="0" lang="en-US" sz="3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3" name="Group 20"/>
            <p:cNvGrpSpPr/>
            <p:nvPr/>
          </p:nvGrpSpPr>
          <p:grpSpPr>
            <a:xfrm>
              <a:off x="685800" y="2731819"/>
              <a:ext cx="8229600" cy="3444740"/>
              <a:chOff x="1600200" y="4332024"/>
              <a:chExt cx="5964358" cy="2605478"/>
            </a:xfrm>
          </p:grpSpPr>
          <p:grpSp>
            <p:nvGrpSpPr>
              <p:cNvPr id="4" name="Group 15"/>
              <p:cNvGrpSpPr/>
              <p:nvPr/>
            </p:nvGrpSpPr>
            <p:grpSpPr>
              <a:xfrm>
                <a:off x="1600200" y="4332024"/>
                <a:ext cx="5964358" cy="2605478"/>
                <a:chOff x="1600200" y="4114800"/>
                <a:chExt cx="5964358" cy="2605478"/>
              </a:xfrm>
            </p:grpSpPr>
            <p:sp>
              <p:nvSpPr>
                <p:cNvPr id="13" name="Rectangle 12"/>
                <p:cNvSpPr/>
                <p:nvPr/>
              </p:nvSpPr>
              <p:spPr>
                <a:xfrm rot="21292902">
                  <a:off x="1697158" y="4372767"/>
                  <a:ext cx="5867400" cy="1912633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" name="Rectangle 13"/>
                <p:cNvSpPr/>
                <p:nvPr/>
              </p:nvSpPr>
              <p:spPr>
                <a:xfrm>
                  <a:off x="1600200" y="4114800"/>
                  <a:ext cx="5867400" cy="22098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" name="Rectangle 14"/>
                <p:cNvSpPr/>
                <p:nvPr/>
              </p:nvSpPr>
              <p:spPr>
                <a:xfrm>
                  <a:off x="1752600" y="6341761"/>
                  <a:ext cx="2590800" cy="378517"/>
                </a:xfrm>
                <a:prstGeom prst="rect">
                  <a:avLst/>
                </a:prstGeom>
                <a:solidFill>
                  <a:srgbClr val="92B5D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8" name="Straight Arrow Connector 17"/>
              <p:cNvCxnSpPr/>
              <p:nvPr/>
            </p:nvCxnSpPr>
            <p:spPr>
              <a:xfrm rot="5400000" flipH="1" flipV="1">
                <a:off x="3810000" y="4495800"/>
                <a:ext cx="1905000" cy="190500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0" name="TextBox 19"/>
              <p:cNvSpPr txBox="1"/>
              <p:nvPr/>
            </p:nvSpPr>
            <p:spPr>
              <a:xfrm rot="18943727">
                <a:off x="4132682" y="5115918"/>
                <a:ext cx="762000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500" b="1" dirty="0" smtClean="0"/>
                  <a:t>Bias</a:t>
                </a:r>
                <a:endParaRPr lang="en-US" sz="2500" b="1" dirty="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" y="609600"/>
            <a:ext cx="9296400" cy="5257800"/>
            <a:chOff x="152400" y="609600"/>
            <a:chExt cx="9296400" cy="5257800"/>
          </a:xfrm>
        </p:grpSpPr>
        <p:sp>
          <p:nvSpPr>
            <p:cNvPr id="25" name="Content Placeholder 2"/>
            <p:cNvSpPr txBox="1">
              <a:spLocks/>
            </p:cNvSpPr>
            <p:nvPr/>
          </p:nvSpPr>
          <p:spPr>
            <a:xfrm>
              <a:off x="152400" y="609600"/>
              <a:ext cx="9296400" cy="1551710"/>
            </a:xfrm>
            <a:prstGeom prst="rect">
              <a:avLst/>
            </a:prstGeom>
          </p:spPr>
          <p:txBody>
            <a:bodyPr vert="horz" lIns="96661" tIns="48331" rIns="96661" bIns="48331" rtlCol="0">
              <a:normAutofit fontScale="92500" lnSpcReduction="20000"/>
            </a:bodyPr>
            <a:lstStyle/>
            <a:p>
              <a:pPr marL="514350" marR="0" lvl="0" indent="-51435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4300" b="1" dirty="0"/>
                <a:t>C</a:t>
              </a:r>
              <a:r>
                <a:rPr lang="en-US" sz="4300" b="1" dirty="0" smtClean="0"/>
                <a:t>.  </a:t>
              </a:r>
              <a:r>
                <a:rPr lang="en-US" sz="4300" b="1" u="sng" dirty="0" smtClean="0"/>
                <a:t>Lengthwise Grain</a:t>
              </a:r>
              <a:endParaRPr kumimoji="0" lang="en-US" sz="43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  <a:p>
              <a:pPr marL="514350" marR="0" lvl="0" indent="-51435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3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	</a:t>
              </a:r>
              <a:r>
                <a:rPr kumimoji="0" lang="en-US" sz="3400" b="0" i="1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Parallel</a:t>
              </a:r>
              <a:r>
                <a:rPr kumimoji="0" lang="en-US" sz="3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to the selvage edge of fabric-has the </a:t>
              </a:r>
              <a:r>
                <a:rPr kumimoji="0" lang="en-US" sz="3400" b="1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LEAST</a:t>
              </a:r>
              <a:r>
                <a:rPr kumimoji="0" lang="en-US" sz="34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amount of stretch.</a:t>
              </a:r>
              <a:endPara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838200" y="2302334"/>
              <a:ext cx="7696200" cy="3565066"/>
              <a:chOff x="1818421" y="1981200"/>
              <a:chExt cx="5964358" cy="2602176"/>
            </a:xfrm>
          </p:grpSpPr>
          <p:grpSp>
            <p:nvGrpSpPr>
              <p:cNvPr id="11" name="Group 15"/>
              <p:cNvGrpSpPr/>
              <p:nvPr/>
            </p:nvGrpSpPr>
            <p:grpSpPr>
              <a:xfrm>
                <a:off x="1818421" y="1981200"/>
                <a:ext cx="5964358" cy="2602176"/>
                <a:chOff x="1600200" y="4114800"/>
                <a:chExt cx="5964358" cy="2602176"/>
              </a:xfrm>
            </p:grpSpPr>
            <p:sp>
              <p:nvSpPr>
                <p:cNvPr id="15" name="Rectangle 14"/>
                <p:cNvSpPr/>
                <p:nvPr/>
              </p:nvSpPr>
              <p:spPr>
                <a:xfrm rot="21292902">
                  <a:off x="1697158" y="4372767"/>
                  <a:ext cx="5867400" cy="1912633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" name="Rectangle 15"/>
                <p:cNvSpPr/>
                <p:nvPr/>
              </p:nvSpPr>
              <p:spPr>
                <a:xfrm>
                  <a:off x="1600200" y="4114800"/>
                  <a:ext cx="5867400" cy="22098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1752600" y="6338459"/>
                  <a:ext cx="2590800" cy="378517"/>
                </a:xfrm>
                <a:prstGeom prst="rect">
                  <a:avLst/>
                </a:prstGeom>
                <a:solidFill>
                  <a:srgbClr val="92B5D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cxnSp>
            <p:nvCxnSpPr>
              <p:cNvPr id="13" name="Straight Arrow Connector 12"/>
              <p:cNvCxnSpPr/>
              <p:nvPr/>
            </p:nvCxnSpPr>
            <p:spPr>
              <a:xfrm>
                <a:off x="3411978" y="3058311"/>
                <a:ext cx="2635681" cy="0"/>
              </a:xfrm>
              <a:prstGeom prst="straightConnector1">
                <a:avLst/>
              </a:prstGeom>
              <a:ln w="57150">
                <a:solidFill>
                  <a:schemeClr val="tx1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3191103" y="2623086"/>
                <a:ext cx="3139883" cy="34820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500" b="1" dirty="0" smtClean="0"/>
                  <a:t>Parallel to the Selvage</a:t>
                </a:r>
                <a:endParaRPr lang="en-US" sz="25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854149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52400" y="609600"/>
            <a:ext cx="9296400" cy="5410200"/>
            <a:chOff x="152400" y="609600"/>
            <a:chExt cx="9296400" cy="5410200"/>
          </a:xfrm>
        </p:grpSpPr>
        <p:sp>
          <p:nvSpPr>
            <p:cNvPr id="25" name="Content Placeholder 2"/>
            <p:cNvSpPr txBox="1">
              <a:spLocks/>
            </p:cNvSpPr>
            <p:nvPr/>
          </p:nvSpPr>
          <p:spPr>
            <a:xfrm>
              <a:off x="152400" y="609600"/>
              <a:ext cx="9296400" cy="1551710"/>
            </a:xfrm>
            <a:prstGeom prst="rect">
              <a:avLst/>
            </a:prstGeom>
          </p:spPr>
          <p:txBody>
            <a:bodyPr vert="horz" lIns="96661" tIns="48331" rIns="96661" bIns="48331" rtlCol="0">
              <a:normAutofit fontScale="92500" lnSpcReduction="20000"/>
            </a:bodyPr>
            <a:lstStyle/>
            <a:p>
              <a:pPr marL="514350" marR="0" lvl="0" indent="-51435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4300" b="1" dirty="0" smtClean="0"/>
                <a:t>D.  </a:t>
              </a:r>
              <a:r>
                <a:rPr lang="en-US" sz="4300" b="1" u="sng" dirty="0" smtClean="0"/>
                <a:t>Place-On-Fold</a:t>
              </a:r>
              <a:endParaRPr kumimoji="0" lang="en-US" sz="43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  <a:p>
              <a:pPr marL="514350" lvl="0" indent="-514350">
                <a:spcBef>
                  <a:spcPct val="20000"/>
                </a:spcBef>
                <a:defRPr/>
              </a:pPr>
              <a:r>
                <a:rPr kumimoji="0" lang="en-US" sz="3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	</a:t>
              </a:r>
              <a:r>
                <a:rPr lang="en-US" sz="3600" dirty="0"/>
                <a:t>An arrow with bent corners to indicate pattern must be placed and cut on a folded edge of fabric.</a:t>
              </a: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914400" y="2590800"/>
              <a:ext cx="7820003" cy="3429000"/>
              <a:chOff x="568371" y="3505200"/>
              <a:chExt cx="8353403" cy="3429000"/>
            </a:xfrm>
          </p:grpSpPr>
          <p:grpSp>
            <p:nvGrpSpPr>
              <p:cNvPr id="18" name="Group 16"/>
              <p:cNvGrpSpPr/>
              <p:nvPr/>
            </p:nvGrpSpPr>
            <p:grpSpPr>
              <a:xfrm>
                <a:off x="568371" y="3505200"/>
                <a:ext cx="8353403" cy="3429000"/>
                <a:chOff x="1818421" y="2503224"/>
                <a:chExt cx="5951064" cy="2602176"/>
              </a:xfrm>
            </p:grpSpPr>
            <p:sp>
              <p:nvSpPr>
                <p:cNvPr id="38" name="Rectangle 37"/>
                <p:cNvSpPr/>
                <p:nvPr/>
              </p:nvSpPr>
              <p:spPr>
                <a:xfrm rot="21292902">
                  <a:off x="1902085" y="2803674"/>
                  <a:ext cx="5867400" cy="1912633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1970820" y="4726883"/>
                  <a:ext cx="2946347" cy="378517"/>
                </a:xfrm>
                <a:prstGeom prst="rect">
                  <a:avLst/>
                </a:prstGeom>
                <a:solidFill>
                  <a:srgbClr val="92B5D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1818421" y="2503224"/>
                  <a:ext cx="5867400" cy="22098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23" name="Group 22"/>
              <p:cNvGrpSpPr/>
              <p:nvPr/>
            </p:nvGrpSpPr>
            <p:grpSpPr>
              <a:xfrm>
                <a:off x="4003627" y="3505200"/>
                <a:ext cx="2057400" cy="394855"/>
                <a:chOff x="3962400" y="2147455"/>
                <a:chExt cx="2057400" cy="394855"/>
              </a:xfrm>
            </p:grpSpPr>
            <p:cxnSp>
              <p:nvCxnSpPr>
                <p:cNvPr id="35" name="Straight Connector 34"/>
                <p:cNvCxnSpPr/>
                <p:nvPr/>
              </p:nvCxnSpPr>
              <p:spPr>
                <a:xfrm>
                  <a:off x="3962400" y="2528455"/>
                  <a:ext cx="2057400" cy="158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Arrow Connector 35"/>
                <p:cNvCxnSpPr/>
                <p:nvPr/>
              </p:nvCxnSpPr>
              <p:spPr>
                <a:xfrm rot="5400000" flipH="1" flipV="1">
                  <a:off x="3772694" y="2351016"/>
                  <a:ext cx="381000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Arrow Connector 36"/>
                <p:cNvCxnSpPr/>
                <p:nvPr/>
              </p:nvCxnSpPr>
              <p:spPr>
                <a:xfrm rot="5400000" flipH="1" flipV="1">
                  <a:off x="5814651" y="2337161"/>
                  <a:ext cx="381000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8" name="TextBox 27"/>
              <p:cNvSpPr txBox="1"/>
              <p:nvPr/>
            </p:nvSpPr>
            <p:spPr>
              <a:xfrm>
                <a:off x="4686354" y="3810000"/>
                <a:ext cx="765073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0" b="1" dirty="0" smtClean="0"/>
                  <a:t>D.</a:t>
                </a:r>
                <a:endParaRPr lang="en-US" sz="30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863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52400" y="609600"/>
            <a:ext cx="9296400" cy="5334000"/>
            <a:chOff x="152400" y="609600"/>
            <a:chExt cx="9296400" cy="5334000"/>
          </a:xfrm>
        </p:grpSpPr>
        <p:sp>
          <p:nvSpPr>
            <p:cNvPr id="25" name="Content Placeholder 2"/>
            <p:cNvSpPr txBox="1">
              <a:spLocks/>
            </p:cNvSpPr>
            <p:nvPr/>
          </p:nvSpPr>
          <p:spPr>
            <a:xfrm>
              <a:off x="152400" y="609600"/>
              <a:ext cx="9296400" cy="1551710"/>
            </a:xfrm>
            <a:prstGeom prst="rect">
              <a:avLst/>
            </a:prstGeom>
          </p:spPr>
          <p:txBody>
            <a:bodyPr vert="horz" lIns="96661" tIns="48331" rIns="96661" bIns="48331" rtlCol="0">
              <a:normAutofit fontScale="92500" lnSpcReduction="20000"/>
            </a:bodyPr>
            <a:lstStyle/>
            <a:p>
              <a:pPr marL="514350" marR="0" lvl="0" indent="-51435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4300" b="1" dirty="0"/>
                <a:t>E</a:t>
              </a:r>
              <a:r>
                <a:rPr lang="en-US" sz="4300" b="1" dirty="0" smtClean="0"/>
                <a:t>.  </a:t>
              </a:r>
              <a:r>
                <a:rPr lang="en-US" sz="4300" b="1" u="sng" dirty="0" smtClean="0"/>
                <a:t>Selvage Edges</a:t>
              </a:r>
              <a:endParaRPr kumimoji="0" lang="en-US" sz="43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  <a:p>
              <a:pPr marL="514350" lvl="0" indent="-514350">
                <a:spcBef>
                  <a:spcPct val="20000"/>
                </a:spcBef>
                <a:defRPr/>
              </a:pPr>
              <a:r>
                <a:rPr kumimoji="0" lang="en-US" sz="3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	</a:t>
              </a:r>
              <a:r>
                <a:rPr lang="en-US" sz="3600" dirty="0"/>
                <a:t>The tightly woven edges on fabric that runs lengthwise down the fabric.</a:t>
              </a:r>
            </a:p>
            <a:p>
              <a:pPr marL="514350" lvl="0" indent="-514350">
                <a:spcBef>
                  <a:spcPct val="20000"/>
                </a:spcBef>
                <a:defRPr/>
              </a:pPr>
              <a:endParaRPr lang="en-US" sz="3600" i="1" dirty="0"/>
            </a:p>
            <a:p>
              <a:pPr marL="514350" lvl="0" indent="-514350">
                <a:spcBef>
                  <a:spcPct val="20000"/>
                </a:spcBef>
                <a:defRPr/>
              </a:pPr>
              <a:endParaRPr lang="en-US" sz="3600" dirty="0"/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949374" y="2514600"/>
              <a:ext cx="7508826" cy="3429000"/>
              <a:chOff x="1524001" y="3505200"/>
              <a:chExt cx="7508826" cy="3429000"/>
            </a:xfrm>
          </p:grpSpPr>
          <p:grpSp>
            <p:nvGrpSpPr>
              <p:cNvPr id="15" name="Group 16"/>
              <p:cNvGrpSpPr/>
              <p:nvPr/>
            </p:nvGrpSpPr>
            <p:grpSpPr>
              <a:xfrm>
                <a:off x="1524001" y="3505200"/>
                <a:ext cx="7508826" cy="3429000"/>
                <a:chOff x="1818421" y="2503224"/>
                <a:chExt cx="6030179" cy="2602176"/>
              </a:xfrm>
            </p:grpSpPr>
            <p:sp>
              <p:nvSpPr>
                <p:cNvPr id="43" name="Rectangle 42"/>
                <p:cNvSpPr/>
                <p:nvPr/>
              </p:nvSpPr>
              <p:spPr>
                <a:xfrm rot="21292902">
                  <a:off x="1915379" y="2761191"/>
                  <a:ext cx="5867400" cy="1912633"/>
                </a:xfrm>
                <a:prstGeom prst="rect">
                  <a:avLst/>
                </a:prstGeom>
                <a:solidFill>
                  <a:schemeClr val="bg1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1970821" y="4726883"/>
                  <a:ext cx="2590800" cy="378517"/>
                </a:xfrm>
                <a:prstGeom prst="rect">
                  <a:avLst/>
                </a:prstGeom>
                <a:solidFill>
                  <a:srgbClr val="92B5D2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7543800" y="4413881"/>
                  <a:ext cx="304800" cy="15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6" name="Rectangle 45"/>
                <p:cNvSpPr/>
                <p:nvPr/>
              </p:nvSpPr>
              <p:spPr>
                <a:xfrm>
                  <a:off x="1818421" y="2503224"/>
                  <a:ext cx="5867400" cy="220980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1828800" y="4711436"/>
                  <a:ext cx="5867400" cy="1588"/>
                </a:xfrm>
                <a:prstGeom prst="line">
                  <a:avLst/>
                </a:prstGeom>
                <a:ln w="762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7" name="TextBox 26"/>
              <p:cNvSpPr txBox="1"/>
              <p:nvPr/>
            </p:nvSpPr>
            <p:spPr>
              <a:xfrm>
                <a:off x="6161042" y="5770602"/>
                <a:ext cx="53340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0" b="1" dirty="0" smtClean="0"/>
                  <a:t>E.</a:t>
                </a:r>
                <a:endParaRPr lang="en-US" sz="3000" b="1" dirty="0"/>
              </a:p>
            </p:txBody>
          </p:sp>
          <p:grpSp>
            <p:nvGrpSpPr>
              <p:cNvPr id="29" name="Group 28"/>
              <p:cNvGrpSpPr/>
              <p:nvPr/>
            </p:nvGrpSpPr>
            <p:grpSpPr>
              <a:xfrm>
                <a:off x="6594428" y="5711031"/>
                <a:ext cx="2333621" cy="680243"/>
                <a:chOff x="6553201" y="4187031"/>
                <a:chExt cx="2333621" cy="680243"/>
              </a:xfrm>
            </p:grpSpPr>
            <p:cxnSp>
              <p:nvCxnSpPr>
                <p:cNvPr id="30" name="Straight Arrow Connector 29"/>
                <p:cNvCxnSpPr/>
                <p:nvPr/>
              </p:nvCxnSpPr>
              <p:spPr>
                <a:xfrm rot="5400000">
                  <a:off x="6742906" y="4675980"/>
                  <a:ext cx="381794" cy="794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/>
                <p:cNvCxnSpPr/>
                <p:nvPr/>
              </p:nvCxnSpPr>
              <p:spPr>
                <a:xfrm rot="10800000">
                  <a:off x="6553201" y="4495800"/>
                  <a:ext cx="400053" cy="158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/>
                <p:cNvCxnSpPr/>
                <p:nvPr/>
              </p:nvCxnSpPr>
              <p:spPr>
                <a:xfrm flipV="1">
                  <a:off x="6905622" y="4191000"/>
                  <a:ext cx="1981200" cy="304800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 rot="5400000">
                  <a:off x="8753478" y="4300537"/>
                  <a:ext cx="228600" cy="1588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362673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52400" y="609600"/>
            <a:ext cx="9296400" cy="5334000"/>
            <a:chOff x="152400" y="609600"/>
            <a:chExt cx="9296400" cy="5334000"/>
          </a:xfrm>
        </p:grpSpPr>
        <p:grpSp>
          <p:nvGrpSpPr>
            <p:cNvPr id="5" name="Group 4"/>
            <p:cNvGrpSpPr/>
            <p:nvPr/>
          </p:nvGrpSpPr>
          <p:grpSpPr>
            <a:xfrm>
              <a:off x="152400" y="609600"/>
              <a:ext cx="9296400" cy="5334000"/>
              <a:chOff x="152400" y="609600"/>
              <a:chExt cx="9296400" cy="5334000"/>
            </a:xfrm>
          </p:grpSpPr>
          <p:sp>
            <p:nvSpPr>
              <p:cNvPr id="25" name="Content Placeholder 2"/>
              <p:cNvSpPr txBox="1">
                <a:spLocks/>
              </p:cNvSpPr>
              <p:nvPr/>
            </p:nvSpPr>
            <p:spPr>
              <a:xfrm>
                <a:off x="152400" y="609600"/>
                <a:ext cx="9296400" cy="1551710"/>
              </a:xfrm>
              <a:prstGeom prst="rect">
                <a:avLst/>
              </a:prstGeom>
            </p:spPr>
            <p:txBody>
              <a:bodyPr vert="horz" lIns="96661" tIns="48331" rIns="96661" bIns="48331" rtlCol="0">
                <a:normAutofit/>
              </a:bodyPr>
              <a:lstStyle/>
              <a:p>
                <a:pPr marL="514350" marR="0" lvl="0" indent="-514350" algn="l" defTabSz="966612" rtl="0" eaLnBrk="1" fontAlgn="auto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ts val="0"/>
                  </a:spcAft>
                  <a:buClrTx/>
                  <a:buSzTx/>
                  <a:tabLst/>
                  <a:defRPr/>
                </a:pPr>
                <a:r>
                  <a:rPr lang="en-US" sz="4300" b="1" dirty="0" smtClean="0"/>
                  <a:t>F.  </a:t>
                </a:r>
                <a:r>
                  <a:rPr lang="en-US" sz="4300" b="1" u="sng" dirty="0" smtClean="0"/>
                  <a:t>Raw Edges</a:t>
                </a:r>
                <a:endParaRPr kumimoji="0" lang="en-US" sz="4300" b="1" i="0" u="sng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endParaRPr>
              </a:p>
              <a:p>
                <a:pPr marL="514350" lvl="0" indent="-514350">
                  <a:spcBef>
                    <a:spcPct val="20000"/>
                  </a:spcBef>
                  <a:defRPr/>
                </a:pPr>
                <a:r>
                  <a:rPr kumimoji="0" lang="en-US" sz="34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+mn-lt"/>
                    <a:ea typeface="+mn-ea"/>
                    <a:cs typeface="+mn-cs"/>
                  </a:rPr>
                  <a:t>	</a:t>
                </a:r>
                <a:r>
                  <a:rPr lang="en-US" sz="3600" dirty="0" smtClean="0"/>
                  <a:t>The cut edges that will ravel and fray .  </a:t>
                </a:r>
                <a:endParaRPr lang="en-US" sz="3600" dirty="0"/>
              </a:p>
              <a:p>
                <a:pPr marL="514350" lvl="0" indent="-514350">
                  <a:spcBef>
                    <a:spcPct val="20000"/>
                  </a:spcBef>
                  <a:defRPr/>
                </a:pPr>
                <a:endParaRPr lang="en-US" sz="3600" i="1" dirty="0"/>
              </a:p>
              <a:p>
                <a:pPr marL="514350" lvl="0" indent="-514350">
                  <a:spcBef>
                    <a:spcPct val="20000"/>
                  </a:spcBef>
                  <a:defRPr/>
                </a:pPr>
                <a:endParaRPr lang="en-US" sz="3600" dirty="0"/>
              </a:p>
            </p:txBody>
          </p:sp>
          <p:grpSp>
            <p:nvGrpSpPr>
              <p:cNvPr id="4" name="Group 3"/>
              <p:cNvGrpSpPr/>
              <p:nvPr/>
            </p:nvGrpSpPr>
            <p:grpSpPr>
              <a:xfrm>
                <a:off x="949374" y="2514600"/>
                <a:ext cx="7508826" cy="3429000"/>
                <a:chOff x="1524001" y="3505200"/>
                <a:chExt cx="7508826" cy="3429000"/>
              </a:xfrm>
            </p:grpSpPr>
            <p:grpSp>
              <p:nvGrpSpPr>
                <p:cNvPr id="15" name="Group 16"/>
                <p:cNvGrpSpPr/>
                <p:nvPr/>
              </p:nvGrpSpPr>
              <p:grpSpPr>
                <a:xfrm>
                  <a:off x="1524001" y="3505200"/>
                  <a:ext cx="7508826" cy="3429000"/>
                  <a:chOff x="1818421" y="2503224"/>
                  <a:chExt cx="6030179" cy="2602176"/>
                </a:xfrm>
              </p:grpSpPr>
              <p:sp>
                <p:nvSpPr>
                  <p:cNvPr id="43" name="Rectangle 42"/>
                  <p:cNvSpPr/>
                  <p:nvPr/>
                </p:nvSpPr>
                <p:spPr>
                  <a:xfrm rot="21292902">
                    <a:off x="1915379" y="2761191"/>
                    <a:ext cx="5867400" cy="1912633"/>
                  </a:xfrm>
                  <a:prstGeom prst="rect">
                    <a:avLst/>
                  </a:prstGeom>
                  <a:solidFill>
                    <a:schemeClr val="bg1">
                      <a:lumMod val="50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4" name="Rectangle 43"/>
                  <p:cNvSpPr/>
                  <p:nvPr/>
                </p:nvSpPr>
                <p:spPr>
                  <a:xfrm>
                    <a:off x="1970821" y="4726883"/>
                    <a:ext cx="2590800" cy="378517"/>
                  </a:xfrm>
                  <a:prstGeom prst="rect">
                    <a:avLst/>
                  </a:prstGeom>
                  <a:solidFill>
                    <a:srgbClr val="92B5D2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45" name="Straight Connector 44"/>
                  <p:cNvCxnSpPr/>
                  <p:nvPr/>
                </p:nvCxnSpPr>
                <p:spPr>
                  <a:xfrm>
                    <a:off x="7543800" y="4413881"/>
                    <a:ext cx="304800" cy="1588"/>
                  </a:xfrm>
                  <a:prstGeom prst="line">
                    <a:avLst/>
                  </a:prstGeom>
                  <a:ln w="762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46" name="Rectangle 45"/>
                  <p:cNvSpPr/>
                  <p:nvPr/>
                </p:nvSpPr>
                <p:spPr>
                  <a:xfrm>
                    <a:off x="1818421" y="2503224"/>
                    <a:ext cx="5867400" cy="2209800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47" name="Straight Connector 46"/>
                  <p:cNvCxnSpPr/>
                  <p:nvPr/>
                </p:nvCxnSpPr>
                <p:spPr>
                  <a:xfrm>
                    <a:off x="1828800" y="4711436"/>
                    <a:ext cx="5867400" cy="1588"/>
                  </a:xfrm>
                  <a:prstGeom prst="line">
                    <a:avLst/>
                  </a:prstGeom>
                  <a:ln w="76200">
                    <a:solidFill>
                      <a:schemeClr val="tx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27" name="TextBox 26"/>
                <p:cNvSpPr txBox="1"/>
                <p:nvPr/>
              </p:nvSpPr>
              <p:spPr>
                <a:xfrm>
                  <a:off x="4994227" y="4427020"/>
                  <a:ext cx="533400" cy="553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sz="3000" b="1" dirty="0"/>
                    <a:t>F</a:t>
                  </a:r>
                  <a:r>
                    <a:rPr lang="en-US" sz="3000" b="1" dirty="0" smtClean="0"/>
                    <a:t>.</a:t>
                  </a:r>
                  <a:endParaRPr lang="en-US" sz="3000" b="1" dirty="0"/>
                </a:p>
              </p:txBody>
            </p:sp>
            <p:cxnSp>
              <p:nvCxnSpPr>
                <p:cNvPr id="30" name="Straight Arrow Connector 29"/>
                <p:cNvCxnSpPr/>
                <p:nvPr/>
              </p:nvCxnSpPr>
              <p:spPr>
                <a:xfrm>
                  <a:off x="5984827" y="4719239"/>
                  <a:ext cx="2651760" cy="5161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18" name="Straight Arrow Connector 17"/>
            <p:cNvCxnSpPr/>
            <p:nvPr/>
          </p:nvCxnSpPr>
          <p:spPr>
            <a:xfrm flipH="1">
              <a:off x="1143000" y="3733800"/>
              <a:ext cx="2651760" cy="5161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9880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228600" y="228600"/>
            <a:ext cx="9144000" cy="6858000"/>
          </a:xfrm>
          <a:prstGeom prst="rect">
            <a:avLst/>
          </a:prstGeom>
          <a:noFill/>
          <a:ln w="762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65760" y="365760"/>
            <a:ext cx="8869680" cy="6583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Content Placeholder 2"/>
          <p:cNvSpPr txBox="1">
            <a:spLocks/>
          </p:cNvSpPr>
          <p:nvPr/>
        </p:nvSpPr>
        <p:spPr>
          <a:xfrm>
            <a:off x="476250" y="457200"/>
            <a:ext cx="8648700" cy="2895600"/>
          </a:xfrm>
          <a:prstGeom prst="rect">
            <a:avLst/>
          </a:prstGeom>
        </p:spPr>
        <p:txBody>
          <a:bodyPr vert="horz" lIns="96661" tIns="48331" rIns="96661" bIns="48331" rtlCol="0">
            <a:noAutofit/>
          </a:bodyPr>
          <a:lstStyle/>
          <a:p>
            <a:pPr marL="514350" marR="0" lvl="0" indent="-514350" algn="ctr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Pattern symbols are </a:t>
            </a:r>
            <a:r>
              <a:rPr lang="en-US" sz="3200" b="1" dirty="0" smtClean="0"/>
              <a:t>an important part of 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sewing.  Learning how to read and use pattern symbols will help you to create</a:t>
            </a:r>
            <a:r>
              <a:rPr lang="en-US" sz="3200" b="1" dirty="0" smtClean="0"/>
              <a:t> a professional looking project, save you time and also make sewing it together much easier.  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5760" y="3200400"/>
            <a:ext cx="8835390" cy="3657600"/>
          </a:xfrm>
          <a:prstGeom prst="rect">
            <a:avLst/>
          </a:prstGeom>
        </p:spPr>
        <p:txBody>
          <a:bodyPr vert="horz" lIns="96661" tIns="48331" rIns="96661" bIns="48331" rtlCol="0">
            <a:noAutofit/>
          </a:bodyPr>
          <a:lstStyle/>
          <a:p>
            <a:pPr marL="514350" marR="0" lvl="0" indent="-514350" algn="ctr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dirty="0" smtClean="0"/>
              <a:t>Pattern symbols should be transferred from the paper pattern piece to the fabric </a:t>
            </a:r>
            <a:r>
              <a:rPr lang="en-US" sz="4400" b="1" u="sng" dirty="0" smtClean="0"/>
              <a:t>AFTER</a:t>
            </a:r>
            <a:r>
              <a:rPr lang="en-US" sz="4400" b="1" dirty="0" smtClean="0"/>
              <a:t> the fabric has been cut out, but </a:t>
            </a:r>
            <a:r>
              <a:rPr lang="en-US" sz="4400" b="1" u="sng" dirty="0" smtClean="0"/>
              <a:t>BEFORE</a:t>
            </a:r>
            <a:r>
              <a:rPr lang="en-US" sz="4400" b="1" dirty="0" smtClean="0"/>
              <a:t> the paper pattern is removed.   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152400" y="228600"/>
            <a:ext cx="9296400" cy="2209800"/>
            <a:chOff x="152400" y="-27710"/>
            <a:chExt cx="9296400" cy="2209800"/>
          </a:xfrm>
        </p:grpSpPr>
        <p:sp>
          <p:nvSpPr>
            <p:cNvPr id="18" name="Content Placeholder 2"/>
            <p:cNvSpPr txBox="1">
              <a:spLocks/>
            </p:cNvSpPr>
            <p:nvPr/>
          </p:nvSpPr>
          <p:spPr>
            <a:xfrm>
              <a:off x="152400" y="-27710"/>
              <a:ext cx="9296400" cy="2209800"/>
            </a:xfrm>
            <a:prstGeom prst="rect">
              <a:avLst/>
            </a:prstGeom>
          </p:spPr>
          <p:txBody>
            <a:bodyPr vert="horz" lIns="96661" tIns="48331" rIns="96661" bIns="48331" rtlCol="0">
              <a:normAutofit lnSpcReduction="10000"/>
            </a:bodyPr>
            <a:lstStyle/>
            <a:p>
              <a:pPr marL="514350" marR="0" lvl="0" indent="-51435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sz="4000" b="1" i="0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1.  </a:t>
              </a:r>
              <a:r>
                <a:rPr kumimoji="0" lang="en-US" sz="4000" b="1" i="0" u="sng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Grainline</a:t>
              </a:r>
              <a:endPara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  <a:p>
              <a:pPr marL="514350" marR="0" lvl="0" indent="-51435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3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	</a:t>
              </a:r>
              <a:r>
                <a:rPr lang="en-US" sz="3000" dirty="0" smtClean="0"/>
                <a:t>Arrowed line indicating how to place the pattern piece on the material.  This usually runs </a:t>
              </a:r>
              <a:r>
                <a:rPr lang="en-US" sz="3000" i="1" u="sng" dirty="0" smtClean="0"/>
                <a:t>PARALLEL</a:t>
              </a:r>
              <a:r>
                <a:rPr lang="en-US" sz="3000" dirty="0" smtClean="0"/>
                <a:t> to the selvage.</a:t>
              </a:r>
              <a:endParaRPr kumimoji="0" lang="en-US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2667000" y="2180502"/>
              <a:ext cx="4267200" cy="1588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152400" y="3733800"/>
            <a:ext cx="9296400" cy="3048794"/>
            <a:chOff x="152400" y="3733800"/>
            <a:chExt cx="9296400" cy="3048794"/>
          </a:xfrm>
        </p:grpSpPr>
        <p:sp>
          <p:nvSpPr>
            <p:cNvPr id="21" name="Content Placeholder 2"/>
            <p:cNvSpPr txBox="1">
              <a:spLocks/>
            </p:cNvSpPr>
            <p:nvPr/>
          </p:nvSpPr>
          <p:spPr>
            <a:xfrm>
              <a:off x="152400" y="3733800"/>
              <a:ext cx="9296400" cy="2209800"/>
            </a:xfrm>
            <a:prstGeom prst="rect">
              <a:avLst/>
            </a:prstGeom>
          </p:spPr>
          <p:txBody>
            <a:bodyPr vert="horz" lIns="96661" tIns="48331" rIns="96661" bIns="48331" rtlCol="0">
              <a:normAutofit/>
            </a:bodyPr>
            <a:lstStyle/>
            <a:p>
              <a:pPr marL="514350" marR="0" lvl="0" indent="-51435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4000" b="1" dirty="0" smtClean="0"/>
                <a:t>2.  </a:t>
              </a:r>
              <a:r>
                <a:rPr lang="en-US" sz="4000" b="1" u="sng" dirty="0" smtClean="0"/>
                <a:t>Place-On-Fold Line</a:t>
              </a:r>
              <a:endPara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  <a:p>
              <a:pPr marL="514350" marR="0" lvl="0" indent="-51435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3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	</a:t>
              </a:r>
              <a:r>
                <a:rPr kumimoji="0" lang="en-US" sz="30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An arrow with bent corners to indicate pattern must be placed and cut on a folded edge of fabric.</a:t>
              </a:r>
            </a:p>
          </p:txBody>
        </p:sp>
        <p:grpSp>
          <p:nvGrpSpPr>
            <p:cNvPr id="22" name="Group 9"/>
            <p:cNvGrpSpPr/>
            <p:nvPr/>
          </p:nvGrpSpPr>
          <p:grpSpPr>
            <a:xfrm>
              <a:off x="2667000" y="5943600"/>
              <a:ext cx="4267200" cy="838994"/>
              <a:chOff x="3276600" y="1905000"/>
              <a:chExt cx="4267200" cy="838994"/>
            </a:xfrm>
          </p:grpSpPr>
          <p:cxnSp>
            <p:nvCxnSpPr>
              <p:cNvPr id="23" name="Straight Connector 22"/>
              <p:cNvCxnSpPr/>
              <p:nvPr/>
            </p:nvCxnSpPr>
            <p:spPr>
              <a:xfrm>
                <a:off x="3276600" y="1905000"/>
                <a:ext cx="4267200" cy="1588"/>
              </a:xfrm>
              <a:prstGeom prst="line">
                <a:avLst/>
              </a:prstGeom>
              <a:ln w="762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rot="5400000">
                <a:off x="7096995" y="2324100"/>
                <a:ext cx="838200" cy="1588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rot="5400000">
                <a:off x="2899859" y="2323306"/>
                <a:ext cx="838200" cy="1588"/>
              </a:xfrm>
              <a:prstGeom prst="straightConnector1">
                <a:avLst/>
              </a:prstGeom>
              <a:ln w="762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2400" y="152400"/>
            <a:ext cx="9296400" cy="3048000"/>
            <a:chOff x="152400" y="152400"/>
            <a:chExt cx="9296400" cy="3048000"/>
          </a:xfrm>
        </p:grpSpPr>
        <p:sp>
          <p:nvSpPr>
            <p:cNvPr id="3" name="Content Placeholder 2"/>
            <p:cNvSpPr txBox="1">
              <a:spLocks/>
            </p:cNvSpPr>
            <p:nvPr/>
          </p:nvSpPr>
          <p:spPr>
            <a:xfrm>
              <a:off x="152400" y="152400"/>
              <a:ext cx="9296400" cy="2286000"/>
            </a:xfrm>
            <a:prstGeom prst="rect">
              <a:avLst/>
            </a:prstGeom>
          </p:spPr>
          <p:txBody>
            <a:bodyPr vert="horz" lIns="96661" tIns="48331" rIns="96661" bIns="48331" rtlCol="0">
              <a:normAutofit lnSpcReduction="10000"/>
            </a:bodyPr>
            <a:lstStyle/>
            <a:p>
              <a:pPr marL="514350" marR="0" lvl="0" indent="-51435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4000" b="1" dirty="0"/>
                <a:t>3</a:t>
              </a:r>
              <a:r>
                <a:rPr kumimoji="0" lang="en-US" sz="4000" b="1" i="0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.  </a:t>
              </a:r>
              <a:r>
                <a:rPr kumimoji="0" lang="en-US" sz="4000" b="1" i="0" u="sng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Notches</a:t>
              </a:r>
            </a:p>
            <a:p>
              <a:pPr marL="514350" marR="0" lvl="0" indent="-51435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3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	</a:t>
              </a: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Diamond</a:t>
              </a:r>
              <a:r>
                <a:rPr kumimoji="0" lang="en-US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shaped symbols that extend beyond the cutting line on the pattern.  They are used to match up pattern pieces. </a:t>
              </a:r>
              <a:endPara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4" name="Group 20"/>
            <p:cNvGrpSpPr/>
            <p:nvPr/>
          </p:nvGrpSpPr>
          <p:grpSpPr>
            <a:xfrm>
              <a:off x="3009900" y="2209800"/>
              <a:ext cx="3581400" cy="990600"/>
              <a:chOff x="5715000" y="5451765"/>
              <a:chExt cx="3581400" cy="990600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5715000" y="5867400"/>
                <a:ext cx="3581400" cy="15240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Diamond 5"/>
              <p:cNvSpPr/>
              <p:nvPr/>
            </p:nvSpPr>
            <p:spPr>
              <a:xfrm>
                <a:off x="7200900" y="5451765"/>
                <a:ext cx="609600" cy="990600"/>
              </a:xfrm>
              <a:prstGeom prst="diamond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27" name="Group 26"/>
          <p:cNvGrpSpPr/>
          <p:nvPr/>
        </p:nvGrpSpPr>
        <p:grpSpPr>
          <a:xfrm>
            <a:off x="152400" y="3565758"/>
            <a:ext cx="9296400" cy="3368442"/>
            <a:chOff x="152400" y="3352800"/>
            <a:chExt cx="9296400" cy="3368442"/>
          </a:xfrm>
        </p:grpSpPr>
        <p:sp>
          <p:nvSpPr>
            <p:cNvPr id="9" name="Content Placeholder 2"/>
            <p:cNvSpPr txBox="1">
              <a:spLocks/>
            </p:cNvSpPr>
            <p:nvPr/>
          </p:nvSpPr>
          <p:spPr>
            <a:xfrm>
              <a:off x="152400" y="3352800"/>
              <a:ext cx="9296400" cy="2286000"/>
            </a:xfrm>
            <a:prstGeom prst="rect">
              <a:avLst/>
            </a:prstGeom>
          </p:spPr>
          <p:txBody>
            <a:bodyPr vert="horz" lIns="96661" tIns="48331" rIns="96661" bIns="48331" rtlCol="0">
              <a:normAutofit lnSpcReduction="10000"/>
            </a:bodyPr>
            <a:lstStyle/>
            <a:p>
              <a:pPr marL="514350" marR="0" lvl="0" indent="-51435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4000" b="1" noProof="0" dirty="0" smtClean="0"/>
                <a:t>4</a:t>
              </a:r>
              <a:r>
                <a:rPr kumimoji="0" lang="en-US" sz="4000" b="1" i="0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.  </a:t>
              </a:r>
              <a:r>
                <a:rPr lang="en-US" sz="4000" b="1" u="sng" dirty="0" smtClean="0"/>
                <a:t>Double/Triple Notches</a:t>
              </a:r>
              <a:endPara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  <a:p>
              <a:pPr marL="514350" marR="0" lvl="0" indent="-51435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3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	</a:t>
              </a: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Used to match up pattern pieces.  Double and triple notches usually symbolize</a:t>
              </a:r>
              <a:r>
                <a:rPr kumimoji="0" lang="en-US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the front and back of a pattern piece.  </a:t>
              </a:r>
              <a:endPara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1104900" y="5515897"/>
              <a:ext cx="7391400" cy="1205345"/>
              <a:chOff x="1219200" y="5515897"/>
              <a:chExt cx="7391400" cy="1205345"/>
            </a:xfrm>
          </p:grpSpPr>
          <p:grpSp>
            <p:nvGrpSpPr>
              <p:cNvPr id="13" name="Group 104"/>
              <p:cNvGrpSpPr/>
              <p:nvPr/>
            </p:nvGrpSpPr>
            <p:grpSpPr>
              <a:xfrm>
                <a:off x="1219200" y="5515897"/>
                <a:ext cx="3192087" cy="1205345"/>
                <a:chOff x="381000" y="2633663"/>
                <a:chExt cx="1828800" cy="690562"/>
              </a:xfrm>
              <a:solidFill>
                <a:schemeClr val="tx1"/>
              </a:solidFill>
            </p:grpSpPr>
            <p:sp>
              <p:nvSpPr>
                <p:cNvPr id="14" name="Rectangle 13"/>
                <p:cNvSpPr/>
                <p:nvPr/>
              </p:nvSpPr>
              <p:spPr bwMode="auto">
                <a:xfrm>
                  <a:off x="381000" y="2895600"/>
                  <a:ext cx="1828800" cy="15240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b="1"/>
                </a:p>
              </p:txBody>
            </p:sp>
            <p:grpSp>
              <p:nvGrpSpPr>
                <p:cNvPr id="15" name="Group 67"/>
                <p:cNvGrpSpPr>
                  <a:grpSpLocks/>
                </p:cNvGrpSpPr>
                <p:nvPr/>
              </p:nvGrpSpPr>
              <p:grpSpPr bwMode="auto">
                <a:xfrm>
                  <a:off x="769938" y="2633663"/>
                  <a:ext cx="906462" cy="690562"/>
                  <a:chOff x="686484" y="5681409"/>
                  <a:chExt cx="906462" cy="690363"/>
                </a:xfrm>
                <a:grpFill/>
              </p:grpSpPr>
              <p:sp>
                <p:nvSpPr>
                  <p:cNvPr id="16" name="Diamond 59"/>
                  <p:cNvSpPr/>
                  <p:nvPr/>
                </p:nvSpPr>
                <p:spPr>
                  <a:xfrm>
                    <a:off x="686484" y="5681409"/>
                    <a:ext cx="457200" cy="687189"/>
                  </a:xfrm>
                  <a:prstGeom prst="diamon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/>
                  </a:p>
                </p:txBody>
              </p:sp>
              <p:sp>
                <p:nvSpPr>
                  <p:cNvPr id="17" name="Diamond 16"/>
                  <p:cNvSpPr/>
                  <p:nvPr/>
                </p:nvSpPr>
                <p:spPr>
                  <a:xfrm>
                    <a:off x="1135746" y="5684583"/>
                    <a:ext cx="457200" cy="687189"/>
                  </a:xfrm>
                  <a:prstGeom prst="diamon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/>
                  </a:p>
                </p:txBody>
              </p:sp>
            </p:grpSp>
          </p:grpSp>
          <p:grpSp>
            <p:nvGrpSpPr>
              <p:cNvPr id="19" name="Group 110"/>
              <p:cNvGrpSpPr/>
              <p:nvPr/>
            </p:nvGrpSpPr>
            <p:grpSpPr>
              <a:xfrm>
                <a:off x="4804167" y="5559627"/>
                <a:ext cx="3806433" cy="1117885"/>
                <a:chOff x="4724400" y="5362575"/>
                <a:chExt cx="2362200" cy="693738"/>
              </a:xfrm>
              <a:solidFill>
                <a:schemeClr val="tx1"/>
              </a:solidFill>
            </p:grpSpPr>
            <p:sp>
              <p:nvSpPr>
                <p:cNvPr id="20" name="Rectangle 19"/>
                <p:cNvSpPr/>
                <p:nvPr/>
              </p:nvSpPr>
              <p:spPr bwMode="auto">
                <a:xfrm>
                  <a:off x="4724400" y="5638800"/>
                  <a:ext cx="2362200" cy="152401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b="1"/>
                </a:p>
              </p:txBody>
            </p:sp>
            <p:grpSp>
              <p:nvGrpSpPr>
                <p:cNvPr id="21" name="Group 66"/>
                <p:cNvGrpSpPr>
                  <a:grpSpLocks/>
                </p:cNvGrpSpPr>
                <p:nvPr/>
              </p:nvGrpSpPr>
              <p:grpSpPr bwMode="auto">
                <a:xfrm>
                  <a:off x="5265738" y="5362575"/>
                  <a:ext cx="1363662" cy="693738"/>
                  <a:chOff x="2293938" y="5667125"/>
                  <a:chExt cx="1363662" cy="693538"/>
                </a:xfrm>
                <a:grpFill/>
              </p:grpSpPr>
              <p:sp>
                <p:nvSpPr>
                  <p:cNvPr id="22" name="Diamond 21"/>
                  <p:cNvSpPr/>
                  <p:nvPr/>
                </p:nvSpPr>
                <p:spPr>
                  <a:xfrm>
                    <a:off x="2293938" y="5670299"/>
                    <a:ext cx="457200" cy="687190"/>
                  </a:xfrm>
                  <a:prstGeom prst="diamon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/>
                  </a:p>
                </p:txBody>
              </p:sp>
              <p:sp>
                <p:nvSpPr>
                  <p:cNvPr id="23" name="Diamond 22"/>
                  <p:cNvSpPr/>
                  <p:nvPr/>
                </p:nvSpPr>
                <p:spPr>
                  <a:xfrm>
                    <a:off x="2743200" y="5675061"/>
                    <a:ext cx="457200" cy="685602"/>
                  </a:xfrm>
                  <a:prstGeom prst="diamon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/>
                  </a:p>
                </p:txBody>
              </p:sp>
              <p:sp>
                <p:nvSpPr>
                  <p:cNvPr id="24" name="Diamond 23"/>
                  <p:cNvSpPr/>
                  <p:nvPr/>
                </p:nvSpPr>
                <p:spPr>
                  <a:xfrm>
                    <a:off x="3200400" y="5670299"/>
                    <a:ext cx="457200" cy="687190"/>
                  </a:xfrm>
                  <a:prstGeom prst="diamon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/>
                  </a:p>
                </p:txBody>
              </p:sp>
              <p:sp>
                <p:nvSpPr>
                  <p:cNvPr id="25" name="Rectangle 24"/>
                  <p:cNvSpPr/>
                  <p:nvPr/>
                </p:nvSpPr>
                <p:spPr>
                  <a:xfrm>
                    <a:off x="2486025" y="5667125"/>
                    <a:ext cx="990600" cy="123789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/>
                  </a:p>
                </p:txBody>
              </p:sp>
            </p:grpSp>
          </p:grpSp>
        </p:grpSp>
      </p:grpSp>
    </p:spTree>
    <p:extLst>
      <p:ext uri="{BB962C8B-B14F-4D97-AF65-F5344CB8AC3E}">
        <p14:creationId xmlns:p14="http://schemas.microsoft.com/office/powerpoint/2010/main" val="256160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152400" y="304800"/>
            <a:ext cx="9296400" cy="5029200"/>
            <a:chOff x="152400" y="304800"/>
            <a:chExt cx="9296400" cy="5029200"/>
          </a:xfrm>
        </p:grpSpPr>
        <p:grpSp>
          <p:nvGrpSpPr>
            <p:cNvPr id="28" name="Group 27"/>
            <p:cNvGrpSpPr/>
            <p:nvPr/>
          </p:nvGrpSpPr>
          <p:grpSpPr>
            <a:xfrm>
              <a:off x="564808" y="3124200"/>
              <a:ext cx="2895600" cy="2209800"/>
              <a:chOff x="183808" y="2895600"/>
              <a:chExt cx="2895600" cy="2209800"/>
            </a:xfrm>
          </p:grpSpPr>
          <p:sp>
            <p:nvSpPr>
              <p:cNvPr id="3" name="Rectangle 7"/>
              <p:cNvSpPr>
                <a:spLocks noChangeArrowheads="1"/>
              </p:cNvSpPr>
              <p:nvPr/>
            </p:nvSpPr>
            <p:spPr bwMode="auto">
              <a:xfrm>
                <a:off x="278928" y="4278086"/>
                <a:ext cx="2705360" cy="82731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sz="4000" b="1" dirty="0"/>
                  <a:t>Single Dart</a:t>
                </a:r>
              </a:p>
            </p:txBody>
          </p:sp>
          <p:grpSp>
            <p:nvGrpSpPr>
              <p:cNvPr id="4" name="Group 11"/>
              <p:cNvGrpSpPr>
                <a:grpSpLocks/>
              </p:cNvGrpSpPr>
              <p:nvPr/>
            </p:nvGrpSpPr>
            <p:grpSpPr bwMode="auto">
              <a:xfrm>
                <a:off x="183808" y="2895600"/>
                <a:ext cx="2895600" cy="1298420"/>
                <a:chOff x="2057400" y="1430977"/>
                <a:chExt cx="2146987" cy="962736"/>
              </a:xfrm>
              <a:solidFill>
                <a:schemeClr val="tx1"/>
              </a:solidFill>
            </p:grpSpPr>
            <p:sp>
              <p:nvSpPr>
                <p:cNvPr id="5" name="Rectangle 4"/>
                <p:cNvSpPr/>
                <p:nvPr/>
              </p:nvSpPr>
              <p:spPr>
                <a:xfrm rot="20679965">
                  <a:off x="2057400" y="1601373"/>
                  <a:ext cx="2134207" cy="74549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b="1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 rot="920035" flipV="1">
                  <a:off x="2070180" y="2142379"/>
                  <a:ext cx="2134207" cy="76678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b="1"/>
                </a:p>
              </p:txBody>
            </p:sp>
            <p:sp>
              <p:nvSpPr>
                <p:cNvPr id="7" name="Diamond 6"/>
                <p:cNvSpPr/>
                <p:nvPr/>
              </p:nvSpPr>
              <p:spPr>
                <a:xfrm rot="20404386">
                  <a:off x="3005227" y="1430977"/>
                  <a:ext cx="244943" cy="457939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b="1"/>
                </a:p>
              </p:txBody>
            </p:sp>
            <p:sp>
              <p:nvSpPr>
                <p:cNvPr id="8" name="Diamond 7"/>
                <p:cNvSpPr/>
                <p:nvPr/>
              </p:nvSpPr>
              <p:spPr>
                <a:xfrm rot="1195614" flipV="1">
                  <a:off x="3009487" y="1935775"/>
                  <a:ext cx="242814" cy="457938"/>
                </a:xfrm>
                <a:prstGeom prst="diamond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b="1"/>
                </a:p>
              </p:txBody>
            </p:sp>
          </p:grpSp>
        </p:grpSp>
        <p:grpSp>
          <p:nvGrpSpPr>
            <p:cNvPr id="27" name="Group 26"/>
            <p:cNvGrpSpPr/>
            <p:nvPr/>
          </p:nvGrpSpPr>
          <p:grpSpPr>
            <a:xfrm>
              <a:off x="4112342" y="3200400"/>
              <a:ext cx="4955458" cy="2057400"/>
              <a:chOff x="3731342" y="4343400"/>
              <a:chExt cx="4955458" cy="2057400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3996304" y="5692760"/>
                <a:ext cx="4425535" cy="7080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lnSpc>
                    <a:spcPct val="90000"/>
                  </a:lnSpc>
                  <a:spcBef>
                    <a:spcPct val="20000"/>
                  </a:spcBef>
                </a:pPr>
                <a:r>
                  <a:rPr lang="en-US" sz="4000" b="1" dirty="0"/>
                  <a:t>Double-Ended Dart</a:t>
                </a:r>
              </a:p>
            </p:txBody>
          </p:sp>
          <p:grpSp>
            <p:nvGrpSpPr>
              <p:cNvPr id="11" name="Group 22"/>
              <p:cNvGrpSpPr>
                <a:grpSpLocks/>
              </p:cNvGrpSpPr>
              <p:nvPr/>
            </p:nvGrpSpPr>
            <p:grpSpPr bwMode="auto">
              <a:xfrm>
                <a:off x="3731342" y="4343400"/>
                <a:ext cx="4955458" cy="1140541"/>
                <a:chOff x="2209800" y="2923106"/>
                <a:chExt cx="4191000" cy="964434"/>
              </a:xfrm>
              <a:solidFill>
                <a:schemeClr val="tx1"/>
              </a:solidFill>
            </p:grpSpPr>
            <p:grpSp>
              <p:nvGrpSpPr>
                <p:cNvPr id="12" name="Group 12"/>
                <p:cNvGrpSpPr>
                  <a:grpSpLocks/>
                </p:cNvGrpSpPr>
                <p:nvPr/>
              </p:nvGrpSpPr>
              <p:grpSpPr bwMode="auto">
                <a:xfrm>
                  <a:off x="2209800" y="2923106"/>
                  <a:ext cx="2147473" cy="962355"/>
                  <a:chOff x="2057400" y="1430619"/>
                  <a:chExt cx="2147473" cy="962355"/>
                </a:xfrm>
                <a:grpFill/>
              </p:grpSpPr>
              <p:sp>
                <p:nvSpPr>
                  <p:cNvPr id="18" name="Rectangle 13"/>
                  <p:cNvSpPr/>
                  <p:nvPr/>
                </p:nvSpPr>
                <p:spPr>
                  <a:xfrm rot="20679965">
                    <a:off x="2057400" y="1598980"/>
                    <a:ext cx="2134999" cy="76905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/>
                  </a:p>
                </p:txBody>
              </p:sp>
              <p:sp>
                <p:nvSpPr>
                  <p:cNvPr id="19" name="Rectangle 14"/>
                  <p:cNvSpPr/>
                  <p:nvPr/>
                </p:nvSpPr>
                <p:spPr>
                  <a:xfrm rot="920035" flipV="1">
                    <a:off x="2069873" y="2143552"/>
                    <a:ext cx="2135000" cy="74827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/>
                  </a:p>
                </p:txBody>
              </p:sp>
              <p:sp>
                <p:nvSpPr>
                  <p:cNvPr id="20" name="Diamond 19"/>
                  <p:cNvSpPr/>
                  <p:nvPr/>
                </p:nvSpPr>
                <p:spPr>
                  <a:xfrm rot="20404386">
                    <a:off x="3005364" y="1430619"/>
                    <a:ext cx="245307" cy="457274"/>
                  </a:xfrm>
                  <a:prstGeom prst="diamon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/>
                  </a:p>
                </p:txBody>
              </p:sp>
              <p:sp>
                <p:nvSpPr>
                  <p:cNvPr id="21" name="Diamond 20"/>
                  <p:cNvSpPr/>
                  <p:nvPr/>
                </p:nvSpPr>
                <p:spPr>
                  <a:xfrm rot="1195614" flipV="1">
                    <a:off x="3009522" y="1935700"/>
                    <a:ext cx="243228" cy="457274"/>
                  </a:xfrm>
                  <a:prstGeom prst="diamon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/>
                  </a:p>
                </p:txBody>
              </p:sp>
            </p:grpSp>
            <p:grpSp>
              <p:nvGrpSpPr>
                <p:cNvPr id="13" name="Group 17"/>
                <p:cNvGrpSpPr>
                  <a:grpSpLocks/>
                </p:cNvGrpSpPr>
                <p:nvPr/>
              </p:nvGrpSpPr>
              <p:grpSpPr bwMode="auto">
                <a:xfrm flipH="1">
                  <a:off x="4253329" y="2925186"/>
                  <a:ext cx="2147471" cy="962354"/>
                  <a:chOff x="2057400" y="1431359"/>
                  <a:chExt cx="2147471" cy="962354"/>
                </a:xfrm>
                <a:grpFill/>
              </p:grpSpPr>
              <p:sp>
                <p:nvSpPr>
                  <p:cNvPr id="14" name="Rectangle 13"/>
                  <p:cNvSpPr/>
                  <p:nvPr/>
                </p:nvSpPr>
                <p:spPr>
                  <a:xfrm rot="20679965">
                    <a:off x="2057400" y="1599718"/>
                    <a:ext cx="2134998" cy="76906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/>
                  </a:p>
                </p:txBody>
              </p:sp>
              <p:sp>
                <p:nvSpPr>
                  <p:cNvPr id="15" name="Rectangle 14"/>
                  <p:cNvSpPr/>
                  <p:nvPr/>
                </p:nvSpPr>
                <p:spPr>
                  <a:xfrm rot="920035" flipV="1">
                    <a:off x="2069873" y="2144291"/>
                    <a:ext cx="2134998" cy="74827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/>
                  </a:p>
                </p:txBody>
              </p:sp>
              <p:sp>
                <p:nvSpPr>
                  <p:cNvPr id="16" name="Diamond 15"/>
                  <p:cNvSpPr/>
                  <p:nvPr/>
                </p:nvSpPr>
                <p:spPr>
                  <a:xfrm rot="20404386">
                    <a:off x="3005364" y="1431359"/>
                    <a:ext cx="245307" cy="457274"/>
                  </a:xfrm>
                  <a:prstGeom prst="diamon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/>
                  </a:p>
                </p:txBody>
              </p:sp>
              <p:sp>
                <p:nvSpPr>
                  <p:cNvPr id="17" name="Diamond 16"/>
                  <p:cNvSpPr/>
                  <p:nvPr/>
                </p:nvSpPr>
                <p:spPr>
                  <a:xfrm rot="1195614" flipV="1">
                    <a:off x="3009522" y="1936439"/>
                    <a:ext cx="243227" cy="457274"/>
                  </a:xfrm>
                  <a:prstGeom prst="diamon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>
                      <a:defRPr/>
                    </a:pPr>
                    <a:endParaRPr lang="en-US" b="1"/>
                  </a:p>
                </p:txBody>
              </p:sp>
            </p:grpSp>
          </p:grpSp>
        </p:grpSp>
        <p:sp>
          <p:nvSpPr>
            <p:cNvPr id="23" name="Content Placeholder 2"/>
            <p:cNvSpPr txBox="1">
              <a:spLocks/>
            </p:cNvSpPr>
            <p:nvPr/>
          </p:nvSpPr>
          <p:spPr>
            <a:xfrm>
              <a:off x="152400" y="304800"/>
              <a:ext cx="9296400" cy="2286000"/>
            </a:xfrm>
            <a:prstGeom prst="rect">
              <a:avLst/>
            </a:prstGeom>
          </p:spPr>
          <p:txBody>
            <a:bodyPr vert="horz" lIns="96661" tIns="48331" rIns="96661" bIns="48331" rtlCol="0">
              <a:normAutofit/>
            </a:bodyPr>
            <a:lstStyle/>
            <a:p>
              <a:pPr marL="514350" marR="0" lvl="0" indent="-51435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4000" b="1" noProof="0" dirty="0" smtClean="0"/>
                <a:t>5</a:t>
              </a:r>
              <a:r>
                <a:rPr kumimoji="0" lang="en-US" sz="4000" b="1" i="0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.  </a:t>
              </a:r>
              <a:r>
                <a:rPr lang="en-US" sz="4000" b="1" u="sng" dirty="0" smtClean="0"/>
                <a:t>Dart</a:t>
              </a:r>
              <a:endPara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  <a:p>
              <a:pPr marL="514350" marR="0" lvl="0" indent="-51435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3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	</a:t>
              </a: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Folds sewn into fabric to help provide a three- </a:t>
              </a:r>
              <a:r>
                <a:rPr kumimoji="0" lang="en-US" sz="3200" b="0" i="0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dimentional</a:t>
              </a: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shape</a:t>
              </a:r>
              <a:r>
                <a:rPr lang="en-US" sz="3200" dirty="0" smtClean="0"/>
                <a:t> to a garment.  </a:t>
              </a:r>
              <a:endPara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10877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roup 48"/>
          <p:cNvGrpSpPr/>
          <p:nvPr/>
        </p:nvGrpSpPr>
        <p:grpSpPr>
          <a:xfrm>
            <a:off x="152400" y="304800"/>
            <a:ext cx="9296400" cy="3650974"/>
            <a:chOff x="152400" y="304800"/>
            <a:chExt cx="9296400" cy="3650974"/>
          </a:xfrm>
        </p:grpSpPr>
        <p:sp>
          <p:nvSpPr>
            <p:cNvPr id="23" name="Content Placeholder 2"/>
            <p:cNvSpPr txBox="1">
              <a:spLocks/>
            </p:cNvSpPr>
            <p:nvPr/>
          </p:nvSpPr>
          <p:spPr>
            <a:xfrm>
              <a:off x="152400" y="304800"/>
              <a:ext cx="9296400" cy="2286000"/>
            </a:xfrm>
            <a:prstGeom prst="rect">
              <a:avLst/>
            </a:prstGeom>
          </p:spPr>
          <p:txBody>
            <a:bodyPr vert="horz" lIns="96661" tIns="48331" rIns="96661" bIns="48331" rtlCol="0">
              <a:normAutofit/>
            </a:bodyPr>
            <a:lstStyle/>
            <a:p>
              <a:pPr marL="514350" marR="0" lvl="0" indent="-51435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4000" b="1" dirty="0"/>
                <a:t>6</a:t>
              </a:r>
              <a:r>
                <a:rPr kumimoji="0" lang="en-US" sz="4000" b="1" i="0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.  </a:t>
              </a:r>
              <a:r>
                <a:rPr lang="en-US" sz="4000" b="1" u="sng" noProof="0" dirty="0" smtClean="0"/>
                <a:t>Button</a:t>
              </a:r>
              <a:endPara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  <a:p>
              <a:pPr marL="514350" marR="0" lvl="0" indent="-51435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3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	</a:t>
              </a: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 small fastener usually made of plastic.</a:t>
              </a:r>
              <a:r>
                <a:rPr kumimoji="0" lang="en-US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 It is most commonly used in clothing.  </a:t>
              </a:r>
              <a:endPara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32" name="Group 31"/>
            <p:cNvGrpSpPr>
              <a:grpSpLocks/>
            </p:cNvGrpSpPr>
            <p:nvPr/>
          </p:nvGrpSpPr>
          <p:grpSpPr bwMode="auto">
            <a:xfrm>
              <a:off x="3965713" y="2286000"/>
              <a:ext cx="1669774" cy="1669774"/>
              <a:chOff x="4267200" y="1752600"/>
              <a:chExt cx="4038600" cy="4038600"/>
            </a:xfrm>
          </p:grpSpPr>
          <p:sp>
            <p:nvSpPr>
              <p:cNvPr id="33" name="Oval 24"/>
              <p:cNvSpPr/>
              <p:nvPr/>
            </p:nvSpPr>
            <p:spPr>
              <a:xfrm>
                <a:off x="4267200" y="1752600"/>
                <a:ext cx="4038600" cy="40386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/>
              </a:p>
            </p:txBody>
          </p:sp>
          <p:sp>
            <p:nvSpPr>
              <p:cNvPr id="34" name="Oval 25"/>
              <p:cNvSpPr/>
              <p:nvPr/>
            </p:nvSpPr>
            <p:spPr>
              <a:xfrm>
                <a:off x="4531631" y="2017031"/>
                <a:ext cx="3509735" cy="3509735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/>
              </a:p>
            </p:txBody>
          </p:sp>
          <p:grpSp>
            <p:nvGrpSpPr>
              <p:cNvPr id="35" name="Group 30"/>
              <p:cNvGrpSpPr>
                <a:grpSpLocks/>
              </p:cNvGrpSpPr>
              <p:nvPr/>
            </p:nvGrpSpPr>
            <p:grpSpPr bwMode="auto">
              <a:xfrm>
                <a:off x="5511230" y="3086777"/>
                <a:ext cx="1550533" cy="1370239"/>
                <a:chOff x="5640447" y="2972368"/>
                <a:chExt cx="1292112" cy="1141867"/>
              </a:xfrm>
            </p:grpSpPr>
            <p:sp>
              <p:nvSpPr>
                <p:cNvPr id="36" name="Oval 26"/>
                <p:cNvSpPr/>
                <p:nvPr/>
              </p:nvSpPr>
              <p:spPr>
                <a:xfrm>
                  <a:off x="5640447" y="2972368"/>
                  <a:ext cx="380622" cy="3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b="1"/>
                </a:p>
              </p:txBody>
            </p:sp>
            <p:sp>
              <p:nvSpPr>
                <p:cNvPr id="37" name="Oval 36"/>
                <p:cNvSpPr/>
                <p:nvPr/>
              </p:nvSpPr>
              <p:spPr>
                <a:xfrm>
                  <a:off x="6551937" y="2972368"/>
                  <a:ext cx="380622" cy="3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b="1"/>
                </a:p>
              </p:txBody>
            </p:sp>
            <p:sp>
              <p:nvSpPr>
                <p:cNvPr id="38" name="Oval 37"/>
                <p:cNvSpPr/>
                <p:nvPr/>
              </p:nvSpPr>
              <p:spPr>
                <a:xfrm>
                  <a:off x="5640447" y="3733613"/>
                  <a:ext cx="380622" cy="3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b="1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6551937" y="3733613"/>
                  <a:ext cx="380622" cy="380622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en-US" b="1"/>
                </a:p>
              </p:txBody>
            </p:sp>
          </p:grpSp>
        </p:grpSp>
      </p:grpSp>
      <p:grpSp>
        <p:nvGrpSpPr>
          <p:cNvPr id="48" name="Group 47"/>
          <p:cNvGrpSpPr/>
          <p:nvPr/>
        </p:nvGrpSpPr>
        <p:grpSpPr>
          <a:xfrm>
            <a:off x="152400" y="3733800"/>
            <a:ext cx="9296400" cy="3124200"/>
            <a:chOff x="152400" y="3581400"/>
            <a:chExt cx="9296400" cy="3124200"/>
          </a:xfrm>
        </p:grpSpPr>
        <p:sp>
          <p:nvSpPr>
            <p:cNvPr id="40" name="Content Placeholder 2"/>
            <p:cNvSpPr txBox="1">
              <a:spLocks/>
            </p:cNvSpPr>
            <p:nvPr/>
          </p:nvSpPr>
          <p:spPr>
            <a:xfrm>
              <a:off x="152400" y="3581400"/>
              <a:ext cx="9296400" cy="2286000"/>
            </a:xfrm>
            <a:prstGeom prst="rect">
              <a:avLst/>
            </a:prstGeom>
          </p:spPr>
          <p:txBody>
            <a:bodyPr vert="horz" lIns="96661" tIns="48331" rIns="96661" bIns="48331" rtlCol="0">
              <a:normAutofit/>
            </a:bodyPr>
            <a:lstStyle/>
            <a:p>
              <a:pPr marL="514350" marR="0" lvl="0" indent="-51435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sz="4000" b="1" i="0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7.  </a:t>
              </a:r>
              <a:r>
                <a:rPr lang="en-US" sz="4000" b="1" u="sng" noProof="0" dirty="0" smtClean="0"/>
                <a:t>Buttonhole</a:t>
              </a:r>
              <a:endPara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  <a:p>
              <a:pPr marL="514350" marR="0" lvl="0" indent="-51435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3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	</a:t>
              </a: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A sewn slash in a garment used with</a:t>
              </a:r>
              <a:r>
                <a:rPr kumimoji="0" lang="en-US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a button as a fastener.  </a:t>
              </a:r>
              <a:endPara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43" name="Group 35"/>
            <p:cNvGrpSpPr>
              <a:grpSpLocks/>
            </p:cNvGrpSpPr>
            <p:nvPr/>
          </p:nvGrpSpPr>
          <p:grpSpPr bwMode="auto">
            <a:xfrm>
              <a:off x="1371600" y="5810250"/>
              <a:ext cx="3219450" cy="742950"/>
              <a:chOff x="2667000" y="5105400"/>
              <a:chExt cx="2286000" cy="609600"/>
            </a:xfrm>
            <a:solidFill>
              <a:schemeClr val="tx1"/>
            </a:solidFill>
          </p:grpSpPr>
          <p:sp>
            <p:nvSpPr>
              <p:cNvPr id="45" name="Rectangle 44"/>
              <p:cNvSpPr/>
              <p:nvPr/>
            </p:nvSpPr>
            <p:spPr>
              <a:xfrm>
                <a:off x="2819797" y="5334000"/>
                <a:ext cx="1980406" cy="1524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/>
              </a:p>
            </p:txBody>
          </p:sp>
          <p:sp>
            <p:nvSpPr>
              <p:cNvPr id="46" name="Rectangle 45"/>
              <p:cNvSpPr/>
              <p:nvPr/>
            </p:nvSpPr>
            <p:spPr>
              <a:xfrm>
                <a:off x="4800204" y="5105400"/>
                <a:ext cx="152796" cy="609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/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2667000" y="5105400"/>
                <a:ext cx="152798" cy="609600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b="1"/>
              </a:p>
            </p:txBody>
          </p:sp>
        </p:grpSp>
        <p:sp>
          <p:nvSpPr>
            <p:cNvPr id="44" name="Frame 43"/>
            <p:cNvSpPr/>
            <p:nvPr/>
          </p:nvSpPr>
          <p:spPr>
            <a:xfrm>
              <a:off x="5105400" y="5715000"/>
              <a:ext cx="3219450" cy="990600"/>
            </a:xfrm>
            <a:prstGeom prst="frame">
              <a:avLst>
                <a:gd name="adj1" fmla="val 21591"/>
              </a:avLst>
            </a:prstGeom>
            <a:solidFill>
              <a:schemeClr val="tx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5736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152400" y="304800"/>
            <a:ext cx="9296400" cy="4236720"/>
            <a:chOff x="152400" y="304800"/>
            <a:chExt cx="9296400" cy="4236720"/>
          </a:xfrm>
        </p:grpSpPr>
        <p:sp>
          <p:nvSpPr>
            <p:cNvPr id="3" name="Content Placeholder 2"/>
            <p:cNvSpPr txBox="1">
              <a:spLocks/>
            </p:cNvSpPr>
            <p:nvPr/>
          </p:nvSpPr>
          <p:spPr>
            <a:xfrm>
              <a:off x="152400" y="304800"/>
              <a:ext cx="9296400" cy="2286000"/>
            </a:xfrm>
            <a:prstGeom prst="rect">
              <a:avLst/>
            </a:prstGeom>
          </p:spPr>
          <p:txBody>
            <a:bodyPr vert="horz" lIns="96661" tIns="48331" rIns="96661" bIns="48331" rtlCol="0">
              <a:normAutofit/>
            </a:bodyPr>
            <a:lstStyle/>
            <a:p>
              <a:pPr marL="514350" marR="0" lvl="0" indent="-51435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lang="en-US" sz="4000" b="1" noProof="0" dirty="0" smtClean="0"/>
                <a:t>8</a:t>
              </a:r>
              <a:r>
                <a:rPr kumimoji="0" lang="en-US" sz="4000" b="1" i="0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</a:rPr>
                <a:t>.  </a:t>
              </a:r>
              <a:r>
                <a:rPr lang="en-US" sz="4000" b="1" u="sng" dirty="0" smtClean="0"/>
                <a:t>Triangles / Circles / Squares</a:t>
              </a:r>
              <a:endParaRPr kumimoji="0" lang="en-US" sz="4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endParaRPr>
            </a:p>
            <a:p>
              <a:pPr marL="514350" marR="0" lvl="0" indent="-514350" algn="l" defTabSz="966612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buFont typeface="Arial" pitchFamily="34" charset="0"/>
                <a:buNone/>
                <a:tabLst/>
                <a:defRPr/>
              </a:pPr>
              <a:r>
                <a:rPr kumimoji="0" lang="en-US" sz="3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	</a:t>
              </a:r>
              <a:r>
                <a:rPr kumimoji="0" lang="en-US" sz="32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Symbols most commonly used</a:t>
              </a:r>
              <a:r>
                <a:rPr kumimoji="0" lang="en-US" sz="3200" b="0" i="0" u="none" strike="noStrike" kern="1200" cap="none" spc="0" normalizeH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 for placing sleeves, pockets or decorations. </a:t>
              </a:r>
              <a:endPara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1485900" y="2895600"/>
              <a:ext cx="6629400" cy="1645920"/>
              <a:chOff x="1219200" y="3200400"/>
              <a:chExt cx="6629400" cy="1645920"/>
            </a:xfrm>
          </p:grpSpPr>
          <p:sp>
            <p:nvSpPr>
              <p:cNvPr id="12" name="Isosceles Triangle 11"/>
              <p:cNvSpPr/>
              <p:nvPr/>
            </p:nvSpPr>
            <p:spPr>
              <a:xfrm>
                <a:off x="1219200" y="3200400"/>
                <a:ext cx="1645920" cy="1645920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3710940" y="3200400"/>
                <a:ext cx="1645920" cy="1645920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Rectangle 13"/>
              <p:cNvSpPr/>
              <p:nvPr/>
            </p:nvSpPr>
            <p:spPr>
              <a:xfrm>
                <a:off x="6202680" y="3200400"/>
                <a:ext cx="1645920" cy="1645920"/>
              </a:xfrm>
              <a:prstGeom prst="rect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57544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601200" cy="73152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" y="914400"/>
            <a:ext cx="9121140" cy="1568027"/>
          </a:xfrm>
        </p:spPr>
        <p:txBody>
          <a:bodyPr>
            <a:normAutofit/>
          </a:bodyPr>
          <a:lstStyle/>
          <a:p>
            <a:r>
              <a:rPr lang="en-US" sz="8500" b="1" dirty="0" err="1" smtClean="0">
                <a:latin typeface="CK Quick Stitch" pitchFamily="2" charset="0"/>
              </a:rPr>
              <a:t>Grainlines</a:t>
            </a:r>
            <a:endParaRPr lang="en-US" sz="8500" b="1" dirty="0">
              <a:latin typeface="CK Quick Stitch" pitchFamily="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70284" y="2895600"/>
            <a:ext cx="4900613" cy="3545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228600" y="228600"/>
            <a:ext cx="9144000" cy="6858000"/>
          </a:xfrm>
          <a:prstGeom prst="rect">
            <a:avLst/>
          </a:prstGeom>
          <a:noFill/>
          <a:ln w="762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65760" y="365760"/>
            <a:ext cx="8869680" cy="6583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656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228600" y="228600"/>
            <a:ext cx="9144000" cy="6858000"/>
          </a:xfrm>
          <a:prstGeom prst="rect">
            <a:avLst/>
          </a:prstGeom>
          <a:noFill/>
          <a:ln w="76200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365760" y="365760"/>
            <a:ext cx="8869680" cy="658368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65760" y="457200"/>
            <a:ext cx="8835390" cy="6492240"/>
          </a:xfrm>
          <a:prstGeom prst="rect">
            <a:avLst/>
          </a:prstGeom>
        </p:spPr>
        <p:txBody>
          <a:bodyPr vert="horz" lIns="96661" tIns="48331" rIns="96661" bIns="48331" rtlCol="0">
            <a:noAutofit/>
          </a:bodyPr>
          <a:lstStyle/>
          <a:p>
            <a:pPr marL="514350" marR="0" lvl="0" indent="-514350" algn="ctr" defTabSz="96661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4400" b="1" dirty="0" err="1" smtClean="0"/>
              <a:t>Grainlines</a:t>
            </a:r>
            <a:r>
              <a:rPr lang="en-US" sz="4400" b="1" dirty="0" smtClean="0"/>
              <a:t> in woven fabric are important to understand because they can affect the final outcome of your project.  </a:t>
            </a:r>
            <a:r>
              <a:rPr lang="en-US" sz="4400" b="1" dirty="0" err="1" smtClean="0"/>
              <a:t>Grainlines</a:t>
            </a:r>
            <a:r>
              <a:rPr lang="en-US" sz="4400" b="1" dirty="0" smtClean="0"/>
              <a:t> can affect the </a:t>
            </a:r>
            <a:r>
              <a:rPr lang="en-US" sz="4400" b="1" u="sng" dirty="0" smtClean="0"/>
              <a:t>stretch</a:t>
            </a:r>
            <a:r>
              <a:rPr lang="en-US" sz="4400" b="1" dirty="0" smtClean="0"/>
              <a:t> and fit of clothing and the lining up of printed designs.  The </a:t>
            </a:r>
            <a:r>
              <a:rPr lang="en-US" sz="4400" b="1" u="sng" dirty="0" smtClean="0"/>
              <a:t>direction</a:t>
            </a:r>
            <a:r>
              <a:rPr lang="en-US" sz="4400" b="1" dirty="0" smtClean="0"/>
              <a:t> of the </a:t>
            </a:r>
            <a:r>
              <a:rPr lang="en-US" sz="4400" b="1" dirty="0" err="1" smtClean="0"/>
              <a:t>grainline</a:t>
            </a:r>
            <a:r>
              <a:rPr lang="en-US" sz="4400" b="1" dirty="0" smtClean="0"/>
              <a:t> arrow will show you how to place your pattern pieces.  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1205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1106</TotalTime>
  <Words>204</Words>
  <Application>Microsoft Office PowerPoint</Application>
  <PresentationFormat>Custom</PresentationFormat>
  <Paragraphs>52</Paragraphs>
  <Slides>15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Pattern Symbols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Grainlines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lschiers</dc:creator>
  <cp:lastModifiedBy>Laura Schiers</cp:lastModifiedBy>
  <cp:revision>197</cp:revision>
  <dcterms:created xsi:type="dcterms:W3CDTF">2008-07-23T18:07:32Z</dcterms:created>
  <dcterms:modified xsi:type="dcterms:W3CDTF">2014-01-29T16:22:08Z</dcterms:modified>
</cp:coreProperties>
</file>