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1" r:id="rId3"/>
    <p:sldId id="332" r:id="rId4"/>
    <p:sldId id="333" r:id="rId5"/>
    <p:sldId id="307" r:id="rId6"/>
    <p:sldId id="308" r:id="rId7"/>
    <p:sldId id="334" r:id="rId8"/>
    <p:sldId id="294" r:id="rId9"/>
    <p:sldId id="318" r:id="rId10"/>
    <p:sldId id="312" r:id="rId11"/>
    <p:sldId id="297" r:id="rId12"/>
    <p:sldId id="268" r:id="rId13"/>
    <p:sldId id="336" r:id="rId14"/>
    <p:sldId id="357" r:id="rId15"/>
    <p:sldId id="316" r:id="rId16"/>
    <p:sldId id="337" r:id="rId17"/>
    <p:sldId id="311" r:id="rId18"/>
    <p:sldId id="319" r:id="rId19"/>
    <p:sldId id="338" r:id="rId20"/>
    <p:sldId id="269" r:id="rId21"/>
    <p:sldId id="280" r:id="rId22"/>
    <p:sldId id="281" r:id="rId23"/>
    <p:sldId id="341" r:id="rId24"/>
    <p:sldId id="285" r:id="rId25"/>
    <p:sldId id="358" r:id="rId26"/>
    <p:sldId id="286" r:id="rId27"/>
    <p:sldId id="288" r:id="rId28"/>
    <p:sldId id="271" r:id="rId29"/>
    <p:sldId id="293" r:id="rId30"/>
    <p:sldId id="310" r:id="rId31"/>
    <p:sldId id="343" r:id="rId32"/>
    <p:sldId id="359" r:id="rId33"/>
    <p:sldId id="344" r:id="rId34"/>
    <p:sldId id="313" r:id="rId35"/>
    <p:sldId id="317" r:id="rId36"/>
    <p:sldId id="345" r:id="rId37"/>
    <p:sldId id="349" r:id="rId38"/>
    <p:sldId id="277" r:id="rId39"/>
    <p:sldId id="273" r:id="rId40"/>
    <p:sldId id="351" r:id="rId41"/>
    <p:sldId id="352" r:id="rId42"/>
    <p:sldId id="346" r:id="rId43"/>
    <p:sldId id="347" r:id="rId44"/>
    <p:sldId id="353" r:id="rId45"/>
    <p:sldId id="354" r:id="rId46"/>
    <p:sldId id="340" r:id="rId47"/>
    <p:sldId id="279" r:id="rId48"/>
    <p:sldId id="339" r:id="rId49"/>
    <p:sldId id="355" r:id="rId50"/>
    <p:sldId id="356" r:id="rId51"/>
    <p:sldId id="360" r:id="rId5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5D2"/>
    <a:srgbClr val="7DA7C9"/>
    <a:srgbClr val="7DB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6" y="-9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73D8-794B-4D9E-B51C-9E0ACFBCF57A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C19B-9988-4151-8D04-815BF4C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CB13-D0AE-42DA-8695-06A731B5A78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Equipment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52400"/>
            <a:ext cx="9296400" cy="3471863"/>
            <a:chOff x="152400" y="152400"/>
            <a:chExt cx="9296400" cy="3471863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14.  </a:t>
              </a:r>
              <a:r>
                <a:rPr lang="en-US" sz="4000" b="1" u="sng" dirty="0" smtClean="0"/>
                <a:t>Safety Pins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Pins used to fasten fabric together that have a protective clasp on the end.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7249" y="1447800"/>
              <a:ext cx="2642351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52400" y="4191000"/>
            <a:ext cx="8763000" cy="2438400"/>
            <a:chOff x="152400" y="4572000"/>
            <a:chExt cx="8763000" cy="24384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52400" y="4572000"/>
              <a:ext cx="6324600" cy="2057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15.  </a:t>
              </a:r>
              <a:r>
                <a:rPr lang="en-US" sz="4300" b="1" u="sng" dirty="0" smtClean="0"/>
                <a:t>Scissors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Scissors used for cutting patterns and other non-fabric items, like paper patterns.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551" t="12000" b="7001"/>
            <a:stretch>
              <a:fillRect/>
            </a:stretch>
          </p:blipFill>
          <p:spPr bwMode="auto">
            <a:xfrm>
              <a:off x="6705600" y="4813754"/>
              <a:ext cx="2209800" cy="2196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152400" y="76200"/>
            <a:ext cx="9296400" cy="3733800"/>
            <a:chOff x="152400" y="2438400"/>
            <a:chExt cx="9296400" cy="37338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Gauge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Metal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six-inch ruler with a sliding marker.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92" r="6636"/>
            <a:stretch>
              <a:fillRect/>
            </a:stretch>
          </p:blipFill>
          <p:spPr bwMode="auto">
            <a:xfrm rot="5400000">
              <a:off x="4228719" y="3377819"/>
              <a:ext cx="2438400" cy="315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29"/>
          <p:cNvGrpSpPr/>
          <p:nvPr/>
        </p:nvGrpSpPr>
        <p:grpSpPr>
          <a:xfrm>
            <a:off x="152400" y="4038600"/>
            <a:ext cx="8462498" cy="3048000"/>
            <a:chOff x="152400" y="5257800"/>
            <a:chExt cx="8462498" cy="30480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5257800"/>
              <a:ext cx="63246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17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Ripper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Useful tool that helps unpick small stitches.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5359400"/>
              <a:ext cx="2595098" cy="294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4191000"/>
            <a:ext cx="8610600" cy="2957556"/>
            <a:chOff x="152400" y="4191000"/>
            <a:chExt cx="8610600" cy="295755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4191000"/>
              <a:ext cx="61722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noProof="0" dirty="0" smtClean="0"/>
                <a:t>9.  </a:t>
              </a:r>
              <a:r>
                <a:rPr lang="en-US" sz="4000" b="1" u="sng" noProof="0" dirty="0" smtClean="0"/>
                <a:t>Thimble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small metal cone used to protect fingers during sewing.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4267199"/>
              <a:ext cx="2590800" cy="2881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52400" y="152400"/>
            <a:ext cx="8776066" cy="3124200"/>
            <a:chOff x="152400" y="152400"/>
            <a:chExt cx="8776066" cy="31242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54102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18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Shears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Sharp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cutting tool to be used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ONLY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 fabric.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6" name="Picture 2" descr="http://www.gingher.com/products/g_12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" t="13538" r="4128" b="17539"/>
            <a:stretch/>
          </p:blipFill>
          <p:spPr bwMode="auto">
            <a:xfrm>
              <a:off x="3706368" y="1234439"/>
              <a:ext cx="5222098" cy="2042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032750" cy="6096000"/>
            <a:chOff x="152400" y="152400"/>
            <a:chExt cx="8032750" cy="60960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8032750" cy="2743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20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300" b="1" u="sng" dirty="0" smtClean="0"/>
                <a:t>Thread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 very long,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thin strand of cotton, nylon or other fibers used for sewing.  Standard thread is “all-purpose” and high quality thread prevents stitching problems.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10" descr="https://encrypted-tbn2.gstatic.com/images?q=tbn:ANd9GcTJaaELyWnrAFNcJfJtJ2UmC7UGKFmYgY4gwEJeLj7c60hA6TxCUQ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8" t="5082" r="2264" b="-536"/>
            <a:stretch/>
          </p:blipFill>
          <p:spPr bwMode="auto">
            <a:xfrm>
              <a:off x="3467100" y="3078480"/>
              <a:ext cx="2667000" cy="3169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9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435975" cy="6019800"/>
            <a:chOff x="152400" y="152400"/>
            <a:chExt cx="8435975" cy="60198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8032750" cy="2743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21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Specialty Thread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Includes thread such as quilting, heavy duty, embroidery and metallic.  These are used for specific purposes or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for decoration.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5" descr="https://encrypted-tbn2.gstatic.com/images?q=tbn:ANd9GcSgEdsZ5WarmavrMwGVhjeb27y_kh1RTcyM6Me6axoeBPYMaQFK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3447733"/>
              <a:ext cx="7575550" cy="27244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628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6858000"/>
            <a:chOff x="152400" y="152400"/>
            <a:chExt cx="9296400" cy="685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</a:t>
              </a:r>
              <a:r>
                <a:rPr lang="en-US" sz="4000" b="1" dirty="0"/>
                <a:t>2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Tracing Paper &amp; Wheel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Powdered paper and metal wheel used to transfer pattern markings to fabric.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2133600"/>
              <a:ext cx="5340513" cy="312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2600325"/>
              <a:ext cx="4043598" cy="303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30000" b="30000"/>
            <a:stretch>
              <a:fillRect/>
            </a:stretch>
          </p:blipFill>
          <p:spPr bwMode="auto">
            <a:xfrm>
              <a:off x="1752600" y="4953000"/>
              <a:ext cx="51435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Terms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304800"/>
            <a:ext cx="9296400" cy="5715000"/>
            <a:chOff x="152400" y="304800"/>
            <a:chExt cx="9296400" cy="57150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“Right” Side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patterned</a:t>
              </a:r>
              <a:r>
                <a:rPr lang="en-US" sz="3200" dirty="0" smtClean="0"/>
                <a:t> side of fabric that will be showing when you are done sewing your project. Sometimes called the “</a:t>
              </a:r>
              <a:r>
                <a:rPr lang="en-US" sz="3200" i="1" u="sng" dirty="0" smtClean="0"/>
                <a:t>Pretty</a:t>
              </a:r>
              <a:r>
                <a:rPr lang="en-US" sz="3200" dirty="0" smtClean="0"/>
                <a:t>” side.  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400" y="3200400"/>
              <a:ext cx="8686800" cy="2819400"/>
              <a:chOff x="533400" y="3505200"/>
              <a:chExt cx="8686800" cy="2209800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457200"/>
            <a:ext cx="9296400" cy="5638800"/>
            <a:chOff x="152400" y="457200"/>
            <a:chExt cx="9296400" cy="56388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4572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“Wrong” Side</a:t>
              </a: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back side of fabric that will be on the inside of the project you are sewing.  Sometimes called the “</a:t>
              </a:r>
              <a:r>
                <a:rPr lang="en-US" sz="3200" i="1" u="sng" noProof="0" dirty="0" smtClean="0"/>
                <a:t>Ugly</a:t>
              </a:r>
              <a:r>
                <a:rPr lang="en-US" sz="3200" noProof="0" dirty="0" smtClean="0"/>
                <a:t>” side.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7200" y="3352800"/>
              <a:ext cx="8686800" cy="2743200"/>
              <a:chOff x="533400" y="3505200"/>
              <a:chExt cx="8686800" cy="22098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400" y="4724400"/>
            <a:ext cx="9296400" cy="2133600"/>
            <a:chOff x="152400" y="76200"/>
            <a:chExt cx="9296400" cy="2133600"/>
          </a:xfrm>
        </p:grpSpPr>
        <p:grpSp>
          <p:nvGrpSpPr>
            <p:cNvPr id="24" name="Group 23"/>
            <p:cNvGrpSpPr/>
            <p:nvPr/>
          </p:nvGrpSpPr>
          <p:grpSpPr>
            <a:xfrm>
              <a:off x="1496293" y="1674812"/>
              <a:ext cx="6608615" cy="534988"/>
              <a:chOff x="1496293" y="1674812"/>
              <a:chExt cx="6608615" cy="53498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96293" y="1674812"/>
                <a:ext cx="3048000" cy="534988"/>
                <a:chOff x="1610592" y="1752600"/>
                <a:chExt cx="3048000" cy="534988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610592" y="2286000"/>
                  <a:ext cx="30480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1610592" y="1752600"/>
                  <a:ext cx="3048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/>
                    <a:t>Regular Stitch Length</a:t>
                  </a:r>
                  <a:endParaRPr lang="en-US" sz="2500" b="1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973778" y="1674812"/>
                <a:ext cx="3131130" cy="534988"/>
                <a:chOff x="5088077" y="1752600"/>
                <a:chExt cx="3131130" cy="534988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5171207" y="2286000"/>
                  <a:ext cx="3048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5088077" y="1752600"/>
                  <a:ext cx="3048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/>
                    <a:t>Basting Stitch Length</a:t>
                  </a:r>
                  <a:endParaRPr lang="en-US" sz="2500" b="1" dirty="0"/>
                </a:p>
              </p:txBody>
            </p:sp>
          </p:grpSp>
        </p:grp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4.  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Basting</a:t>
              </a:r>
              <a:r>
                <a:rPr kumimoji="0" lang="en-US" sz="43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Stitch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Long,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temporary stitches used to hold pieces of fabric together.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2400" y="304800"/>
            <a:ext cx="9296400" cy="4648200"/>
            <a:chOff x="152400" y="304800"/>
            <a:chExt cx="9296400" cy="46482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R="0" lvl="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Backstitch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machine stitch two or three stitches </a:t>
              </a:r>
              <a:r>
                <a:rPr lang="en-US" sz="3400" i="1" dirty="0" smtClean="0"/>
                <a:t>BACKWARDS</a:t>
              </a:r>
              <a:r>
                <a:rPr lang="en-US" sz="3400" dirty="0" smtClean="0"/>
                <a:t> on the same line at the beginning and end of a seam to secure the stitches.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91200" y="2438400"/>
              <a:ext cx="2590800" cy="2514600"/>
              <a:chOff x="5791200" y="2438400"/>
              <a:chExt cx="2590800" cy="2514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791200" y="2438400"/>
                <a:ext cx="2273808" cy="2514600"/>
                <a:chOff x="5257800" y="1294011"/>
                <a:chExt cx="1894840" cy="1830189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5257800" y="1294011"/>
                  <a:ext cx="1894840" cy="1830189"/>
                  <a:chOff x="5257800" y="1294011"/>
                  <a:chExt cx="1894840" cy="1830189"/>
                </a:xfrm>
              </p:grpSpPr>
              <p:grpSp>
                <p:nvGrpSpPr>
                  <p:cNvPr id="29" name="Group 17"/>
                  <p:cNvGrpSpPr/>
                  <p:nvPr/>
                </p:nvGrpSpPr>
                <p:grpSpPr>
                  <a:xfrm>
                    <a:off x="5257800" y="1294011"/>
                    <a:ext cx="1894840" cy="1830189"/>
                    <a:chOff x="5257800" y="1294011"/>
                    <a:chExt cx="1894840" cy="1830189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 rot="298051" flipH="1">
                      <a:off x="5325951" y="1294011"/>
                      <a:ext cx="1158351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 flipH="1">
                      <a:off x="5257800" y="1371600"/>
                      <a:ext cx="1295400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 rot="21301949">
                      <a:off x="6622943" y="1330677"/>
                      <a:ext cx="311473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553200" y="1371600"/>
                      <a:ext cx="329847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6896329" y="1530925"/>
                      <a:ext cx="256311" cy="1593275"/>
                    </a:xfrm>
                    <a:prstGeom prst="rect">
                      <a:avLst/>
                    </a:prstGeom>
                    <a:solidFill>
                      <a:srgbClr val="92B5D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6477000" y="1392380"/>
                    <a:ext cx="152400" cy="1676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/>
                <p:cNvCxnSpPr>
                  <a:stCxn id="30" idx="0"/>
                </p:cNvCxnSpPr>
                <p:nvPr/>
              </p:nvCxnSpPr>
              <p:spPr>
                <a:xfrm rot="16200000" flipH="1" flipV="1">
                  <a:off x="5738448" y="2206337"/>
                  <a:ext cx="1628709" cy="7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rot="5400000">
                <a:off x="7170520" y="27570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7184374" y="47382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>
                <a:off x="7467600" y="2743200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7467600" y="4799011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81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457200"/>
            <a:ext cx="9296400" cy="5029200"/>
            <a:chOff x="152400" y="2590800"/>
            <a:chExt cx="9296400" cy="371056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52400" y="25908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Beeswax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500" dirty="0" smtClean="0"/>
                <a:t>Coats and strengthens thread for hand sewing or embroidering.  It also helps prevent knots.  </a:t>
              </a:r>
              <a:endPara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1850" y="4343400"/>
              <a:ext cx="2857500" cy="1957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98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0"/>
          <p:cNvGrpSpPr/>
          <p:nvPr/>
        </p:nvGrpSpPr>
        <p:grpSpPr>
          <a:xfrm>
            <a:off x="152400" y="152400"/>
            <a:ext cx="9296400" cy="2667000"/>
            <a:chOff x="152400" y="304800"/>
            <a:chExt cx="9296400" cy="2667000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Buttonhole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A sewn slash in a garment used with a button as a fastener.  Represented by these symbols: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828798" y="2247900"/>
              <a:ext cx="1889446" cy="548640"/>
              <a:chOff x="2666999" y="5105400"/>
              <a:chExt cx="2361804" cy="73152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819797" y="5334000"/>
                <a:ext cx="1980406" cy="2438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00203" y="5105400"/>
                <a:ext cx="228600" cy="7315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66999" y="5105400"/>
                <a:ext cx="228600" cy="7315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</p:grpSp>
        <p:sp>
          <p:nvSpPr>
            <p:cNvPr id="26" name="Frame 25"/>
            <p:cNvSpPr/>
            <p:nvPr/>
          </p:nvSpPr>
          <p:spPr>
            <a:xfrm>
              <a:off x="5029200" y="2209800"/>
              <a:ext cx="2286000" cy="731520"/>
            </a:xfrm>
            <a:prstGeom prst="frame">
              <a:avLst>
                <a:gd name="adj1" fmla="val 226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2895600"/>
            <a:ext cx="9296400" cy="4038600"/>
            <a:chOff x="152400" y="2895600"/>
            <a:chExt cx="9296400" cy="40386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152400" y="28956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Buttonhole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Formula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Formula for measuring the correct length of a buttonhole:  </a:t>
              </a:r>
              <a:r>
                <a:rPr lang="en-US" sz="3400" b="1" i="1" dirty="0" smtClean="0"/>
                <a:t>Button Diameter + Button Depth</a:t>
              </a:r>
              <a:endParaRPr kumimoji="0" lang="en-US" sz="3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37" name="Picture 3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4876800"/>
              <a:ext cx="3886200" cy="2057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52400" y="76200"/>
            <a:ext cx="9296400" cy="3810000"/>
            <a:chOff x="152400" y="2971800"/>
            <a:chExt cx="9296400" cy="3810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29718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7.  </a:t>
              </a:r>
              <a:r>
                <a:rPr lang="en-US" sz="4300" b="1" u="sng" dirty="0" smtClean="0"/>
                <a:t>Casing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tunnel through which elastic or cording is threaded.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105"/>
            <p:cNvGrpSpPr/>
            <p:nvPr/>
          </p:nvGrpSpPr>
          <p:grpSpPr>
            <a:xfrm>
              <a:off x="990600" y="4696690"/>
              <a:ext cx="7696200" cy="2085110"/>
              <a:chOff x="990600" y="4696690"/>
              <a:chExt cx="7696200" cy="2085110"/>
            </a:xfrm>
          </p:grpSpPr>
          <p:grpSp>
            <p:nvGrpSpPr>
              <p:cNvPr id="6" name="Group 67"/>
              <p:cNvGrpSpPr/>
              <p:nvPr/>
            </p:nvGrpSpPr>
            <p:grpSpPr>
              <a:xfrm flipH="1">
                <a:off x="990600" y="4724400"/>
                <a:ext cx="1600200" cy="609600"/>
                <a:chOff x="7086600" y="4696690"/>
                <a:chExt cx="1600200" cy="609600"/>
              </a:xfrm>
            </p:grpSpPr>
            <p:sp>
              <p:nvSpPr>
                <p:cNvPr id="76" name="Flowchart: Punched Tape 75"/>
                <p:cNvSpPr/>
                <p:nvPr/>
              </p:nvSpPr>
              <p:spPr>
                <a:xfrm>
                  <a:off x="7086600" y="4696690"/>
                  <a:ext cx="1600200" cy="609600"/>
                </a:xfrm>
                <a:prstGeom prst="flowChartPunchedTap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50"/>
                <p:cNvGrpSpPr/>
                <p:nvPr/>
              </p:nvGrpSpPr>
              <p:grpSpPr>
                <a:xfrm>
                  <a:off x="7224719" y="4786319"/>
                  <a:ext cx="661968" cy="508783"/>
                  <a:chOff x="7224719" y="4786319"/>
                  <a:chExt cx="661968" cy="508783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6996913" y="504825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>
                    <a:off x="7052011" y="505777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5400000">
                    <a:off x="7107109" y="506253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>
                    <a:off x="7162207" y="5061747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>
                    <a:off x="7217305" y="506650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5400000">
                    <a:off x="7272403" y="506650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5400000">
                    <a:off x="7327501" y="5061747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>
                    <a:off x="7382599" y="5056976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7437697" y="505221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5400000">
                    <a:off x="7492795" y="5046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>
                    <a:off x="7547893" y="5046656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5400000">
                    <a:off x="7602991" y="503713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>
                    <a:off x="7658087" y="5014125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66"/>
                <p:cNvGrpSpPr/>
                <p:nvPr/>
              </p:nvGrpSpPr>
              <p:grpSpPr>
                <a:xfrm>
                  <a:off x="7934343" y="4705332"/>
                  <a:ext cx="710392" cy="499241"/>
                  <a:chOff x="7934343" y="4705332"/>
                  <a:chExt cx="710392" cy="499241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V="1">
                    <a:off x="7706537" y="497044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V="1">
                    <a:off x="7761635" y="496092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V="1">
                    <a:off x="7816733" y="4956159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6200000" flipV="1">
                    <a:off x="7871831" y="4956945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V="1">
                    <a:off x="7926929" y="4937901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V="1">
                    <a:off x="7982027" y="4933138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V="1">
                    <a:off x="8037125" y="493789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 flipV="1">
                    <a:off x="8092223" y="4942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V="1">
                    <a:off x="8147321" y="4942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V="1">
                    <a:off x="8202419" y="494821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V="1">
                    <a:off x="8257517" y="4948221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V="1">
                    <a:off x="8312615" y="495298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V="1">
                    <a:off x="8367711" y="496170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V="1">
                    <a:off x="8416135" y="497597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68"/>
              <p:cNvGrpSpPr/>
              <p:nvPr/>
            </p:nvGrpSpPr>
            <p:grpSpPr>
              <a:xfrm>
                <a:off x="2438400" y="4696690"/>
                <a:ext cx="6248400" cy="2085110"/>
                <a:chOff x="2438400" y="4696690"/>
                <a:chExt cx="6248400" cy="2085110"/>
              </a:xfrm>
            </p:grpSpPr>
            <p:grpSp>
              <p:nvGrpSpPr>
                <p:cNvPr id="10" name="Group 67"/>
                <p:cNvGrpSpPr/>
                <p:nvPr/>
              </p:nvGrpSpPr>
              <p:grpSpPr>
                <a:xfrm>
                  <a:off x="7086600" y="4696690"/>
                  <a:ext cx="1600200" cy="609600"/>
                  <a:chOff x="7086600" y="4696690"/>
                  <a:chExt cx="1600200" cy="609600"/>
                </a:xfrm>
              </p:grpSpPr>
              <p:sp>
                <p:nvSpPr>
                  <p:cNvPr id="31" name="Flowchart: Punched Tape 30"/>
                  <p:cNvSpPr/>
                  <p:nvPr/>
                </p:nvSpPr>
                <p:spPr>
                  <a:xfrm>
                    <a:off x="7086600" y="4696690"/>
                    <a:ext cx="1600200" cy="609600"/>
                  </a:xfrm>
                  <a:prstGeom prst="flowChartPunchedTap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50"/>
                  <p:cNvGrpSpPr/>
                  <p:nvPr/>
                </p:nvGrpSpPr>
                <p:grpSpPr>
                  <a:xfrm>
                    <a:off x="7224719" y="4786319"/>
                    <a:ext cx="661968" cy="508783"/>
                    <a:chOff x="7224719" y="4786319"/>
                    <a:chExt cx="661968" cy="508783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5400000">
                      <a:off x="6996913" y="504825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5400000">
                      <a:off x="7052011" y="505777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>
                      <a:off x="7107109" y="506253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5400000">
                      <a:off x="7162207" y="5061747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5400000">
                      <a:off x="7217305" y="506650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5400000">
                      <a:off x="7272403" y="506650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7327501" y="5061747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5400000">
                      <a:off x="7382599" y="5056976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7437697" y="505221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7492795" y="5046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7547893" y="5046656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>
                      <a:off x="7602991" y="503713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5400000">
                      <a:off x="7658087" y="5014125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66"/>
                  <p:cNvGrpSpPr/>
                  <p:nvPr/>
                </p:nvGrpSpPr>
                <p:grpSpPr>
                  <a:xfrm>
                    <a:off x="7934343" y="4705332"/>
                    <a:ext cx="710392" cy="499241"/>
                    <a:chOff x="7934343" y="4705332"/>
                    <a:chExt cx="710392" cy="499241"/>
                  </a:xfrm>
                </p:grpSpPr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16200000" flipV="1">
                      <a:off x="7706537" y="497044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16200000" flipV="1">
                      <a:off x="7761635" y="496092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16200000" flipV="1">
                      <a:off x="7816733" y="4956159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16200000" flipV="1">
                      <a:off x="7871831" y="4956945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16200000" flipV="1">
                      <a:off x="7926929" y="4937901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6200000" flipV="1">
                      <a:off x="7982027" y="4933138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16200000" flipV="1">
                      <a:off x="8037125" y="493789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V="1">
                      <a:off x="8092223" y="4942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16200000" flipV="1">
                      <a:off x="8147321" y="4942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V="1">
                      <a:off x="8202419" y="494821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6200000" flipV="1">
                      <a:off x="8257517" y="4948221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16200000" flipV="1">
                      <a:off x="8312615" y="495298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V="1">
                      <a:off x="8367711" y="496170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V="1">
                      <a:off x="8416135" y="497597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" name="Group 29"/>
                <p:cNvGrpSpPr/>
                <p:nvPr/>
              </p:nvGrpSpPr>
              <p:grpSpPr>
                <a:xfrm>
                  <a:off x="2438400" y="4724400"/>
                  <a:ext cx="4724400" cy="2057400"/>
                  <a:chOff x="2438400" y="4724400"/>
                  <a:chExt cx="4724400" cy="20574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2476500" y="4724400"/>
                    <a:ext cx="4648200" cy="2057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438400" y="4724400"/>
                    <a:ext cx="4724400" cy="6858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466110" y="5313220"/>
                    <a:ext cx="464820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" name="Group 1"/>
          <p:cNvGrpSpPr/>
          <p:nvPr/>
        </p:nvGrpSpPr>
        <p:grpSpPr>
          <a:xfrm>
            <a:off x="152400" y="3810000"/>
            <a:ext cx="9296400" cy="3229420"/>
            <a:chOff x="152400" y="3810000"/>
            <a:chExt cx="9296400" cy="3229420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152400" y="38100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8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Casing Formula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formula for measuring the correct width of a casing:  </a:t>
              </a:r>
              <a:r>
                <a:rPr lang="en-US" sz="3400" b="1" i="1" dirty="0" smtClean="0"/>
                <a:t>Elastic/Cording Width + 1/4“ + Seam Allowance</a:t>
              </a:r>
              <a:endParaRPr kumimoji="0" lang="en-US" sz="3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pic>
          <p:nvPicPr>
            <p:cNvPr id="173" name="Picture 17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360" y="5486400"/>
              <a:ext cx="5364480" cy="15530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4"/>
          <p:cNvGrpSpPr/>
          <p:nvPr/>
        </p:nvGrpSpPr>
        <p:grpSpPr>
          <a:xfrm>
            <a:off x="152400" y="152400"/>
            <a:ext cx="9296400" cy="3505200"/>
            <a:chOff x="152400" y="1849575"/>
            <a:chExt cx="9296400" cy="35052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849575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9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Clipping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short cut made in the seam allowance-but not through the stitching-to allow for “</a:t>
              </a:r>
              <a:r>
                <a:rPr kumimoji="0" lang="en-US" sz="34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bendability</a:t>
              </a:r>
              <a:r>
                <a:rPr lang="en-US" sz="3400" dirty="0" smtClean="0"/>
                <a:t>”.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130" name="Picture 58" descr="clipping and notching 2!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l="12234" r="5585" b="52168"/>
            <a:stretch>
              <a:fillRect/>
            </a:stretch>
          </p:blipFill>
          <p:spPr bwMode="auto">
            <a:xfrm rot="5400000">
              <a:off x="4371917" y="2487692"/>
              <a:ext cx="1905000" cy="38291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52400" y="3490192"/>
            <a:ext cx="9296400" cy="3748809"/>
            <a:chOff x="152400" y="-27710"/>
            <a:chExt cx="9296400" cy="2716232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3231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10.  </a:t>
              </a:r>
              <a:r>
                <a:rPr lang="en-US" sz="4000" b="1" u="sng" dirty="0" smtClean="0"/>
                <a:t>Notching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Cutting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V-shaped wedges out of the seam allowance to reduce bulk.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 descr="clipping and notching 2!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 l="18883" t="55229" r="-1064" b="4337"/>
            <a:stretch>
              <a:fillRect/>
            </a:stretch>
          </p:blipFill>
          <p:spPr bwMode="auto">
            <a:xfrm rot="5400000">
              <a:off x="4190612" y="325934"/>
              <a:ext cx="1727976" cy="29971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9296400" cy="3733799"/>
            <a:chOff x="152400" y="152400"/>
            <a:chExt cx="9296400" cy="3733799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11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Cutting 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The solid line on pattern pieces that you cut around.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57800" y="1524000"/>
              <a:ext cx="3200400" cy="2362199"/>
              <a:chOff x="3020568" y="1676400"/>
              <a:chExt cx="3913632" cy="291399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020568" y="1676400"/>
                <a:ext cx="3380232" cy="2913993"/>
                <a:chOff x="3886200" y="1905000"/>
                <a:chExt cx="4066032" cy="3505200"/>
              </a:xfrm>
            </p:grpSpPr>
            <p:sp>
              <p:nvSpPr>
                <p:cNvPr id="12" name="Hexagon 11"/>
                <p:cNvSpPr/>
                <p:nvPr/>
              </p:nvSpPr>
              <p:spPr>
                <a:xfrm>
                  <a:off x="3886200" y="1905000"/>
                  <a:ext cx="4066032" cy="3505200"/>
                </a:xfrm>
                <a:prstGeom prst="hexag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Hexagon 12"/>
                <p:cNvSpPr/>
                <p:nvPr/>
              </p:nvSpPr>
              <p:spPr>
                <a:xfrm>
                  <a:off x="4191000" y="2167759"/>
                  <a:ext cx="3456432" cy="2979683"/>
                </a:xfrm>
                <a:prstGeom prst="hexag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5943600" y="1676400"/>
                <a:ext cx="990600" cy="533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152400" y="3429000"/>
            <a:ext cx="9296400" cy="3657600"/>
            <a:chOff x="152400" y="3429000"/>
            <a:chExt cx="9296400" cy="36576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52400" y="34290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12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300" b="1" u="sng" noProof="0" dirty="0" smtClean="0"/>
                <a:t>Stitching Line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dashed line on a pattern that shows where the stitching should be.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410200" y="4787462"/>
              <a:ext cx="2667000" cy="2299138"/>
              <a:chOff x="5410200" y="4787462"/>
              <a:chExt cx="2667000" cy="2299138"/>
            </a:xfrm>
          </p:grpSpPr>
          <p:sp>
            <p:nvSpPr>
              <p:cNvPr id="22" name="Hexagon 21"/>
              <p:cNvSpPr/>
              <p:nvPr/>
            </p:nvSpPr>
            <p:spPr>
              <a:xfrm>
                <a:off x="5410200" y="4787462"/>
                <a:ext cx="2667000" cy="2299138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610125" y="4959811"/>
                <a:ext cx="2267150" cy="1954440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934200" y="5239406"/>
                <a:ext cx="609603" cy="2469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71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2306" y="630375"/>
            <a:ext cx="9356587" cy="5313225"/>
            <a:chOff x="122306" y="630375"/>
            <a:chExt cx="9356587" cy="531322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630375"/>
              <a:ext cx="9296400" cy="2341425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13.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Gathering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Two to three parallel rows of basting stitches to create fullness in a garment.</a:t>
              </a:r>
            </a:p>
          </p:txBody>
        </p:sp>
        <p:pic>
          <p:nvPicPr>
            <p:cNvPr id="11" name="Picture 10" descr="Gathering Pic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06" y="2999475"/>
              <a:ext cx="9356587" cy="2944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630375"/>
            <a:ext cx="9296400" cy="5526903"/>
            <a:chOff x="152400" y="630375"/>
            <a:chExt cx="9296400" cy="552690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630375"/>
              <a:ext cx="9296400" cy="2341425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14.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Grading / Layering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Trimming layers of the seam allowance to decrease bulk. 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715" y="3048000"/>
              <a:ext cx="6541770" cy="310927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36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228600"/>
            <a:ext cx="9296400" cy="2209800"/>
            <a:chOff x="152400" y="-27710"/>
            <a:chExt cx="9296400" cy="22098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15.  </a:t>
              </a: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Arrowed line indicating how to place the pattern piece on the material.  This usually runs </a:t>
              </a:r>
              <a:r>
                <a:rPr lang="en-US" sz="3000" i="1" u="sng" dirty="0" smtClean="0"/>
                <a:t>PARALLEL</a:t>
              </a:r>
              <a:r>
                <a:rPr lang="en-US" sz="3000" dirty="0" smtClean="0"/>
                <a:t> to the selvage.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667000" y="2180502"/>
              <a:ext cx="42672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581400"/>
            <a:ext cx="9296400" cy="3276600"/>
            <a:chOff x="152400" y="3581400"/>
            <a:chExt cx="9296400" cy="3276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581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Hem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The raw edge of any fabric, usually an article of clothing, turned back to the wrong side and stitched down.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30"/>
            <p:cNvGrpSpPr/>
            <p:nvPr/>
          </p:nvGrpSpPr>
          <p:grpSpPr>
            <a:xfrm rot="10800000">
              <a:off x="3162300" y="5257800"/>
              <a:ext cx="3276600" cy="1600200"/>
              <a:chOff x="3013365" y="5562600"/>
              <a:chExt cx="3276600" cy="1600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048000" y="5562600"/>
                <a:ext cx="3200400" cy="16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13365" y="5562600"/>
                <a:ext cx="3276600" cy="609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041075" y="606136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457200"/>
            <a:ext cx="9296400" cy="5181600"/>
            <a:chOff x="152400" y="3048000"/>
            <a:chExt cx="9296400" cy="51816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30480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17.  </a:t>
              </a:r>
              <a:r>
                <a:rPr lang="en-US" sz="4300" b="1" u="sng" dirty="0" smtClean="0"/>
                <a:t>Interfacing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non-woven fabric used to strengthen and stabilize other fabrics.  </a:t>
              </a:r>
              <a:r>
                <a:rPr lang="en-US" sz="2900" noProof="0" dirty="0" smtClean="0"/>
                <a:t>(It usually has a fusible, heat-activated side.)  </a:t>
              </a: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220738"/>
              <a:ext cx="3910216" cy="2932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209" t="31209"/>
            <a:stretch>
              <a:fillRect/>
            </a:stretch>
          </p:blipFill>
          <p:spPr bwMode="auto">
            <a:xfrm>
              <a:off x="4648200" y="5219606"/>
              <a:ext cx="4617456" cy="3009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-27710"/>
            <a:ext cx="9296400" cy="7038110"/>
            <a:chOff x="152400" y="-27710"/>
            <a:chExt cx="9296400" cy="703811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18.  </a:t>
              </a:r>
              <a:r>
                <a:rPr lang="en-US" sz="4000" b="1" u="sng" dirty="0" smtClean="0"/>
                <a:t>Miter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2800" dirty="0" smtClean="0"/>
                <a:t>Pressing a corner, then refolding the point diagonally to form a square edge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1828800"/>
              <a:ext cx="2286000" cy="228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86200" y="3276600"/>
              <a:ext cx="2286000" cy="2286000"/>
              <a:chOff x="3657600" y="1676400"/>
              <a:chExt cx="2286000" cy="2286000"/>
            </a:xfrm>
          </p:grpSpPr>
          <p:sp>
            <p:nvSpPr>
              <p:cNvPr id="16" name="Snip Single Corner Rectangle 15"/>
              <p:cNvSpPr/>
              <p:nvPr/>
            </p:nvSpPr>
            <p:spPr>
              <a:xfrm rot="5400000">
                <a:off x="3657600" y="1676400"/>
                <a:ext cx="2286000" cy="2286000"/>
              </a:xfrm>
              <a:prstGeom prst="snip1Rect">
                <a:avLst>
                  <a:gd name="adj" fmla="val 28653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8900000">
                <a:off x="5005376" y="3244730"/>
                <a:ext cx="910092" cy="45654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62800" y="4952999"/>
              <a:ext cx="2133600" cy="2057401"/>
              <a:chOff x="6553200" y="1676400"/>
              <a:chExt cx="2133600" cy="205740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57963" y="1681163"/>
                <a:ext cx="1600200" cy="1600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153400" y="1676400"/>
                <a:ext cx="533400" cy="16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7391400" y="2438401"/>
                <a:ext cx="457200" cy="2133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8080231" y="2984355"/>
                <a:ext cx="685800" cy="5082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153400" y="3271837"/>
                <a:ext cx="533400" cy="46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rot="16200000" flipH="1">
              <a:off x="2957945" y="3020290"/>
              <a:ext cx="609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6400800" y="4572000"/>
              <a:ext cx="609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571500"/>
            <a:ext cx="9296400" cy="5067300"/>
            <a:chOff x="152400" y="-38100"/>
            <a:chExt cx="9296400" cy="50673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-38100"/>
              <a:ext cx="9296400" cy="18669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19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Notion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items, other than fabric and patterns, needed to complete a sewing project.  </a:t>
              </a:r>
              <a:r>
                <a:rPr kumimoji="0" lang="en-US" sz="27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(Ex: buttons, zippers, trims, etc.)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174070"/>
              <a:ext cx="1876425" cy="1788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32804"/>
            <a:stretch>
              <a:fillRect/>
            </a:stretch>
          </p:blipFill>
          <p:spPr bwMode="auto">
            <a:xfrm>
              <a:off x="2638425" y="2209800"/>
              <a:ext cx="3402412" cy="2819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12222" b="10000"/>
            <a:stretch>
              <a:fillRect/>
            </a:stretch>
          </p:blipFill>
          <p:spPr bwMode="auto">
            <a:xfrm>
              <a:off x="6181725" y="2209800"/>
              <a:ext cx="2781300" cy="2163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" y="48490"/>
            <a:ext cx="9296400" cy="3151910"/>
            <a:chOff x="152400" y="48490"/>
            <a:chExt cx="9296400" cy="315191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4849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2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small spool, made of plastic or metal, around which the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lower thread</a:t>
              </a:r>
              <a:r>
                <a:rPr kumimoji="0" lang="en-US" sz="3400" b="0" i="1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of the sewing machine is wound.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28900" y="1828800"/>
              <a:ext cx="4343400" cy="1371600"/>
              <a:chOff x="3200400" y="1828800"/>
              <a:chExt cx="4343400" cy="13716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05462" y="1828800"/>
                <a:ext cx="1938338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0400" y="1828800"/>
                <a:ext cx="1707926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52400" y="3276600"/>
            <a:ext cx="9296400" cy="3962400"/>
            <a:chOff x="152400" y="3124200"/>
            <a:chExt cx="9296400" cy="39624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312420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3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 Case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part of the sewing machine that holds the bobbin.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8" descr="bobbin cas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4465350"/>
              <a:ext cx="3048000" cy="2621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446378"/>
            <a:ext cx="9296400" cy="4278022"/>
            <a:chOff x="152400" y="3886200"/>
            <a:chExt cx="9296400" cy="4278022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38862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20.  </a:t>
              </a:r>
              <a:r>
                <a:rPr lang="en-US" sz="4300" b="1" u="sng" dirty="0" smtClean="0"/>
                <a:t>Pattern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Indicates what you will be making-includes size chart, garment views, notions needed, suggested fabrics and material quantities.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5768049"/>
              <a:ext cx="2104557" cy="239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9984" y="5731855"/>
              <a:ext cx="1617749" cy="233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0488" y="5714380"/>
              <a:ext cx="1626311" cy="234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974113"/>
            <a:ext cx="9296400" cy="1828800"/>
          </a:xfrm>
          <a:prstGeom prst="rect">
            <a:avLst/>
          </a:prstGeom>
        </p:spPr>
        <p:txBody>
          <a:bodyPr vert="horz" lIns="96661" tIns="48331" rIns="96661" bIns="48331" rtlCol="0">
            <a:normAutofit lnSpcReduction="10000"/>
          </a:bodyPr>
          <a:lstStyle/>
          <a:p>
            <a:pPr marL="514350" marR="0" lvl="0" indent="-51435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b="1" dirty="0" smtClean="0"/>
              <a:t>21.  </a:t>
            </a:r>
            <a:r>
              <a:rPr lang="en-US" sz="4300" b="1" u="sng" dirty="0" smtClean="0"/>
              <a:t>Ease</a:t>
            </a:r>
            <a:endParaRPr kumimoji="0" lang="en-US" sz="43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514350" marR="0" lvl="0" indent="-51435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/>
              <a:t>Added to commercial patterns for style, fit and wearing comfort.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76200"/>
            <a:ext cx="9296400" cy="6934200"/>
            <a:chOff x="152400" y="76200"/>
            <a:chExt cx="9296400" cy="69342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3516022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22.  </a:t>
              </a:r>
              <a:r>
                <a:rPr lang="en-US" sz="4300" b="1" u="sng" dirty="0" smtClean="0"/>
                <a:t>Pivot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At the end of a stitching line, leaving the needle down in the fabric, lifting the presser foot, turning or pivoting the fabric.  After lowering the presser foot, the stitching will continue in a different direction.  This technique is helpful when turning corners on a project.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877" y="3592222"/>
              <a:ext cx="3893446" cy="34181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946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" y="76200"/>
            <a:ext cx="9601200" cy="7010400"/>
            <a:chOff x="18288" y="76200"/>
            <a:chExt cx="9601200" cy="70104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8288" y="76200"/>
              <a:ext cx="9601200" cy="3516022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23.  </a:t>
              </a:r>
              <a:r>
                <a:rPr lang="en-US" sz="4300" b="1" u="sng" dirty="0" smtClean="0"/>
                <a:t>Reinforced Stitch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An extra row of stitching about 1/8” inside the original seam to reinforce an area of high stress, such as a crotch seam or underarm seam.  Shortening the stitch length can also reinforce a seam.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Picture 4" descr="http://www.vanillajoy.com/wp-content/uploads/2012/03/8a-reinforced-seams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3048000"/>
              <a:ext cx="6477000" cy="403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7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304800"/>
            <a:ext cx="9296400" cy="6553200"/>
            <a:chOff x="152400" y="304800"/>
            <a:chExt cx="9296400" cy="65532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3657600"/>
              <a:ext cx="5715000" cy="3124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 Allowance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distance between the edge of the fabric and the stitched line.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24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The stitched line that is created by sewing.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 bwMode="auto">
            <a:xfrm>
              <a:off x="5593080" y="1851944"/>
              <a:ext cx="3779520" cy="50060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380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28600"/>
            <a:ext cx="9296400" cy="6172200"/>
            <a:chOff x="152400" y="228600"/>
            <a:chExt cx="9296400" cy="61722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228600"/>
              <a:ext cx="9296400" cy="22375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26.  </a:t>
              </a:r>
              <a:r>
                <a:rPr lang="en-US" sz="4000" b="1" u="sng" dirty="0" smtClean="0"/>
                <a:t>Seam Finish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Methods of finishing seam allowances so that they won’t fray or unravel.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76" y="2447060"/>
              <a:ext cx="9153448" cy="39537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400" y="0"/>
            <a:ext cx="9296400" cy="6934200"/>
            <a:chOff x="152400" y="0"/>
            <a:chExt cx="9296400" cy="69342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27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Selvage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The tightly woven edges on fabric that runs lengthwise down the fabric.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i="1" dirty="0"/>
                <a:t> </a:t>
              </a:r>
              <a:r>
                <a:rPr lang="en-US" sz="3200" i="1" dirty="0" smtClean="0"/>
                <a:t>     The </a:t>
              </a:r>
              <a:r>
                <a:rPr lang="en-US" sz="3200" i="1" dirty="0" err="1" smtClean="0"/>
                <a:t>grainline</a:t>
              </a:r>
              <a:r>
                <a:rPr lang="en-US" sz="3200" i="1" dirty="0" smtClean="0"/>
                <a:t> will run PARALLEL to the selvage.    </a:t>
              </a:r>
              <a:endPara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47800" y="2286000"/>
              <a:ext cx="7467600" cy="2301925"/>
              <a:chOff x="762000" y="2438400"/>
              <a:chExt cx="7924800" cy="260217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2000" y="2438400"/>
                <a:ext cx="6030179" cy="2602176"/>
                <a:chOff x="1818421" y="2503224"/>
                <a:chExt cx="6030179" cy="2602176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21292902">
                  <a:off x="1915379" y="2761191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970821" y="4726883"/>
                  <a:ext cx="2590800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543800" y="4384965"/>
                  <a:ext cx="3048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1818421" y="2503224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828800" y="4711436"/>
                  <a:ext cx="586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7391400" y="3048000"/>
                <a:ext cx="1295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Selvage</a:t>
                </a:r>
                <a:endParaRPr lang="en-US" sz="2500" b="1" dirty="0"/>
              </a:p>
            </p:txBody>
          </p:sp>
          <p:cxnSp>
            <p:nvCxnSpPr>
              <p:cNvPr id="20" name="Straight Arrow Connector 19"/>
              <p:cNvCxnSpPr>
                <a:stCxn id="18" idx="1"/>
              </p:cNvCxnSpPr>
              <p:nvPr/>
            </p:nvCxnSpPr>
            <p:spPr>
              <a:xfrm rot="10800000" flipV="1">
                <a:off x="6019800" y="3286526"/>
                <a:ext cx="1371600" cy="12854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8" idx="1"/>
              </p:cNvCxnSpPr>
              <p:nvPr/>
            </p:nvCxnSpPr>
            <p:spPr>
              <a:xfrm rot="10800000" flipV="1">
                <a:off x="6705600" y="3286526"/>
                <a:ext cx="685800" cy="9806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385" t="28517"/>
            <a:stretch>
              <a:fillRect/>
            </a:stretch>
          </p:blipFill>
          <p:spPr bwMode="auto">
            <a:xfrm>
              <a:off x="5105400" y="4495800"/>
              <a:ext cx="2881794" cy="2422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505325"/>
              <a:ext cx="3238500" cy="2428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0"/>
            <a:ext cx="9296400" cy="3092450"/>
            <a:chOff x="152400" y="304800"/>
            <a:chExt cx="9296400" cy="3092450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28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noProof="0" dirty="0" smtClean="0"/>
                <a:t>Slipstitch/Blind Stitch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A hand stitch that is almost invisible on both the right and the wrong side of the project.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7170" name="Picture 2" descr="Slipstitch-Blindstitch"/>
            <p:cNvPicPr>
              <a:picLocks noChangeAspect="1" noChangeArrowheads="1"/>
            </p:cNvPicPr>
            <p:nvPr/>
          </p:nvPicPr>
          <p:blipFill>
            <a:blip r:embed="rId3"/>
            <a:srcRect l="4236" t="12306" r="4236" b="13039"/>
            <a:stretch>
              <a:fillRect/>
            </a:stretch>
          </p:blipFill>
          <p:spPr bwMode="auto">
            <a:xfrm>
              <a:off x="2914650" y="2209800"/>
              <a:ext cx="3771900" cy="1187450"/>
            </a:xfrm>
            <a:prstGeom prst="rect">
              <a:avLst/>
            </a:prstGeom>
            <a:noFill/>
            <a:ln w="0" algn="in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52400" y="3153446"/>
            <a:ext cx="9296400" cy="3933154"/>
            <a:chOff x="152400" y="152400"/>
            <a:chExt cx="9296400" cy="3933154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29.  </a:t>
              </a:r>
              <a:r>
                <a:rPr lang="en-US" sz="4000" b="1" u="sng" noProof="0" dirty="0" smtClean="0"/>
                <a:t>Top-Stitch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row of stitches about 1/4” away from the seam on the top or RIGHT side. 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0799" y="1981200"/>
              <a:ext cx="3559603" cy="2104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17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 smtClean="0">
                <a:latin typeface="CK Quick Stitch" pitchFamily="2" charset="0"/>
              </a:rPr>
              <a:t>Pattern Symbols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76250" y="457200"/>
            <a:ext cx="8648700" cy="289560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Pattern symbols are </a:t>
            </a:r>
            <a:r>
              <a:rPr lang="en-US" sz="3200" b="1" dirty="0" smtClean="0"/>
              <a:t>an important part of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sewing.  Learning how to read and use pattern symbols will help you to create</a:t>
            </a:r>
            <a:r>
              <a:rPr lang="en-US" sz="3200" b="1" dirty="0" smtClean="0"/>
              <a:t> a professional looking project, save you time and also make sewing it together much easier.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760" y="3200400"/>
            <a:ext cx="8835390" cy="365760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 smtClean="0"/>
              <a:t>Pattern symbols should be transferred from the paper pattern piece to the fabric </a:t>
            </a:r>
            <a:r>
              <a:rPr lang="en-US" sz="4400" b="1" u="sng" dirty="0" smtClean="0"/>
              <a:t>AFTER</a:t>
            </a:r>
            <a:r>
              <a:rPr lang="en-US" sz="4400" b="1" dirty="0" smtClean="0"/>
              <a:t> the fabric has been cut out, but </a:t>
            </a:r>
            <a:r>
              <a:rPr lang="en-US" sz="4400" b="1" u="sng" dirty="0" smtClean="0"/>
              <a:t>BEFORE</a:t>
            </a:r>
            <a:r>
              <a:rPr lang="en-US" sz="4400" b="1" dirty="0" smtClean="0"/>
              <a:t> the paper pattern is removed.   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228600"/>
            <a:ext cx="9296400" cy="2209800"/>
            <a:chOff x="152400" y="-27710"/>
            <a:chExt cx="9296400" cy="2209800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1.  </a:t>
              </a: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Arrowed line indicating how to place the pattern piece on the material.  This usually runs </a:t>
              </a:r>
              <a:r>
                <a:rPr lang="en-US" sz="3000" i="1" u="sng" dirty="0" smtClean="0"/>
                <a:t>PARALLEL</a:t>
              </a:r>
              <a:r>
                <a:rPr lang="en-US" sz="3000" dirty="0" smtClean="0"/>
                <a:t> to the selvage.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667000" y="2180502"/>
              <a:ext cx="42672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52400" y="3733800"/>
            <a:ext cx="9296400" cy="3048794"/>
            <a:chOff x="152400" y="3733800"/>
            <a:chExt cx="9296400" cy="3048794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52400" y="373380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2.  </a:t>
              </a:r>
              <a:r>
                <a:rPr lang="en-US" sz="4000" b="1" u="sng" dirty="0" smtClean="0"/>
                <a:t>Place-On-Fold 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 arrow with bent corners to indicate pattern must be placed and cut on a folded edge of fabric.</a:t>
              </a:r>
            </a:p>
          </p:txBody>
        </p:sp>
        <p:grpSp>
          <p:nvGrpSpPr>
            <p:cNvPr id="22" name="Group 9"/>
            <p:cNvGrpSpPr/>
            <p:nvPr/>
          </p:nvGrpSpPr>
          <p:grpSpPr>
            <a:xfrm>
              <a:off x="2667000" y="5943600"/>
              <a:ext cx="4267200" cy="838994"/>
              <a:chOff x="3276600" y="1905000"/>
              <a:chExt cx="4267200" cy="8389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276600" y="1905000"/>
                <a:ext cx="4267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7096995" y="2324100"/>
                <a:ext cx="838200" cy="15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2899859" y="2323306"/>
                <a:ext cx="838200" cy="15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52400" y="48490"/>
            <a:ext cx="9296400" cy="3761510"/>
            <a:chOff x="152400" y="48490"/>
            <a:chExt cx="9296400" cy="3761510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152400" y="4849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4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Bodkin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A small tool used to draw elastic or other material through a casing.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758" t="6303" r="18282" b="7983"/>
            <a:stretch>
              <a:fillRect/>
            </a:stretch>
          </p:blipFill>
          <p:spPr bwMode="auto">
            <a:xfrm rot="16200000">
              <a:off x="6136105" y="954505"/>
              <a:ext cx="2438400" cy="32725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5" name="Group 74"/>
          <p:cNvGrpSpPr/>
          <p:nvPr/>
        </p:nvGrpSpPr>
        <p:grpSpPr>
          <a:xfrm>
            <a:off x="152400" y="3048000"/>
            <a:ext cx="9296400" cy="3990110"/>
            <a:chOff x="152400" y="2867890"/>
            <a:chExt cx="9296400" cy="3990110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152400" y="2867890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5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Lint Roller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2800" dirty="0" smtClean="0"/>
                <a:t>Used to remove thread and fabric fibers from clothing.  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5450" y="4210050"/>
              <a:ext cx="2647950" cy="2647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486400" y="4114800"/>
              <a:ext cx="2743200" cy="274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77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3048000"/>
            <a:chOff x="152400" y="152400"/>
            <a:chExt cx="9296400" cy="304800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3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Notches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Diamond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shaped symbols that extend beyond the cutting line on the pattern.  They are used to match up pattern pieces.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3009900" y="2209800"/>
              <a:ext cx="3581400" cy="990600"/>
              <a:chOff x="5715000" y="5451765"/>
              <a:chExt cx="3581400" cy="990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15000" y="5867400"/>
                <a:ext cx="3581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Diamond 5"/>
              <p:cNvSpPr/>
              <p:nvPr/>
            </p:nvSpPr>
            <p:spPr>
              <a:xfrm>
                <a:off x="7200900" y="5451765"/>
                <a:ext cx="609600" cy="9906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52400" y="3565758"/>
            <a:ext cx="9296400" cy="3368442"/>
            <a:chOff x="152400" y="3352800"/>
            <a:chExt cx="9296400" cy="336844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33528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4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Double/Triple Notches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Used to match up pattern pieces.  Double and triple notches usually symbolize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the front and back of a pattern piece.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04900" y="5515897"/>
              <a:ext cx="7391400" cy="1205345"/>
              <a:chOff x="1219200" y="5515897"/>
              <a:chExt cx="7391400" cy="1205345"/>
            </a:xfrm>
          </p:grpSpPr>
          <p:grpSp>
            <p:nvGrpSpPr>
              <p:cNvPr id="13" name="Group 104"/>
              <p:cNvGrpSpPr/>
              <p:nvPr/>
            </p:nvGrpSpPr>
            <p:grpSpPr>
              <a:xfrm>
                <a:off x="1219200" y="5515897"/>
                <a:ext cx="3192087" cy="1205345"/>
                <a:chOff x="381000" y="2633663"/>
                <a:chExt cx="1828800" cy="690562"/>
              </a:xfrm>
              <a:solidFill>
                <a:schemeClr val="tx1"/>
              </a:solidFill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381000" y="2895600"/>
                  <a:ext cx="1828800" cy="15240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15" name="Group 67"/>
                <p:cNvGrpSpPr>
                  <a:grpSpLocks/>
                </p:cNvGrpSpPr>
                <p:nvPr/>
              </p:nvGrpSpPr>
              <p:grpSpPr bwMode="auto">
                <a:xfrm>
                  <a:off x="769938" y="2633663"/>
                  <a:ext cx="906462" cy="690562"/>
                  <a:chOff x="686484" y="5681409"/>
                  <a:chExt cx="906462" cy="690363"/>
                </a:xfrm>
                <a:grpFill/>
              </p:grpSpPr>
              <p:sp>
                <p:nvSpPr>
                  <p:cNvPr id="16" name="Diamond 59"/>
                  <p:cNvSpPr/>
                  <p:nvPr/>
                </p:nvSpPr>
                <p:spPr>
                  <a:xfrm>
                    <a:off x="686484" y="5681409"/>
                    <a:ext cx="457200" cy="687189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" name="Diamond 16"/>
                  <p:cNvSpPr/>
                  <p:nvPr/>
                </p:nvSpPr>
                <p:spPr>
                  <a:xfrm>
                    <a:off x="1135746" y="5684583"/>
                    <a:ext cx="457200" cy="687189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  <p:grpSp>
            <p:nvGrpSpPr>
              <p:cNvPr id="19" name="Group 110"/>
              <p:cNvGrpSpPr/>
              <p:nvPr/>
            </p:nvGrpSpPr>
            <p:grpSpPr>
              <a:xfrm>
                <a:off x="4804167" y="5559627"/>
                <a:ext cx="3806433" cy="1117885"/>
                <a:chOff x="4724400" y="5362575"/>
                <a:chExt cx="2362200" cy="693738"/>
              </a:xfrm>
              <a:solidFill>
                <a:schemeClr val="tx1"/>
              </a:solidFill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4724400" y="5638800"/>
                  <a:ext cx="2362200" cy="15240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21" name="Group 66"/>
                <p:cNvGrpSpPr>
                  <a:grpSpLocks/>
                </p:cNvGrpSpPr>
                <p:nvPr/>
              </p:nvGrpSpPr>
              <p:grpSpPr bwMode="auto">
                <a:xfrm>
                  <a:off x="5265738" y="5362575"/>
                  <a:ext cx="1363662" cy="693738"/>
                  <a:chOff x="2293938" y="5667125"/>
                  <a:chExt cx="1363662" cy="693538"/>
                </a:xfrm>
                <a:grpFill/>
              </p:grpSpPr>
              <p:sp>
                <p:nvSpPr>
                  <p:cNvPr id="22" name="Diamond 21"/>
                  <p:cNvSpPr/>
                  <p:nvPr/>
                </p:nvSpPr>
                <p:spPr>
                  <a:xfrm>
                    <a:off x="2293938" y="5670299"/>
                    <a:ext cx="457200" cy="687190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3" name="Diamond 22"/>
                  <p:cNvSpPr/>
                  <p:nvPr/>
                </p:nvSpPr>
                <p:spPr>
                  <a:xfrm>
                    <a:off x="2743200" y="5675061"/>
                    <a:ext cx="457200" cy="685602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4" name="Diamond 23"/>
                  <p:cNvSpPr/>
                  <p:nvPr/>
                </p:nvSpPr>
                <p:spPr>
                  <a:xfrm>
                    <a:off x="3200400" y="5670299"/>
                    <a:ext cx="457200" cy="687190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486025" y="5667125"/>
                    <a:ext cx="990600" cy="123789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616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2400" y="304800"/>
            <a:ext cx="9296400" cy="5029200"/>
            <a:chOff x="152400" y="304800"/>
            <a:chExt cx="9296400" cy="5029200"/>
          </a:xfrm>
        </p:grpSpPr>
        <p:grpSp>
          <p:nvGrpSpPr>
            <p:cNvPr id="28" name="Group 27"/>
            <p:cNvGrpSpPr/>
            <p:nvPr/>
          </p:nvGrpSpPr>
          <p:grpSpPr>
            <a:xfrm>
              <a:off x="564808" y="3124200"/>
              <a:ext cx="2895600" cy="2209800"/>
              <a:chOff x="183808" y="2895600"/>
              <a:chExt cx="2895600" cy="2209800"/>
            </a:xfrm>
          </p:grpSpPr>
          <p:sp>
            <p:nvSpPr>
              <p:cNvPr id="3" name="Rectangle 7"/>
              <p:cNvSpPr>
                <a:spLocks noChangeArrowheads="1"/>
              </p:cNvSpPr>
              <p:nvPr/>
            </p:nvSpPr>
            <p:spPr bwMode="auto">
              <a:xfrm>
                <a:off x="278928" y="4278086"/>
                <a:ext cx="2705360" cy="827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4000" b="1" dirty="0"/>
                  <a:t>Single Dart</a:t>
                </a: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83808" y="2895600"/>
                <a:ext cx="2895600" cy="1298420"/>
                <a:chOff x="2057400" y="1430977"/>
                <a:chExt cx="2146987" cy="962736"/>
              </a:xfrm>
              <a:solidFill>
                <a:schemeClr val="tx1"/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 rot="20679965">
                  <a:off x="2057400" y="1601373"/>
                  <a:ext cx="2134207" cy="7454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rot="920035" flipV="1">
                  <a:off x="2070180" y="2142379"/>
                  <a:ext cx="2134207" cy="76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7" name="Diamond 6"/>
                <p:cNvSpPr/>
                <p:nvPr/>
              </p:nvSpPr>
              <p:spPr>
                <a:xfrm rot="20404386">
                  <a:off x="3005227" y="1430977"/>
                  <a:ext cx="244943" cy="457939"/>
                </a:xfrm>
                <a:prstGeom prst="diamon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 rot="1195614" flipV="1">
                  <a:off x="3009487" y="1935775"/>
                  <a:ext cx="242814" cy="457938"/>
                </a:xfrm>
                <a:prstGeom prst="diamon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4112342" y="3200400"/>
              <a:ext cx="4955458" cy="2057400"/>
              <a:chOff x="3731342" y="4343400"/>
              <a:chExt cx="4955458" cy="2057400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3996304" y="5692760"/>
                <a:ext cx="4425535" cy="70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4000" b="1" dirty="0"/>
                  <a:t>Double-Ended Dart</a:t>
                </a:r>
              </a:p>
            </p:txBody>
          </p:sp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3731342" y="4343400"/>
                <a:ext cx="4955458" cy="1140541"/>
                <a:chOff x="2209800" y="2923106"/>
                <a:chExt cx="4191000" cy="964434"/>
              </a:xfrm>
              <a:solidFill>
                <a:schemeClr val="tx1"/>
              </a:solidFill>
            </p:grpSpPr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2209800" y="2923106"/>
                  <a:ext cx="2147473" cy="962355"/>
                  <a:chOff x="2057400" y="1430619"/>
                  <a:chExt cx="2147473" cy="962355"/>
                </a:xfrm>
                <a:grpFill/>
              </p:grpSpPr>
              <p:sp>
                <p:nvSpPr>
                  <p:cNvPr id="18" name="Rectangle 13"/>
                  <p:cNvSpPr/>
                  <p:nvPr/>
                </p:nvSpPr>
                <p:spPr>
                  <a:xfrm rot="20679965">
                    <a:off x="2057400" y="1598980"/>
                    <a:ext cx="2134999" cy="76905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9" name="Rectangle 14"/>
                  <p:cNvSpPr/>
                  <p:nvPr/>
                </p:nvSpPr>
                <p:spPr>
                  <a:xfrm rot="920035" flipV="1">
                    <a:off x="2069873" y="2143552"/>
                    <a:ext cx="2135000" cy="7482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0" name="Diamond 19"/>
                  <p:cNvSpPr/>
                  <p:nvPr/>
                </p:nvSpPr>
                <p:spPr>
                  <a:xfrm rot="20404386">
                    <a:off x="3005364" y="1430619"/>
                    <a:ext cx="245307" cy="4572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1" name="Diamond 20"/>
                  <p:cNvSpPr/>
                  <p:nvPr/>
                </p:nvSpPr>
                <p:spPr>
                  <a:xfrm rot="1195614" flipV="1">
                    <a:off x="3009522" y="1935700"/>
                    <a:ext cx="243228" cy="4572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  <p:grpSp>
              <p:nvGrpSpPr>
                <p:cNvPr id="13" name="Group 17"/>
                <p:cNvGrpSpPr>
                  <a:grpSpLocks/>
                </p:cNvGrpSpPr>
                <p:nvPr/>
              </p:nvGrpSpPr>
              <p:grpSpPr bwMode="auto">
                <a:xfrm flipH="1">
                  <a:off x="4253329" y="2925186"/>
                  <a:ext cx="2147471" cy="962354"/>
                  <a:chOff x="2057400" y="1431359"/>
                  <a:chExt cx="2147471" cy="962354"/>
                </a:xfrm>
                <a:grpFill/>
              </p:grpSpPr>
              <p:sp>
                <p:nvSpPr>
                  <p:cNvPr id="14" name="Rectangle 13"/>
                  <p:cNvSpPr/>
                  <p:nvPr/>
                </p:nvSpPr>
                <p:spPr>
                  <a:xfrm rot="20679965">
                    <a:off x="2057400" y="1599718"/>
                    <a:ext cx="2134998" cy="7690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 rot="920035" flipV="1">
                    <a:off x="2069873" y="2144291"/>
                    <a:ext cx="2134998" cy="74827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6" name="Diamond 15"/>
                  <p:cNvSpPr/>
                  <p:nvPr/>
                </p:nvSpPr>
                <p:spPr>
                  <a:xfrm rot="20404386">
                    <a:off x="3005364" y="1431359"/>
                    <a:ext cx="245307" cy="4572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" name="Diamond 16"/>
                  <p:cNvSpPr/>
                  <p:nvPr/>
                </p:nvSpPr>
                <p:spPr>
                  <a:xfrm rot="1195614" flipV="1">
                    <a:off x="3009522" y="1936439"/>
                    <a:ext cx="243227" cy="457274"/>
                  </a:xfrm>
                  <a:prstGeom prst="diamon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Dart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Folds sewn into fabric to help provide a three-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dimentional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shape</a:t>
              </a:r>
              <a:r>
                <a:rPr lang="en-US" sz="3200" dirty="0" smtClean="0"/>
                <a:t> to a garment.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8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52400" y="304800"/>
            <a:ext cx="9296400" cy="3650974"/>
            <a:chOff x="152400" y="304800"/>
            <a:chExt cx="9296400" cy="3650974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noProof="0" dirty="0" smtClean="0"/>
                <a:t>Button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 small fastener usually made of plastic.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It is most commonly used in clothing.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3965713" y="2286000"/>
              <a:ext cx="1669774" cy="1669774"/>
              <a:chOff x="4267200" y="1752600"/>
              <a:chExt cx="4038600" cy="4038600"/>
            </a:xfrm>
          </p:grpSpPr>
          <p:sp>
            <p:nvSpPr>
              <p:cNvPr id="33" name="Oval 24"/>
              <p:cNvSpPr/>
              <p:nvPr/>
            </p:nvSpPr>
            <p:spPr>
              <a:xfrm>
                <a:off x="4267200" y="1752600"/>
                <a:ext cx="4038600" cy="403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34" name="Oval 25"/>
              <p:cNvSpPr/>
              <p:nvPr/>
            </p:nvSpPr>
            <p:spPr>
              <a:xfrm>
                <a:off x="4531631" y="2017031"/>
                <a:ext cx="3509735" cy="35097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grpSp>
            <p:nvGrpSpPr>
              <p:cNvPr id="35" name="Group 30"/>
              <p:cNvGrpSpPr>
                <a:grpSpLocks/>
              </p:cNvGrpSpPr>
              <p:nvPr/>
            </p:nvGrpSpPr>
            <p:grpSpPr bwMode="auto">
              <a:xfrm>
                <a:off x="5511230" y="3086777"/>
                <a:ext cx="1550533" cy="1370239"/>
                <a:chOff x="5640447" y="2972368"/>
                <a:chExt cx="1292112" cy="1141867"/>
              </a:xfrm>
            </p:grpSpPr>
            <p:sp>
              <p:nvSpPr>
                <p:cNvPr id="36" name="Oval 26"/>
                <p:cNvSpPr/>
                <p:nvPr/>
              </p:nvSpPr>
              <p:spPr>
                <a:xfrm>
                  <a:off x="5640447" y="2972368"/>
                  <a:ext cx="380622" cy="3806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551937" y="2972368"/>
                  <a:ext cx="380622" cy="3806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640447" y="3733613"/>
                  <a:ext cx="380622" cy="3806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551937" y="3733613"/>
                  <a:ext cx="380622" cy="3806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</p:grpSp>
        </p:grpSp>
      </p:grpSp>
      <p:grpSp>
        <p:nvGrpSpPr>
          <p:cNvPr id="48" name="Group 47"/>
          <p:cNvGrpSpPr/>
          <p:nvPr/>
        </p:nvGrpSpPr>
        <p:grpSpPr>
          <a:xfrm>
            <a:off x="152400" y="3733800"/>
            <a:ext cx="9296400" cy="3124200"/>
            <a:chOff x="152400" y="3581400"/>
            <a:chExt cx="9296400" cy="3124200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152400" y="3581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7.  </a:t>
              </a:r>
              <a:r>
                <a:rPr lang="en-US" sz="4000" b="1" u="sng" noProof="0" dirty="0" smtClean="0"/>
                <a:t>Buttonhole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 sewn slash in a garment used with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 button as a fastener.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3" name="Group 35"/>
            <p:cNvGrpSpPr>
              <a:grpSpLocks/>
            </p:cNvGrpSpPr>
            <p:nvPr/>
          </p:nvGrpSpPr>
          <p:grpSpPr bwMode="auto">
            <a:xfrm>
              <a:off x="1371600" y="5810250"/>
              <a:ext cx="3219450" cy="742950"/>
              <a:chOff x="2667000" y="5105400"/>
              <a:chExt cx="2286000" cy="609600"/>
            </a:xfrm>
            <a:solidFill>
              <a:schemeClr val="tx1"/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2819797" y="5334000"/>
                <a:ext cx="198040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800204" y="5105400"/>
                <a:ext cx="152796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667000" y="5105400"/>
                <a:ext cx="152798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</p:grpSp>
        <p:sp>
          <p:nvSpPr>
            <p:cNvPr id="44" name="Frame 43"/>
            <p:cNvSpPr/>
            <p:nvPr/>
          </p:nvSpPr>
          <p:spPr>
            <a:xfrm>
              <a:off x="5105400" y="5715000"/>
              <a:ext cx="3219450" cy="990600"/>
            </a:xfrm>
            <a:prstGeom prst="frame">
              <a:avLst>
                <a:gd name="adj1" fmla="val 21591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3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304800"/>
            <a:ext cx="9296400" cy="4236720"/>
            <a:chOff x="152400" y="304800"/>
            <a:chExt cx="9296400" cy="423672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8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Triangles / Circles / Squares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Symbols most commonly used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for placing sleeves, pockets or decorations.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85900" y="2895600"/>
              <a:ext cx="6629400" cy="1645920"/>
              <a:chOff x="1219200" y="3200400"/>
              <a:chExt cx="6629400" cy="1645920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1219200" y="3200400"/>
                <a:ext cx="1645920" cy="164592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10940" y="3200400"/>
                <a:ext cx="1645920" cy="1645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02680" y="3200400"/>
                <a:ext cx="1645920" cy="16459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75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 err="1" smtClean="0">
                <a:latin typeface="CK Quick Stitch" pitchFamily="2" charset="0"/>
              </a:rPr>
              <a:t>Grainlines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760" y="457200"/>
            <a:ext cx="8835390" cy="649224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 err="1" smtClean="0"/>
              <a:t>Grainlines</a:t>
            </a:r>
            <a:r>
              <a:rPr lang="en-US" sz="4400" b="1" dirty="0" smtClean="0"/>
              <a:t> in woven fabric are important to understand because they can affect the final outcome of your project.  </a:t>
            </a:r>
            <a:r>
              <a:rPr lang="en-US" sz="4400" b="1" dirty="0" err="1" smtClean="0"/>
              <a:t>Grainlines</a:t>
            </a:r>
            <a:r>
              <a:rPr lang="en-US" sz="4400" b="1" dirty="0" smtClean="0"/>
              <a:t> can affect the </a:t>
            </a:r>
            <a:r>
              <a:rPr lang="en-US" sz="4400" b="1" u="sng" dirty="0" smtClean="0"/>
              <a:t>stretch</a:t>
            </a:r>
            <a:r>
              <a:rPr lang="en-US" sz="4400" b="1" dirty="0" smtClean="0"/>
              <a:t> and fit of clothing and the lining up of printed designs.  The </a:t>
            </a:r>
            <a:r>
              <a:rPr lang="en-US" sz="4400" b="1" u="sng" dirty="0" smtClean="0"/>
              <a:t>direction</a:t>
            </a:r>
            <a:r>
              <a:rPr lang="en-US" sz="4400" b="1" dirty="0" smtClean="0"/>
              <a:t> of the </a:t>
            </a:r>
            <a:r>
              <a:rPr lang="en-US" sz="4400" b="1" dirty="0" err="1" smtClean="0"/>
              <a:t>grainline</a:t>
            </a:r>
            <a:r>
              <a:rPr lang="en-US" sz="4400" b="1" dirty="0" smtClean="0"/>
              <a:t> arrow will show you how to place your pattern pieces. 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33400"/>
            <a:ext cx="9296400" cy="6766788"/>
            <a:chOff x="152400" y="533400"/>
            <a:chExt cx="9296400" cy="676678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5334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A.  </a:t>
              </a:r>
              <a:r>
                <a:rPr lang="en-US" sz="4000" b="1" u="sng" dirty="0" smtClean="0"/>
                <a:t>Crosswise Grain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400" b="0" i="1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Perpendicular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 the selvage edge of fabric-has a little bit of stretch.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Group 152"/>
            <p:cNvGrpSpPr/>
            <p:nvPr/>
          </p:nvGrpSpPr>
          <p:grpSpPr>
            <a:xfrm>
              <a:off x="838200" y="2971800"/>
              <a:ext cx="7924800" cy="4328388"/>
              <a:chOff x="-228600" y="6427274"/>
              <a:chExt cx="4495800" cy="2604968"/>
            </a:xfrm>
          </p:grpSpPr>
          <p:grpSp>
            <p:nvGrpSpPr>
              <p:cNvPr id="8" name="Group 15"/>
              <p:cNvGrpSpPr/>
              <p:nvPr/>
            </p:nvGrpSpPr>
            <p:grpSpPr>
              <a:xfrm>
                <a:off x="-228600" y="6427274"/>
                <a:ext cx="4495800" cy="2604968"/>
                <a:chOff x="1600200" y="4152650"/>
                <a:chExt cx="5964358" cy="2604968"/>
              </a:xfrm>
            </p:grpSpPr>
            <p:sp>
              <p:nvSpPr>
                <p:cNvPr id="11" name="Rectangle 10"/>
                <p:cNvSpPr/>
                <p:nvPr/>
              </p:nvSpPr>
              <p:spPr>
                <a:xfrm rot="21292902">
                  <a:off x="1697158" y="4372767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600200" y="4152650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752599" y="6379100"/>
                  <a:ext cx="2590799" cy="378518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14400" y="7295346"/>
                <a:ext cx="2039518" cy="796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Perpendicular to Selvage</a:t>
                </a:r>
                <a:endParaRPr lang="en-US" sz="4000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-228600" y="7543800"/>
                <a:ext cx="18288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73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533400"/>
            <a:ext cx="9296400" cy="5643159"/>
            <a:chOff x="152400" y="533400"/>
            <a:chExt cx="9296400" cy="5643159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533400"/>
              <a:ext cx="9296400" cy="1905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B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Bias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400" b="0" i="1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Diagonal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angle on fabric-provides the </a:t>
              </a:r>
              <a:r>
                <a:rPr kumimoji="0" lang="en-US" sz="3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MOST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amount of stretch in the fabric.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685800" y="2731819"/>
              <a:ext cx="8229600" cy="3444740"/>
              <a:chOff x="1600200" y="4332024"/>
              <a:chExt cx="5964358" cy="2605478"/>
            </a:xfrm>
          </p:grpSpPr>
          <p:grpSp>
            <p:nvGrpSpPr>
              <p:cNvPr id="4" name="Group 15"/>
              <p:cNvGrpSpPr/>
              <p:nvPr/>
            </p:nvGrpSpPr>
            <p:grpSpPr>
              <a:xfrm>
                <a:off x="1600200" y="4332024"/>
                <a:ext cx="5964358" cy="2605478"/>
                <a:chOff x="1600200" y="4114800"/>
                <a:chExt cx="5964358" cy="260547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1292902">
                  <a:off x="1697158" y="4372767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00200" y="4114800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752600" y="6341761"/>
                  <a:ext cx="2590800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3810000" y="4495800"/>
                <a:ext cx="1905000" cy="19050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8943727">
                <a:off x="4132682" y="5115918"/>
                <a:ext cx="762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Bias</a:t>
                </a:r>
                <a:endParaRPr lang="en-US" sz="25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609600"/>
            <a:ext cx="9296400" cy="5257800"/>
            <a:chOff x="152400" y="609600"/>
            <a:chExt cx="9296400" cy="52578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609600"/>
              <a:ext cx="92964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C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Lengthwise Grain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Parallel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 the selvage edge of fabric-has the </a:t>
              </a:r>
              <a:r>
                <a:rPr kumimoji="0" lang="en-US" sz="3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LEAST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amount of stretch.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38200" y="2302334"/>
              <a:ext cx="7696200" cy="3565066"/>
              <a:chOff x="1818421" y="1981200"/>
              <a:chExt cx="5964358" cy="2602176"/>
            </a:xfrm>
          </p:grpSpPr>
          <p:grpSp>
            <p:nvGrpSpPr>
              <p:cNvPr id="11" name="Group 15"/>
              <p:cNvGrpSpPr/>
              <p:nvPr/>
            </p:nvGrpSpPr>
            <p:grpSpPr>
              <a:xfrm>
                <a:off x="1818421" y="1981200"/>
                <a:ext cx="5964358" cy="2602176"/>
                <a:chOff x="1600200" y="4114800"/>
                <a:chExt cx="5964358" cy="260217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 rot="21292902">
                  <a:off x="1697158" y="4372767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00200" y="4114800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752600" y="6338459"/>
                  <a:ext cx="2590800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>
                <a:off x="3411978" y="3058311"/>
                <a:ext cx="263568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191103" y="2623086"/>
                <a:ext cx="3139883" cy="34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smtClean="0"/>
                  <a:t>Parallel to the Selvage</a:t>
                </a:r>
                <a:endParaRPr lang="en-US" sz="2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41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609600"/>
            <a:ext cx="9296400" cy="5410200"/>
            <a:chOff x="152400" y="609600"/>
            <a:chExt cx="9296400" cy="54102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609600"/>
              <a:ext cx="92964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D.  </a:t>
              </a:r>
              <a:r>
                <a:rPr lang="en-US" sz="4300" b="1" u="sng" dirty="0" smtClean="0"/>
                <a:t>Place-On-Fold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600" dirty="0"/>
                <a:t>An arrow with bent corners to indicate pattern must be placed and cut on a folded edge of fabric.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4400" y="2590800"/>
              <a:ext cx="7820003" cy="3429000"/>
              <a:chOff x="568371" y="3505200"/>
              <a:chExt cx="8353403" cy="3429000"/>
            </a:xfrm>
          </p:grpSpPr>
          <p:grpSp>
            <p:nvGrpSpPr>
              <p:cNvPr id="18" name="Group 16"/>
              <p:cNvGrpSpPr/>
              <p:nvPr/>
            </p:nvGrpSpPr>
            <p:grpSpPr>
              <a:xfrm>
                <a:off x="568371" y="3505200"/>
                <a:ext cx="8353403" cy="3429000"/>
                <a:chOff x="1818421" y="2503224"/>
                <a:chExt cx="5951064" cy="260217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 rot="21292902">
                  <a:off x="1902085" y="2803674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970820" y="4726883"/>
                  <a:ext cx="2946347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818421" y="2503224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03627" y="3505200"/>
                <a:ext cx="2057400" cy="394855"/>
                <a:chOff x="3962400" y="2147455"/>
                <a:chExt cx="2057400" cy="39485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962400" y="2528455"/>
                  <a:ext cx="20574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5400000" flipH="1" flipV="1">
                  <a:off x="3772694" y="2351016"/>
                  <a:ext cx="3810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5814651" y="2337161"/>
                  <a:ext cx="3810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4686354" y="3810000"/>
                <a:ext cx="76507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/>
                  <a:t>D.</a:t>
                </a:r>
                <a:endParaRPr lang="en-US" sz="3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6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9296400" cy="4038600"/>
            <a:chOff x="152400" y="152400"/>
            <a:chExt cx="9296400" cy="40386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Marking Pens or Pencils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Fabric safe pens or pencils used for transferring pattern markings.  Most are water-soluble or have disappearing ink.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044" t="15044" r="14159" b="14159"/>
            <a:stretch>
              <a:fillRect/>
            </a:stretch>
          </p:blipFill>
          <p:spPr bwMode="auto">
            <a:xfrm>
              <a:off x="1905000" y="2438400"/>
              <a:ext cx="15240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752600"/>
              <a:ext cx="18288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18421" b="16667"/>
            <a:stretch>
              <a:fillRect/>
            </a:stretch>
          </p:blipFill>
          <p:spPr bwMode="auto">
            <a:xfrm>
              <a:off x="5867400" y="2617470"/>
              <a:ext cx="3429000" cy="1268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" name="Group 16"/>
          <p:cNvGrpSpPr/>
          <p:nvPr/>
        </p:nvGrpSpPr>
        <p:grpSpPr>
          <a:xfrm>
            <a:off x="152400" y="4038600"/>
            <a:ext cx="9296400" cy="3180183"/>
            <a:chOff x="152400" y="4038600"/>
            <a:chExt cx="9296400" cy="3180183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40386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7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Measuring Tape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Flexible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piece of equipment used to measure body measurements,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grainlines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long distances.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847183"/>
              <a:ext cx="1828800" cy="1371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609600"/>
            <a:ext cx="9296400" cy="5334000"/>
            <a:chOff x="152400" y="609600"/>
            <a:chExt cx="9296400" cy="53340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609600"/>
              <a:ext cx="92964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E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Selvage Edges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600" dirty="0"/>
                <a:t>The tightly woven edges on fabric that runs lengthwise down the fabric.</a:t>
              </a:r>
            </a:p>
            <a:p>
              <a:pPr marL="514350" lvl="0" indent="-514350">
                <a:spcBef>
                  <a:spcPct val="20000"/>
                </a:spcBef>
                <a:defRPr/>
              </a:pPr>
              <a:endParaRPr lang="en-US" sz="3600" i="1" dirty="0"/>
            </a:p>
            <a:p>
              <a:pPr marL="514350" lvl="0" indent="-514350">
                <a:spcBef>
                  <a:spcPct val="20000"/>
                </a:spcBef>
                <a:defRPr/>
              </a:pPr>
              <a:endParaRPr lang="en-US" sz="3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49374" y="2514600"/>
              <a:ext cx="7508826" cy="3429000"/>
              <a:chOff x="1524001" y="3505200"/>
              <a:chExt cx="7508826" cy="3429000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1524001" y="3505200"/>
                <a:ext cx="7508826" cy="3429000"/>
                <a:chOff x="1818421" y="2503224"/>
                <a:chExt cx="6030179" cy="260217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 rot="21292902">
                  <a:off x="1915379" y="2761191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970821" y="4726883"/>
                  <a:ext cx="2590800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543800" y="4413881"/>
                  <a:ext cx="3048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1818421" y="2503224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828800" y="4711436"/>
                  <a:ext cx="586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6161042" y="5770602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/>
                  <a:t>E.</a:t>
                </a:r>
                <a:endParaRPr lang="en-US" sz="3000" b="1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594428" y="5711031"/>
                <a:ext cx="2333621" cy="680243"/>
                <a:chOff x="6553201" y="4187031"/>
                <a:chExt cx="2333621" cy="680243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rot="5400000">
                  <a:off x="6742906" y="4675980"/>
                  <a:ext cx="381794" cy="79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6553201" y="4495800"/>
                  <a:ext cx="40005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6905622" y="4191000"/>
                  <a:ext cx="198120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5400000">
                  <a:off x="8753478" y="4300537"/>
                  <a:ext cx="2286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6267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609600"/>
            <a:ext cx="9296400" cy="5334000"/>
            <a:chOff x="152400" y="609600"/>
            <a:chExt cx="9296400" cy="53340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609600"/>
              <a:ext cx="9296400" cy="5334000"/>
              <a:chOff x="152400" y="609600"/>
              <a:chExt cx="9296400" cy="5334000"/>
            </a:xfrm>
          </p:grpSpPr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52400" y="609600"/>
                <a:ext cx="9296400" cy="1551710"/>
              </a:xfrm>
              <a:prstGeom prst="rect">
                <a:avLst/>
              </a:prstGeom>
            </p:spPr>
            <p:txBody>
              <a:bodyPr vert="horz" lIns="96661" tIns="48331" rIns="96661" bIns="48331" rtlCol="0">
                <a:normAutofit/>
              </a:bodyPr>
              <a:lstStyle/>
              <a:p>
                <a:pPr marL="514350" marR="0" lvl="0" indent="-514350" algn="l" defTabSz="96661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4300" b="1" dirty="0" smtClean="0"/>
                  <a:t>F.  </a:t>
                </a:r>
                <a:r>
                  <a:rPr lang="en-US" sz="4300" b="1" u="sng" dirty="0" smtClean="0"/>
                  <a:t>Raw Edges</a:t>
                </a:r>
                <a:endPara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514350" lvl="0" indent="-514350">
                  <a:spcBef>
                    <a:spcPct val="20000"/>
                  </a:spcBef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r>
                  <a:rPr lang="en-US" sz="3600" dirty="0" smtClean="0"/>
                  <a:t>The cut edges that will ravel and fray .  </a:t>
                </a:r>
                <a:endParaRPr lang="en-US" sz="3600" dirty="0"/>
              </a:p>
              <a:p>
                <a:pPr marL="514350" lvl="0" indent="-514350">
                  <a:spcBef>
                    <a:spcPct val="20000"/>
                  </a:spcBef>
                  <a:defRPr/>
                </a:pPr>
                <a:endParaRPr lang="en-US" sz="3600" i="1" dirty="0"/>
              </a:p>
              <a:p>
                <a:pPr marL="514350" lvl="0" indent="-514350">
                  <a:spcBef>
                    <a:spcPct val="20000"/>
                  </a:spcBef>
                  <a:defRPr/>
                </a:pPr>
                <a:endParaRPr lang="en-US" sz="3600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949374" y="2514600"/>
                <a:ext cx="7508826" cy="3429000"/>
                <a:chOff x="1524001" y="3505200"/>
                <a:chExt cx="7508826" cy="3429000"/>
              </a:xfrm>
            </p:grpSpPr>
            <p:grpSp>
              <p:nvGrpSpPr>
                <p:cNvPr id="15" name="Group 16"/>
                <p:cNvGrpSpPr/>
                <p:nvPr/>
              </p:nvGrpSpPr>
              <p:grpSpPr>
                <a:xfrm>
                  <a:off x="1524001" y="3505200"/>
                  <a:ext cx="7508826" cy="3429000"/>
                  <a:chOff x="1818421" y="2503224"/>
                  <a:chExt cx="6030179" cy="2602176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 rot="21292902">
                    <a:off x="1915379" y="2761191"/>
                    <a:ext cx="5867400" cy="191263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970821" y="4726883"/>
                    <a:ext cx="2590800" cy="378517"/>
                  </a:xfrm>
                  <a:prstGeom prst="rect">
                    <a:avLst/>
                  </a:prstGeom>
                  <a:solidFill>
                    <a:srgbClr val="92B5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543800" y="4413881"/>
                    <a:ext cx="30480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Rectangle 45"/>
                  <p:cNvSpPr/>
                  <p:nvPr/>
                </p:nvSpPr>
                <p:spPr>
                  <a:xfrm>
                    <a:off x="1818421" y="2503224"/>
                    <a:ext cx="5867400" cy="2209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1828800" y="4711436"/>
                    <a:ext cx="586740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994227" y="4427020"/>
                  <a:ext cx="533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F</a:t>
                  </a:r>
                  <a:r>
                    <a:rPr lang="en-US" sz="3000" b="1" dirty="0" smtClean="0"/>
                    <a:t>.</a:t>
                  </a:r>
                  <a:endParaRPr lang="en-US" sz="3000" b="1" dirty="0"/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984827" y="4719239"/>
                  <a:ext cx="2651760" cy="516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Arrow Connector 17"/>
            <p:cNvCxnSpPr/>
            <p:nvPr/>
          </p:nvCxnSpPr>
          <p:spPr>
            <a:xfrm flipH="1">
              <a:off x="1143000" y="3733800"/>
              <a:ext cx="2651760" cy="5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8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663696"/>
            <a:ext cx="9296400" cy="3545864"/>
            <a:chOff x="152400" y="130786"/>
            <a:chExt cx="9296400" cy="3545864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30786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9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Needle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sng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Threader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noProof="0" dirty="0" smtClean="0"/>
                <a:t>A small piece of equipment used to pull thread through the eye of a hand needle.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4000" b="16000"/>
            <a:stretch>
              <a:fillRect/>
            </a:stretch>
          </p:blipFill>
          <p:spPr bwMode="auto">
            <a:xfrm>
              <a:off x="3409950" y="1729740"/>
              <a:ext cx="2781300" cy="1946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52400" y="57150"/>
            <a:ext cx="9296400" cy="3583750"/>
            <a:chOff x="152400" y="57150"/>
            <a:chExt cx="9296400" cy="358375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57150"/>
              <a:ext cx="9296400" cy="1676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8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Needle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 small, slender piece of metal with a sharp point at one end ad a hole, or “eye” at the other.  Used for hand sewing.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7" descr="https://encrypted-tbn1.gstatic.com/images?q=tbn:ANd9GcSQzEkHbUNax9KtzPdFrwvXReqcDogrT9saoQQ4DEL86RZWH31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4" r="8679"/>
            <a:stretch/>
          </p:blipFill>
          <p:spPr bwMode="auto">
            <a:xfrm>
              <a:off x="3782298" y="1600200"/>
              <a:ext cx="2036604" cy="2040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3416300"/>
            <a:chOff x="152400" y="152400"/>
            <a:chExt cx="9296400" cy="34163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10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Pin Cushion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Small cushion used to hold </a:t>
              </a:r>
              <a:r>
                <a:rPr lang="en-US" sz="3200" dirty="0" smtClean="0"/>
                <a:t>and sharpen straight pins.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50" y="1447800"/>
              <a:ext cx="3181350" cy="2120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" name="Group 15"/>
          <p:cNvGrpSpPr/>
          <p:nvPr/>
        </p:nvGrpSpPr>
        <p:grpSpPr>
          <a:xfrm>
            <a:off x="152400" y="3657600"/>
            <a:ext cx="9296400" cy="3124200"/>
            <a:chOff x="152400" y="2438400"/>
            <a:chExt cx="9296400" cy="31242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11.  </a:t>
              </a:r>
              <a:r>
                <a:rPr lang="en-US" sz="4000" b="1" u="sng" dirty="0" smtClean="0"/>
                <a:t>Pins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Holds layers of fabric together for cutting and sewing.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 l="25926" t="5562" r="17407" b="25499"/>
            <a:stretch>
              <a:fillRect/>
            </a:stretch>
          </p:blipFill>
          <p:spPr bwMode="auto">
            <a:xfrm>
              <a:off x="3733800" y="3733800"/>
              <a:ext cx="21336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690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81572"/>
            <a:ext cx="9296400" cy="6447829"/>
            <a:chOff x="152400" y="-27710"/>
            <a:chExt cx="9296400" cy="5869775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Pinking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Shears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Shears used to cut a </a:t>
              </a:r>
              <a:r>
                <a:rPr kumimoji="0" lang="en-US" sz="3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zig-zag</a:t>
              </a:r>
              <a:r>
                <a:rPr lang="en-US" sz="3400" baseline="0" dirty="0" smtClean="0"/>
                <a:t>,</a:t>
              </a:r>
              <a:r>
                <a:rPr lang="en-US" sz="3400" dirty="0" smtClean="0"/>
                <a:t> ravel-resistant edge on the fabric.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250" t="3333" r="5000" b="21667"/>
            <a:stretch>
              <a:fillRect/>
            </a:stretch>
          </p:blipFill>
          <p:spPr bwMode="auto">
            <a:xfrm>
              <a:off x="1626601" y="1818686"/>
              <a:ext cx="6347998" cy="4023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76200"/>
            <a:ext cx="9296400" cy="6629400"/>
            <a:chOff x="152400" y="76200"/>
            <a:chExt cx="9296400" cy="66294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13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Rotary Cutting Equipment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Equipment used to cut very </a:t>
              </a:r>
              <a:r>
                <a:rPr lang="en-US" sz="3200" i="1" u="sng" dirty="0" smtClean="0"/>
                <a:t>straight</a:t>
              </a:r>
              <a:r>
                <a:rPr lang="en-US" sz="3200" dirty="0" smtClean="0"/>
                <a:t>, clean lines in fabric.  Never use the rotary blade without the ruler or the cutting mat.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00" t="2593" r="2000" b="2593"/>
            <a:stretch>
              <a:fillRect/>
            </a:stretch>
          </p:blipFill>
          <p:spPr bwMode="auto">
            <a:xfrm>
              <a:off x="2743200" y="2590800"/>
              <a:ext cx="4114800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162800" y="3790146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Cutter</a:t>
              </a:r>
              <a:endParaRPr lang="en-US" sz="25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2800" y="2514600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Mat</a:t>
              </a:r>
              <a:endParaRPr lang="en-US" sz="25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3484420"/>
              <a:ext cx="1905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Ruler</a:t>
              </a:r>
              <a:endParaRPr lang="en-US" sz="2500" b="1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209800" y="3722947"/>
              <a:ext cx="1066800" cy="4680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rot="10800000" flipV="1">
              <a:off x="5867400" y="2753126"/>
              <a:ext cx="1295400" cy="3710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1"/>
            </p:cNvCxnSpPr>
            <p:nvPr/>
          </p:nvCxnSpPr>
          <p:spPr>
            <a:xfrm rot="10800000" flipV="1">
              <a:off x="5029200" y="4028672"/>
              <a:ext cx="2133600" cy="99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1106</TotalTime>
  <Words>461</Words>
  <Application>Microsoft Office PowerPoint</Application>
  <PresentationFormat>Custom</PresentationFormat>
  <Paragraphs>209</Paragraphs>
  <Slides>51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Sewing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Sewing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Grainlines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Laura Schiers</cp:lastModifiedBy>
  <cp:revision>196</cp:revision>
  <dcterms:created xsi:type="dcterms:W3CDTF">2008-07-23T18:07:32Z</dcterms:created>
  <dcterms:modified xsi:type="dcterms:W3CDTF">2014-01-09T16:55:11Z</dcterms:modified>
</cp:coreProperties>
</file>