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0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2323-62D2-40A9-AC45-34B4FFD144D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7FB9-78E9-45DB-94DF-A99FD194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58C2-C3A7-4A7E-B5CF-5C934CE70C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909CAD-1A1C-40E3-A1F4-AB7EDC847D9E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A90E51-0BD5-4709-B02B-08DAC591B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P53BbIY0A&amp;safety_mode=true&amp;persist_safety_mode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lKZ9IPRKkkU&amp;feature=related&amp;safety_mode=true&amp;persist_safety_mode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VIDEO_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5.</a:t>
            </a:r>
            <a:r>
              <a:rPr lang="en-US" dirty="0" smtClean="0"/>
              <a:t> Object permanence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en-US" b="1" i="1" dirty="0" smtClean="0"/>
              <a:t>Peek-A-Boo</a:t>
            </a:r>
            <a:endParaRPr lang="en-US" b="1" i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4152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Knowing that an object still exists even when it is out of sight. </a:t>
            </a:r>
          </a:p>
          <a:p>
            <a:r>
              <a:rPr lang="en-US" dirty="0" smtClean="0"/>
              <a:t>Develops about 12-18 months. </a:t>
            </a:r>
          </a:p>
          <a:p>
            <a:r>
              <a:rPr lang="en-US" dirty="0" smtClean="0"/>
              <a:t>“Out of sight out of mind” </a:t>
            </a:r>
          </a:p>
          <a:p>
            <a:pPr lvl="1"/>
            <a:r>
              <a:rPr lang="en-US" dirty="0" smtClean="0"/>
              <a:t>pertains to a child who has not yet developed object permanence. </a:t>
            </a:r>
          </a:p>
          <a:p>
            <a:endParaRPr lang="en-US" dirty="0"/>
          </a:p>
        </p:txBody>
      </p:sp>
      <p:pic>
        <p:nvPicPr>
          <p:cNvPr id="1027" name="Picture 3" descr="C:\Documents and Settings\stjohnson\Local Settings\Temporary Internet Files\Content.IE5\6W8WAVBD\MPj043935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990600" cy="990600"/>
          </a:xfrm>
          <a:prstGeom prst="rect">
            <a:avLst/>
          </a:prstGeom>
          <a:noFill/>
        </p:spPr>
      </p:pic>
      <p:pic>
        <p:nvPicPr>
          <p:cNvPr id="2052" name="Picture 4" descr="C:\Documents and Settings\stjohnson\Local Settings\Temporary Internet Files\Content.IE5\6W8WAVBD\MPj044252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3429000" cy="28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8800" y="609600"/>
            <a:ext cx="6172200" cy="598962"/>
          </a:xfrm>
        </p:spPr>
        <p:txBody>
          <a:bodyPr>
            <a:normAutofit/>
          </a:bodyPr>
          <a:lstStyle/>
          <a:p>
            <a:r>
              <a:rPr lang="en-US" dirty="0" smtClean="0"/>
              <a:t>Object Permanence Clip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2286000"/>
            <a:ext cx="61722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http://www.youtube.com/watch?v=PuP53BbIY0A&amp;safety_mode=true&amp;persist_safety_mode=1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http://www.youtube.com/watch?v=lKZ9IPRKkkU&amp;feature=related&amp;safety_mode=true&amp;persist_safety_mode=1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ide and seek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291940" y="-869686"/>
            <a:ext cx="4191001" cy="7606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6. Encourage Learning in an infant by:</a:t>
            </a:r>
            <a:br>
              <a:rPr lang="en-US" sz="3200" dirty="0" smtClean="0"/>
            </a:br>
            <a:r>
              <a:rPr lang="en-US" sz="1600" b="1" dirty="0" smtClean="0"/>
              <a:t>Giving attention, time, and knowledge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543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Learn about the </a:t>
            </a:r>
            <a:r>
              <a:rPr lang="en-US" b="1" dirty="0"/>
              <a:t>development</a:t>
            </a:r>
            <a:r>
              <a:rPr lang="en-US" dirty="0"/>
              <a:t> of a child – age appropriate learning, development, </a:t>
            </a:r>
            <a:r>
              <a:rPr lang="en-US" dirty="0" smtClean="0"/>
              <a:t>activities</a:t>
            </a:r>
            <a:r>
              <a:rPr lang="en-US" dirty="0"/>
              <a:t>, etc.. </a:t>
            </a:r>
          </a:p>
          <a:p>
            <a:r>
              <a:rPr lang="en-US" dirty="0"/>
              <a:t>2. Give your </a:t>
            </a:r>
            <a:r>
              <a:rPr lang="en-US" b="1" dirty="0"/>
              <a:t>time and attention </a:t>
            </a:r>
            <a:r>
              <a:rPr lang="en-US" dirty="0"/>
              <a:t>– </a:t>
            </a:r>
            <a:endParaRPr lang="en-US" dirty="0" smtClean="0"/>
          </a:p>
          <a:p>
            <a:pPr lvl="1"/>
            <a:r>
              <a:rPr lang="en-US" dirty="0" smtClean="0"/>
              <a:t>talk </a:t>
            </a:r>
            <a:r>
              <a:rPr lang="en-US" dirty="0"/>
              <a:t>to them, play games, read to them, take them </a:t>
            </a:r>
            <a:r>
              <a:rPr lang="en-US" dirty="0" smtClean="0"/>
              <a:t>places</a:t>
            </a:r>
            <a:r>
              <a:rPr lang="en-US" dirty="0"/>
              <a:t>, </a:t>
            </a:r>
          </a:p>
          <a:p>
            <a:r>
              <a:rPr lang="en-US" dirty="0"/>
              <a:t>3. </a:t>
            </a:r>
            <a:r>
              <a:rPr lang="en-US" dirty="0" smtClean="0"/>
              <a:t>Babies are motivated to learn when they receive </a:t>
            </a:r>
            <a:r>
              <a:rPr lang="en-US" b="1" dirty="0" smtClean="0"/>
              <a:t>positive reinforcement and feedback for actions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Express </a:t>
            </a:r>
            <a:r>
              <a:rPr lang="en-US" b="1" dirty="0"/>
              <a:t>your love </a:t>
            </a:r>
            <a:r>
              <a:rPr lang="en-US" dirty="0"/>
              <a:t>continually – </a:t>
            </a:r>
            <a:endParaRPr lang="en-US" dirty="0" smtClean="0"/>
          </a:p>
          <a:p>
            <a:pPr lvl="1"/>
            <a:r>
              <a:rPr lang="en-US" dirty="0" smtClean="0"/>
              <a:t>develops </a:t>
            </a:r>
            <a:r>
              <a:rPr lang="en-US" dirty="0"/>
              <a:t>self-confidence, security, and </a:t>
            </a:r>
            <a:r>
              <a:rPr lang="en-US" dirty="0" smtClean="0"/>
              <a:t>encourages </a:t>
            </a:r>
            <a:r>
              <a:rPr lang="en-US" dirty="0"/>
              <a:t>the child to risk, try, and learn </a:t>
            </a:r>
          </a:p>
          <a:p>
            <a:r>
              <a:rPr lang="en-US" dirty="0"/>
              <a:t>5</a:t>
            </a:r>
            <a:r>
              <a:rPr lang="en-US" dirty="0" smtClean="0"/>
              <a:t>. Children learn when caregivers share and talk about their </a:t>
            </a:r>
            <a:r>
              <a:rPr lang="en-US" b="1" dirty="0" smtClean="0"/>
              <a:t>experiences.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C:\Documents and Settings\stjohnson\Local Settings\Temporary Internet Files\Content.IE5\6W8WAVBD\MCj044175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981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1</a:t>
            </a:r>
            <a:r>
              <a:rPr lang="en-US" dirty="0"/>
              <a:t>. Stimulate an infant’s senses: </a:t>
            </a:r>
            <a:endParaRPr lang="en-US" dirty="0" smtClean="0"/>
          </a:p>
          <a:p>
            <a:pPr lvl="1">
              <a:spcAft>
                <a:spcPts val="300"/>
              </a:spcAft>
            </a:pPr>
            <a:r>
              <a:rPr lang="en-US" b="1" u="sng" dirty="0" smtClean="0"/>
              <a:t>touch</a:t>
            </a:r>
            <a:r>
              <a:rPr lang="en-US" dirty="0"/>
              <a:t>, hear, taste, see, smell </a:t>
            </a:r>
            <a:r>
              <a:rPr lang="en-US" dirty="0" smtClean="0"/>
              <a:t> </a:t>
            </a:r>
            <a:r>
              <a:rPr lang="en-US" sz="1500" dirty="0" smtClean="0">
                <a:hlinkClick r:id="rId3" action="ppaction://hlinksldjump"/>
              </a:rPr>
              <a:t>(listen to these words on next slide)</a:t>
            </a:r>
            <a:endParaRPr lang="en-US" sz="1500" dirty="0"/>
          </a:p>
          <a:p>
            <a:pPr>
              <a:spcAft>
                <a:spcPts val="300"/>
              </a:spcAft>
            </a:pPr>
            <a:r>
              <a:rPr lang="en-US" dirty="0"/>
              <a:t>2. Provide objects the baby can manipulate: </a:t>
            </a:r>
            <a:endParaRPr lang="en-US" dirty="0" smtClean="0"/>
          </a:p>
          <a:p>
            <a:pPr lvl="1">
              <a:spcAft>
                <a:spcPts val="300"/>
              </a:spcAft>
            </a:pPr>
            <a:r>
              <a:rPr lang="en-US" dirty="0" smtClean="0"/>
              <a:t>a </a:t>
            </a:r>
            <a:r>
              <a:rPr lang="en-US" dirty="0"/>
              <a:t>variety of textures and different shapes </a:t>
            </a:r>
            <a:r>
              <a:rPr lang="en-US" dirty="0" smtClean="0"/>
              <a:t>are more </a:t>
            </a:r>
            <a:r>
              <a:rPr lang="en-US" dirty="0"/>
              <a:t>important than the number of toys. 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3. Provide activities that develop the gross and fine motor skills 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4. </a:t>
            </a:r>
            <a:r>
              <a:rPr lang="en-US" dirty="0"/>
              <a:t>Encourage listening experiences: </a:t>
            </a:r>
            <a:endParaRPr lang="en-US" dirty="0" smtClean="0"/>
          </a:p>
          <a:p>
            <a:pPr lvl="1">
              <a:spcAft>
                <a:spcPts val="300"/>
              </a:spcAft>
            </a:pPr>
            <a:r>
              <a:rPr lang="en-US" dirty="0" smtClean="0"/>
              <a:t>music</a:t>
            </a:r>
            <a:r>
              <a:rPr lang="en-US" dirty="0"/>
              <a:t>, voices, stories, rattles, squeaky toys, their </a:t>
            </a:r>
            <a:r>
              <a:rPr lang="en-US" dirty="0" smtClean="0"/>
              <a:t>own </a:t>
            </a:r>
            <a:r>
              <a:rPr lang="en-US" dirty="0"/>
              <a:t>voice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Documents and Settings\All Users\Documents\Temp\Temporary Internet Files\Content.IE5\O099I51E\MPj043875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164399" cy="1630430"/>
          </a:xfrm>
          <a:prstGeom prst="rect">
            <a:avLst/>
          </a:prstGeom>
          <a:noFill/>
        </p:spPr>
      </p:pic>
      <p:pic>
        <p:nvPicPr>
          <p:cNvPr id="3074" name="Picture 2" descr="C:\Documents and Settings\stjohnson\Local Settings\Temporary Internet Files\Content.IE5\2H80MFM9\MCj03909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334000"/>
            <a:ext cx="1126837" cy="152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632460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Nursery Rhymes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228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7.</a:t>
            </a:r>
            <a:r>
              <a:rPr lang="en-US" sz="2400" b="1" dirty="0" smtClean="0"/>
              <a:t> Stimulation</a:t>
            </a:r>
            <a:r>
              <a:rPr lang="en-US" sz="2400" dirty="0" smtClean="0"/>
              <a:t> for children ages 0-3 years old is critical for </a:t>
            </a:r>
            <a:r>
              <a:rPr lang="en-US" sz="2400" b="1" dirty="0" smtClean="0"/>
              <a:t>brain development.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MAKES 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3657600" cy="2819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Popping corn</a:t>
            </a:r>
          </a:p>
          <a:p>
            <a:pPr lvl="1"/>
            <a:r>
              <a:rPr lang="en-US" dirty="0" smtClean="0"/>
              <a:t>Bread baking</a:t>
            </a:r>
          </a:p>
          <a:p>
            <a:pPr lvl="1"/>
            <a:r>
              <a:rPr lang="en-US" dirty="0" smtClean="0"/>
              <a:t>Chocolate cake</a:t>
            </a:r>
          </a:p>
          <a:p>
            <a:pPr lvl="1"/>
            <a:r>
              <a:rPr lang="en-US" dirty="0" smtClean="0"/>
              <a:t>Clean sheets</a:t>
            </a:r>
          </a:p>
          <a:p>
            <a:pPr lvl="1"/>
            <a:r>
              <a:rPr lang="en-US" dirty="0" smtClean="0"/>
              <a:t>A spring day</a:t>
            </a:r>
          </a:p>
          <a:p>
            <a:pPr lvl="1"/>
            <a:r>
              <a:rPr lang="en-US" dirty="0" smtClean="0"/>
              <a:t>A Christmas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3276600"/>
            <a:ext cx="3657600" cy="2514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Aftershave</a:t>
            </a:r>
          </a:p>
          <a:p>
            <a:pPr lvl="1"/>
            <a:r>
              <a:rPr lang="en-US" dirty="0" smtClean="0"/>
              <a:t>The locker room</a:t>
            </a:r>
          </a:p>
          <a:p>
            <a:pPr lvl="1"/>
            <a:r>
              <a:rPr lang="en-US" dirty="0" smtClean="0"/>
              <a:t>Coffee brewing</a:t>
            </a:r>
          </a:p>
          <a:p>
            <a:pPr lvl="1"/>
            <a:r>
              <a:rPr lang="en-US" dirty="0" smtClean="0"/>
              <a:t>Maple syrup</a:t>
            </a:r>
          </a:p>
          <a:p>
            <a:pPr lvl="1"/>
            <a:r>
              <a:rPr lang="en-US" dirty="0" smtClean="0"/>
              <a:t>A library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Close your eyes and listen to the following words.  What images are conjured up in your mind?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timulat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226156" y="831244"/>
            <a:ext cx="6649949" cy="498746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762000"/>
          </a:xfrm>
        </p:spPr>
        <p:txBody>
          <a:bodyPr/>
          <a:lstStyle/>
          <a:p>
            <a:r>
              <a:rPr lang="en-US" dirty="0" smtClean="0"/>
              <a:t>FUN WITH MOTHER GOOSE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3429000" cy="4572000"/>
          </a:xfrm>
        </p:spPr>
        <p:txBody>
          <a:bodyPr>
            <a:normAutofit fontScale="25000" lnSpcReduction="20000"/>
          </a:bodyPr>
          <a:lstStyle/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went up the hill?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lost her sheep?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could eat no lean?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ran away when the boys came out to play?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sat on a wall?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was under the haystack fast asleep?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Whose cupboard was bare?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had a wife and could not keep her?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called for his pipe, bowl, and fiddlers?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lived in a shoe?</a:t>
            </a:r>
          </a:p>
          <a:p>
            <a:pPr marL="91440" indent="-182880" algn="just">
              <a:buFont typeface="+mj-lt"/>
              <a:buAutoNum type="arabicPeriod"/>
            </a:pPr>
            <a:r>
              <a:rPr lang="en-US" sz="7200" dirty="0" smtClean="0"/>
              <a:t>Who was frightened of spiders?</a:t>
            </a:r>
          </a:p>
          <a:p>
            <a:pPr marL="91440" indent="-91440" algn="just">
              <a:buFont typeface="+mj-lt"/>
              <a:buAutoNum type="arabicPeriod"/>
            </a:pPr>
            <a:r>
              <a:rPr lang="en-US" sz="7200" dirty="0" smtClean="0"/>
              <a:t>Who jumped over the moon?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1219200"/>
            <a:ext cx="4724400" cy="4572000"/>
          </a:xfrm>
        </p:spPr>
        <p:txBody>
          <a:bodyPr>
            <a:normAutofit fontScale="25000" lnSpcReduction="20000"/>
          </a:bodyPr>
          <a:lstStyle/>
          <a:p>
            <a:pPr marL="91440" indent="-91440" algn="just">
              <a:buFont typeface="+mj-lt"/>
              <a:buAutoNum type="arabicPeriod" startAt="13"/>
            </a:pPr>
            <a:r>
              <a:rPr lang="en-US" sz="7200" dirty="0" smtClean="0"/>
              <a:t>Who ran up the clock?</a:t>
            </a:r>
          </a:p>
          <a:p>
            <a:pPr marL="91440" indent="-91440" algn="just">
              <a:buFont typeface="+mj-lt"/>
              <a:buAutoNum type="arabicPeriod" startAt="13"/>
            </a:pPr>
            <a:r>
              <a:rPr lang="en-US" sz="7200" dirty="0" smtClean="0"/>
              <a:t>Who kissed the girls and made them   cry?</a:t>
            </a:r>
          </a:p>
          <a:p>
            <a:pPr marL="91440" indent="-91440" algn="just">
              <a:buFont typeface="+mj-lt"/>
              <a:buAutoNum type="arabicPeriod" startAt="13"/>
            </a:pPr>
            <a:r>
              <a:rPr lang="en-US" sz="7200" dirty="0" smtClean="0"/>
              <a:t>Who was in the counting house counting   his money?</a:t>
            </a:r>
          </a:p>
          <a:p>
            <a:pPr marL="91440" indent="-91440" algn="just">
              <a:buFont typeface="+mj-lt"/>
              <a:buAutoNum type="arabicPeriod" startAt="13"/>
            </a:pPr>
            <a:r>
              <a:rPr lang="en-US" sz="7200" dirty="0" smtClean="0"/>
              <a:t>What time was it when the mouse fell </a:t>
            </a:r>
          </a:p>
          <a:p>
            <a:pPr marL="91440" indent="-91440" algn="just">
              <a:buNone/>
            </a:pPr>
            <a:r>
              <a:rPr lang="en-US" sz="7200" dirty="0" smtClean="0"/>
              <a:t>    down in Hickory </a:t>
            </a:r>
            <a:r>
              <a:rPr lang="en-US" sz="7200" dirty="0" err="1" smtClean="0"/>
              <a:t>Dickory</a:t>
            </a:r>
            <a:r>
              <a:rPr lang="en-US" sz="7200" dirty="0" smtClean="0"/>
              <a:t> Dock?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Who stuck in their thumb and pulled out a plumb?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Who jumped over a candlestick?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How many men were in a tub?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What ran away with the spoon?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Who could eat no fat?</a:t>
            </a:r>
          </a:p>
          <a:p>
            <a:pPr marL="91440" indent="-91440" algn="just">
              <a:buFont typeface="+mj-lt"/>
              <a:buAutoNum type="arabicPeriod" startAt="17"/>
            </a:pPr>
            <a:r>
              <a:rPr lang="en-US" sz="7200" dirty="0" smtClean="0"/>
              <a:t>Who couldn’t put humpty dumpty back  </a:t>
            </a:r>
          </a:p>
          <a:p>
            <a:pPr marL="91440" indent="-91440" algn="just">
              <a:buNone/>
            </a:pPr>
            <a:r>
              <a:rPr lang="en-US" sz="7200" dirty="0" smtClean="0"/>
              <a:t>       together again?</a:t>
            </a:r>
          </a:p>
          <a:p>
            <a:pPr marL="91440" indent="-91440" algn="just">
              <a:buFont typeface="+mj-lt"/>
              <a:buAutoNum type="arabicPeriod" startAt="23"/>
            </a:pPr>
            <a:r>
              <a:rPr lang="en-US" sz="7200" dirty="0" smtClean="0"/>
              <a:t>Who was in the parlor eating bread and                         honey?</a:t>
            </a:r>
          </a:p>
          <a:p>
            <a:endParaRPr lang="en-US" dirty="0"/>
          </a:p>
        </p:txBody>
      </p:sp>
      <p:pic>
        <p:nvPicPr>
          <p:cNvPr id="6" name="Picture 2" descr="C:\Documents and Settings\stjohnson\Local Settings\Temporary Internet Files\Content.IE5\YQGV0WFP\MCj0390840000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0" y="0"/>
            <a:ext cx="1810512" cy="143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Fun with Mother Goose 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3657600" cy="5181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Jack and Jill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Little Bo Peep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Jack Sprat’s wife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Georgie</a:t>
            </a:r>
            <a:r>
              <a:rPr lang="en-US" dirty="0" smtClean="0"/>
              <a:t> </a:t>
            </a:r>
            <a:r>
              <a:rPr lang="en-US" dirty="0" err="1" smtClean="0"/>
              <a:t>Porgie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Humpty Dumpty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Little Boy Blue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Old Mother Hubbard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Peter </a:t>
            </a:r>
            <a:r>
              <a:rPr lang="en-US" dirty="0" err="1" smtClean="0"/>
              <a:t>Peter</a:t>
            </a:r>
            <a:r>
              <a:rPr lang="en-US" dirty="0" smtClean="0"/>
              <a:t> Pumpkin Eater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Old King Cole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old Woman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Little Miss </a:t>
            </a:r>
            <a:r>
              <a:rPr lang="en-US" dirty="0" err="1" smtClean="0"/>
              <a:t>Muffet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990600"/>
            <a:ext cx="3657600" cy="5181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The Cow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The mouse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err="1" smtClean="0"/>
              <a:t>Georgie</a:t>
            </a:r>
            <a:r>
              <a:rPr lang="en-US" dirty="0" smtClean="0"/>
              <a:t> </a:t>
            </a:r>
            <a:r>
              <a:rPr lang="en-US" dirty="0" err="1" smtClean="0"/>
              <a:t>Porgie</a:t>
            </a:r>
            <a:endParaRPr lang="en-US" dirty="0" smtClean="0"/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The king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1 o’clock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Little Jack Horner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Jack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Three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The dish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Jack Sprat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All of the king’s horses and all the king’s men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The Queen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Sing a song of nursery rhymes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(tune: 99 bottles of pop on the wall)</a:t>
            </a:r>
            <a:br>
              <a:rPr lang="en-US" sz="1800" dirty="0" smtClean="0"/>
            </a:br>
            <a:r>
              <a:rPr lang="en-US" sz="1600" dirty="0" smtClean="0"/>
              <a:t>Sing the alphabet to this tune between each nursery rhyme and</a:t>
            </a:r>
            <a:br>
              <a:rPr lang="en-US" sz="1600" dirty="0" smtClean="0"/>
            </a:br>
            <a:r>
              <a:rPr lang="en-US" sz="1600" dirty="0" smtClean="0"/>
              <a:t>Sing each nursery rhyme to this tune.</a:t>
            </a:r>
            <a:br>
              <a:rPr lang="en-US" sz="1600" dirty="0" smtClean="0"/>
            </a:b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724400" y="1295400"/>
            <a:ext cx="3886200" cy="1447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i="1" u="sng" dirty="0" smtClean="0"/>
              <a:t>JACK and JILL</a:t>
            </a:r>
          </a:p>
          <a:p>
            <a:pPr>
              <a:buNone/>
            </a:pPr>
            <a:r>
              <a:rPr lang="en-US" sz="1500" dirty="0" smtClean="0"/>
              <a:t>Jack and Jill went up the hill to fetch a pail of water. Jack fell down and broke his crown and Jill came tumbling after.</a:t>
            </a:r>
          </a:p>
        </p:txBody>
      </p:sp>
      <p:pic>
        <p:nvPicPr>
          <p:cNvPr id="2050" name="Picture 2" descr="C:\Documents and Settings\stjohnson\Local Settings\Temporary Internet Files\Content.IE5\WF2ZIQ82\MCj039092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1128370" cy="1800454"/>
          </a:xfrm>
          <a:prstGeom prst="rect">
            <a:avLst/>
          </a:prstGeom>
          <a:noFill/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4724400" y="4572000"/>
            <a:ext cx="4038600" cy="144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Hickory,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Dickory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Dock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Hickory,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Dickory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Dock.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dirty="0" smtClean="0"/>
              <a:t>The mouse ran up the clock.  The clock stuck one.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mouse ran down. </a:t>
            </a:r>
            <a:r>
              <a:rPr lang="en-US" sz="2400" baseline="0" dirty="0" smtClean="0"/>
              <a:t>Hickory, </a:t>
            </a:r>
            <a:r>
              <a:rPr lang="en-US" sz="2400" baseline="0" dirty="0" err="1" smtClean="0"/>
              <a:t>Dickory</a:t>
            </a:r>
            <a:r>
              <a:rPr lang="en-US" sz="2400" baseline="0" dirty="0" smtClean="0"/>
              <a:t>,</a:t>
            </a:r>
            <a:r>
              <a:rPr lang="en-US" sz="2400" dirty="0" smtClean="0"/>
              <a:t> Dock.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4800600" y="2895600"/>
            <a:ext cx="3657600" cy="144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Humpty Dumpty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Humpty Dumpty sat on a wall.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dirty="0" smtClean="0"/>
              <a:t>Humpty Dumpty had a great fall.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dirty="0" smtClean="0"/>
              <a:t>All the king’s horses and all the king’s men, Couldn’t put humpty together again.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04800" y="1295400"/>
            <a:ext cx="38100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Jack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Horner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Jack Horner sat in a corner </a:t>
            </a:r>
            <a:r>
              <a:rPr lang="en-US" sz="2400" dirty="0" smtClean="0"/>
              <a:t>ea</a:t>
            </a:r>
            <a:r>
              <a:rPr lang="en-US" sz="2400" baseline="0" dirty="0" smtClean="0"/>
              <a:t>ting</a:t>
            </a:r>
            <a:r>
              <a:rPr lang="en-US" sz="2400" dirty="0" smtClean="0"/>
              <a:t> his Christmas pie.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stuck in his thumb and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</a:t>
            </a:r>
            <a:r>
              <a:rPr lang="en-US" sz="2400" dirty="0" err="1" smtClean="0"/>
              <a:t>lled</a:t>
            </a:r>
            <a:r>
              <a:rPr lang="en-US" sz="2400" dirty="0" smtClean="0"/>
              <a:t> out a  plum, and said what a good boy am I!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152400" y="2743200"/>
            <a:ext cx="3657600" cy="144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Bo Peep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 Peep h</a:t>
            </a:r>
            <a:r>
              <a:rPr lang="en-US" sz="2400" dirty="0" smtClean="0"/>
              <a:t>as lost her sheep and doesn’t know whereto find them.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 them alone and they’ll come home. Wagging their tails behind them.</a:t>
            </a: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152400" y="4419600"/>
            <a:ext cx="3657600" cy="1905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Baa </a:t>
            </a:r>
            <a:r>
              <a:rPr kumimoji="0" lang="en-US" sz="15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Baa</a:t>
            </a:r>
            <a:r>
              <a:rPr kumimoji="0" lang="en-US" sz="1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Black Sheep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Baa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black sheep have you any wool?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1500" dirty="0" smtClean="0"/>
              <a:t>Yes sir, yes sir, three bags full.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1500" dirty="0" smtClean="0"/>
              <a:t>One for my master, one for the dame, and one for the little boy that lives down the lane.</a:t>
            </a:r>
            <a:endParaRPr kumimoji="0" lang="en-US" sz="1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1.  Communicable diseases:</a:t>
            </a:r>
          </a:p>
          <a:p>
            <a:pPr>
              <a:buNone/>
            </a:pPr>
            <a:r>
              <a:rPr lang="en-US" dirty="0" smtClean="0"/>
              <a:t>	A.  Are not passed from one person to another</a:t>
            </a:r>
          </a:p>
          <a:p>
            <a:pPr>
              <a:buNone/>
            </a:pPr>
            <a:r>
              <a:rPr lang="en-US" dirty="0" smtClean="0"/>
              <a:t>	B.  Are usually fatal</a:t>
            </a:r>
          </a:p>
          <a:p>
            <a:pPr>
              <a:buNone/>
            </a:pPr>
            <a:r>
              <a:rPr lang="en-US" dirty="0" smtClean="0"/>
              <a:t>	C.  Are passed from one person to another</a:t>
            </a:r>
          </a:p>
          <a:p>
            <a:pPr>
              <a:buNone/>
            </a:pPr>
            <a:r>
              <a:rPr lang="en-US" dirty="0" smtClean="0"/>
              <a:t>	D.  Cannot be prevented or treated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2.  Which type of environment is developmentally beneficial for a 12 month old?</a:t>
            </a:r>
          </a:p>
          <a:p>
            <a:pPr>
              <a:buNone/>
            </a:pPr>
            <a:r>
              <a:rPr lang="en-US" dirty="0" smtClean="0"/>
              <a:t>	A.  A playpen full of stimulating toys</a:t>
            </a:r>
          </a:p>
          <a:p>
            <a:pPr>
              <a:buNone/>
            </a:pPr>
            <a:r>
              <a:rPr lang="en-US" dirty="0" smtClean="0"/>
              <a:t>	B.  A bedroom full of book, crafts, and educational toys</a:t>
            </a:r>
          </a:p>
          <a:p>
            <a:pPr>
              <a:buNone/>
            </a:pPr>
            <a:r>
              <a:rPr lang="en-US" dirty="0" smtClean="0"/>
              <a:t>	C.  Free access to a child proof house</a:t>
            </a:r>
          </a:p>
          <a:p>
            <a:pPr>
              <a:buNone/>
            </a:pPr>
            <a:r>
              <a:rPr lang="en-US" dirty="0" smtClean="0"/>
              <a:t>	D.  A bathtub with boats and paints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3.  In what position should a newborn be placed to sleep?</a:t>
            </a:r>
          </a:p>
          <a:p>
            <a:pPr>
              <a:buNone/>
            </a:pPr>
            <a:r>
              <a:rPr lang="en-US" dirty="0" smtClean="0"/>
              <a:t>	A.  With a pillow</a:t>
            </a:r>
          </a:p>
          <a:p>
            <a:pPr>
              <a:buNone/>
            </a:pPr>
            <a:r>
              <a:rPr lang="en-US" dirty="0" smtClean="0"/>
              <a:t>	B.  On its stomach</a:t>
            </a:r>
          </a:p>
          <a:p>
            <a:pPr>
              <a:buNone/>
            </a:pPr>
            <a:r>
              <a:rPr lang="en-US" dirty="0" smtClean="0"/>
              <a:t>	C.  On its back</a:t>
            </a:r>
          </a:p>
          <a:p>
            <a:pPr>
              <a:buNone/>
            </a:pPr>
            <a:r>
              <a:rPr lang="en-US" dirty="0" smtClean="0"/>
              <a:t>	D.  On a fluffy, warm blanket with stuffed animals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8.</a:t>
            </a:r>
            <a:r>
              <a:rPr lang="en-US" sz="2400" b="1" dirty="0" smtClean="0"/>
              <a:t>  Nursery Rhymes are great for developing cognitive skills they provide: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 lvl="1"/>
            <a:r>
              <a:rPr lang="en-US" dirty="0" smtClean="0"/>
              <a:t>language development</a:t>
            </a:r>
            <a:r>
              <a:rPr lang="en-US" dirty="0"/>
              <a:t>, reading skills, math, </a:t>
            </a:r>
            <a:r>
              <a:rPr lang="en-US" dirty="0" smtClean="0"/>
              <a:t>social studies, creativity</a:t>
            </a:r>
            <a:r>
              <a:rPr lang="en-US" dirty="0"/>
              <a:t>, dramatization, comfort and support, </a:t>
            </a:r>
            <a:r>
              <a:rPr lang="sv-SE" dirty="0" smtClean="0"/>
              <a:t>socializing</a:t>
            </a:r>
            <a:r>
              <a:rPr lang="sv-SE" dirty="0"/>
              <a:t>, motor skills, rhythm, etc… </a:t>
            </a:r>
            <a:endParaRPr lang="sv-SE" dirty="0" smtClean="0"/>
          </a:p>
          <a:p>
            <a:pPr lvl="1"/>
            <a:r>
              <a:rPr lang="sv-SE" dirty="0" smtClean="0"/>
              <a:t>A child that knows 8 Nursery Rhymes by 4 years old will be a better reader.</a:t>
            </a:r>
            <a:endParaRPr lang="en-US" dirty="0"/>
          </a:p>
        </p:txBody>
      </p:sp>
      <p:pic>
        <p:nvPicPr>
          <p:cNvPr id="1027" name="Picture 3" descr="C:\Documents and Settings\stjohnson\Local Settings\Temporary Internet Files\Content.IE5\EKH0F3ZJ\MCj0390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351276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  Reading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parent should begin reading to a child </a:t>
            </a:r>
            <a:r>
              <a:rPr lang="en-US" b="1" dirty="0"/>
              <a:t>before the child is born. </a:t>
            </a:r>
            <a:endParaRPr lang="en-US" b="1" dirty="0" smtClean="0"/>
          </a:p>
          <a:p>
            <a:pPr lvl="1"/>
            <a:r>
              <a:rPr lang="en-US" dirty="0" smtClean="0"/>
              <a:t>Builds </a:t>
            </a:r>
            <a:r>
              <a:rPr lang="en-US" dirty="0"/>
              <a:t>relationships, </a:t>
            </a:r>
            <a:endParaRPr lang="en-US" dirty="0" smtClean="0"/>
          </a:p>
          <a:p>
            <a:pPr lvl="1"/>
            <a:r>
              <a:rPr lang="en-US" dirty="0" smtClean="0"/>
              <a:t>Develops </a:t>
            </a:r>
            <a:r>
              <a:rPr lang="en-US" dirty="0"/>
              <a:t>communication between the child and the </a:t>
            </a:r>
            <a:r>
              <a:rPr lang="en-US" dirty="0" smtClean="0"/>
              <a:t>reader</a:t>
            </a:r>
          </a:p>
          <a:p>
            <a:pPr lvl="1"/>
            <a:r>
              <a:rPr lang="en-US" dirty="0" smtClean="0"/>
              <a:t>Develops </a:t>
            </a:r>
            <a:r>
              <a:rPr lang="en-US" dirty="0"/>
              <a:t>cognitive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Children </a:t>
            </a:r>
            <a:r>
              <a:rPr lang="en-US" dirty="0"/>
              <a:t>who are read to learn to talk and read </a:t>
            </a:r>
            <a:r>
              <a:rPr lang="en-US" dirty="0" smtClean="0"/>
              <a:t>sooner</a:t>
            </a:r>
          </a:p>
          <a:p>
            <a:pPr lvl="1"/>
            <a:r>
              <a:rPr lang="en-US" dirty="0" smtClean="0"/>
              <a:t>Become </a:t>
            </a:r>
            <a:r>
              <a:rPr lang="en-US" dirty="0"/>
              <a:t>readers </a:t>
            </a:r>
            <a:r>
              <a:rPr lang="en-US" dirty="0" smtClean="0"/>
              <a:t>themselves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more </a:t>
            </a:r>
            <a:r>
              <a:rPr lang="en-US" dirty="0" smtClean="0"/>
              <a:t>self-confident</a:t>
            </a:r>
            <a:endParaRPr lang="en-US" dirty="0"/>
          </a:p>
        </p:txBody>
      </p:sp>
      <p:pic>
        <p:nvPicPr>
          <p:cNvPr id="10242" name="Picture 2" descr="C:\Documents and Settings\All Users\Documents\Temp\Temporary Internet Files\Content.IE5\50YT5M8P\MPj04276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207278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your storybook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Pick a day to bring a favorite children’s book to read to the class.</a:t>
            </a:r>
          </a:p>
          <a:p>
            <a:r>
              <a:rPr lang="en-US" sz="5000" dirty="0" smtClean="0"/>
              <a:t>Worth 50 points</a:t>
            </a:r>
          </a:p>
          <a:p>
            <a:r>
              <a:rPr lang="en-US" sz="5000" dirty="0" smtClean="0"/>
              <a:t>My turn today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8133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>
            <a:normAutofit/>
          </a:bodyPr>
          <a:lstStyle/>
          <a:p>
            <a:r>
              <a:rPr lang="en-US" b="1" dirty="0"/>
              <a:t>1 year olds- </a:t>
            </a:r>
            <a:r>
              <a:rPr lang="en-US" dirty="0"/>
              <a:t>short simple books with large uncomplicated pictures. Picture books </a:t>
            </a:r>
            <a:r>
              <a:rPr lang="en-US" dirty="0" smtClean="0"/>
              <a:t>with </a:t>
            </a:r>
            <a:r>
              <a:rPr lang="en-US" dirty="0"/>
              <a:t>objects that they can name and books with rhymes </a:t>
            </a:r>
          </a:p>
          <a:p>
            <a:r>
              <a:rPr lang="en-US" b="1" dirty="0"/>
              <a:t>2 year olds – </a:t>
            </a:r>
            <a:r>
              <a:rPr lang="en-US" dirty="0"/>
              <a:t>simple stories they can relate to. Enjoy Hearing the story over and </a:t>
            </a:r>
            <a:r>
              <a:rPr lang="en-US" dirty="0" smtClean="0"/>
              <a:t>over again </a:t>
            </a:r>
            <a:endParaRPr lang="en-US" dirty="0"/>
          </a:p>
          <a:p>
            <a:r>
              <a:rPr lang="en-US" b="1" dirty="0"/>
              <a:t>3 year olds – </a:t>
            </a:r>
            <a:r>
              <a:rPr lang="en-US" dirty="0"/>
              <a:t>longer stories with a plot, realistic stories, stories that help them to use </a:t>
            </a:r>
            <a:r>
              <a:rPr lang="en-US" dirty="0" smtClean="0"/>
              <a:t>their </a:t>
            </a:r>
            <a:r>
              <a:rPr lang="en-US" dirty="0"/>
              <a:t>imagination, and books about how things work and why things </a:t>
            </a:r>
            <a:r>
              <a:rPr lang="en-US" dirty="0" smtClean="0"/>
              <a:t>happen</a:t>
            </a:r>
            <a:r>
              <a:rPr lang="en-US" dirty="0"/>
              <a:t>. </a:t>
            </a:r>
          </a:p>
        </p:txBody>
      </p:sp>
      <p:pic>
        <p:nvPicPr>
          <p:cNvPr id="11266" name="Picture 2" descr="C:\Documents and Settings\All Users\Documents\Temp\Temporary Internet Files\Content.IE5\O099I51E\MCj043004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95800"/>
            <a:ext cx="1866900" cy="147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7912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Do the Cross Crawl – </a:t>
            </a:r>
            <a:r>
              <a:rPr lang="en-US" sz="2400" dirty="0" smtClean="0"/>
              <a:t>Brain Technique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sz="3200" dirty="0" smtClean="0"/>
              <a:t>10.</a:t>
            </a:r>
            <a:r>
              <a:rPr lang="en-US" dirty="0" smtClean="0"/>
              <a:t> Crawling </a:t>
            </a:r>
            <a:r>
              <a:rPr lang="en-US" dirty="0"/>
              <a:t>as an infant helps the child to develop their </a:t>
            </a:r>
            <a:r>
              <a:rPr lang="en-US" b="1" dirty="0"/>
              <a:t>reading and math skills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they </a:t>
            </a:r>
            <a:r>
              <a:rPr lang="en-US" dirty="0" smtClean="0"/>
              <a:t>crawl</a:t>
            </a:r>
            <a:r>
              <a:rPr lang="en-US" dirty="0"/>
              <a:t>, neurons in the brain are connected that enable higher learning proficiency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the child skips crawling or does not crawl long, provide toys that get them crawling around </a:t>
            </a:r>
            <a:r>
              <a:rPr lang="en-US" dirty="0" err="1" smtClean="0"/>
              <a:t>ie:cars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Documents and Settings\All Users\Documents\Temp\Temporary Internet Files\Content.IE5\50YT5M8P\MPj042230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4495800" cy="300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Crying</a:t>
            </a:r>
            <a:r>
              <a:rPr lang="en-US" dirty="0" smtClean="0"/>
              <a:t> is a baby’s first means of communication, but by the end of the first year, a baby makes special sounds and may even say some words to get their point across.</a:t>
            </a:r>
            <a:endParaRPr lang="en-US" dirty="0"/>
          </a:p>
        </p:txBody>
      </p:sp>
      <p:pic>
        <p:nvPicPr>
          <p:cNvPr id="13314" name="Picture 2" descr="C:\Documents and Settings\All Users\Documents\Temp\Temporary Internet Files\Content.IE5\K02NFWB3\MPj04227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514600" cy="2514600"/>
          </a:xfrm>
          <a:prstGeom prst="rect">
            <a:avLst/>
          </a:prstGeom>
          <a:noFill/>
        </p:spPr>
      </p:pic>
      <p:pic>
        <p:nvPicPr>
          <p:cNvPr id="13315" name="Picture 3" descr="C:\Documents and Settings\All Users\Documents\Temp\Temporary Internet Files\Content.IE5\50YT5M8P\MPj042303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2514600" cy="2514600"/>
          </a:xfrm>
          <a:prstGeom prst="rect">
            <a:avLst/>
          </a:prstGeom>
          <a:noFill/>
        </p:spPr>
      </p:pic>
      <p:pic>
        <p:nvPicPr>
          <p:cNvPr id="13316" name="Picture 4" descr="C:\Documents and Settings\All Users\Documents\Temp\Temporary Internet Files\Content.IE5\O099I51E\MPj042303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3528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progression of communication and language development is enhanced by how involved the caregiver is.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1-6 months: </a:t>
            </a:r>
            <a:r>
              <a:rPr lang="en-US" dirty="0"/>
              <a:t>crying, cooing, gurgle, squeal, experiment with sounds by changing </a:t>
            </a:r>
            <a:r>
              <a:rPr lang="en-US" dirty="0" smtClean="0"/>
              <a:t>shape </a:t>
            </a:r>
            <a:r>
              <a:rPr lang="en-US" dirty="0"/>
              <a:t>of mouth </a:t>
            </a:r>
          </a:p>
          <a:p>
            <a:r>
              <a:rPr lang="en-US" b="1" dirty="0"/>
              <a:t>7-12 months</a:t>
            </a:r>
            <a:r>
              <a:rPr lang="en-US" dirty="0"/>
              <a:t>: babbling (ma </a:t>
            </a:r>
            <a:r>
              <a:rPr lang="en-US" dirty="0" err="1"/>
              <a:t>ma</a:t>
            </a:r>
            <a:r>
              <a:rPr lang="en-US" dirty="0"/>
              <a:t> </a:t>
            </a:r>
            <a:r>
              <a:rPr lang="en-US" dirty="0" err="1"/>
              <a:t>ma</a:t>
            </a:r>
            <a:r>
              <a:rPr lang="en-US" dirty="0"/>
              <a:t>) , more different sounds, respond to own name, </a:t>
            </a:r>
            <a:r>
              <a:rPr lang="en-US" dirty="0" smtClean="0"/>
              <a:t>adding </a:t>
            </a:r>
            <a:r>
              <a:rPr lang="en-US" dirty="0"/>
              <a:t>action to words, connecting words to meanings </a:t>
            </a:r>
          </a:p>
          <a:p>
            <a:r>
              <a:rPr lang="en-US" b="1" dirty="0"/>
              <a:t>12 -24 months </a:t>
            </a:r>
            <a:r>
              <a:rPr lang="en-US" dirty="0"/>
              <a:t>single words and putting a few words together </a:t>
            </a:r>
          </a:p>
        </p:txBody>
      </p:sp>
      <p:pic>
        <p:nvPicPr>
          <p:cNvPr id="14338" name="Picture 2" descr="C:\Documents and Settings\All Users\Documents\Temp\Temporary Internet Files\Content.IE5\50YT5M8P\MPj041172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57199"/>
            <a:ext cx="1601316" cy="240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arntotalk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10200" cy="6738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language development guidelines?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b="1" u="sng" dirty="0"/>
              <a:t>Talk to the baby </a:t>
            </a:r>
            <a:r>
              <a:rPr lang="en-US" dirty="0"/>
              <a:t>even when the child doesn’t appear to respond – listening/hearing </a:t>
            </a:r>
            <a:r>
              <a:rPr lang="en-US" dirty="0" smtClean="0"/>
              <a:t>is </a:t>
            </a:r>
            <a:r>
              <a:rPr lang="en-US" dirty="0"/>
              <a:t>essential to language development </a:t>
            </a:r>
          </a:p>
          <a:p>
            <a:pPr lvl="1"/>
            <a:r>
              <a:rPr lang="en-US" b="1" u="sng" dirty="0" smtClean="0"/>
              <a:t>Continually</a:t>
            </a:r>
            <a:r>
              <a:rPr lang="en-US" dirty="0" smtClean="0"/>
              <a:t> talk about objects, actions, surroundings, etc.. </a:t>
            </a:r>
          </a:p>
          <a:p>
            <a:pPr lvl="1"/>
            <a:r>
              <a:rPr lang="en-US" dirty="0" smtClean="0"/>
              <a:t>Use simple words, not </a:t>
            </a:r>
            <a:r>
              <a:rPr lang="en-US" b="1" u="sng" dirty="0" smtClean="0"/>
              <a:t>baby talk </a:t>
            </a:r>
          </a:p>
          <a:p>
            <a:pPr lvl="1"/>
            <a:r>
              <a:rPr lang="en-US" dirty="0" smtClean="0"/>
              <a:t>Use </a:t>
            </a:r>
            <a:r>
              <a:rPr lang="en-US" b="1" u="sng" dirty="0" err="1" smtClean="0"/>
              <a:t>Parentese</a:t>
            </a:r>
            <a:r>
              <a:rPr lang="en-US" dirty="0" smtClean="0"/>
              <a:t>: talking slower, rhythmical, with exaggerated expressions, simple, and in a higher pitch only during the first year of language development. 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/>
              <a:t>Speaking </a:t>
            </a:r>
            <a:r>
              <a:rPr lang="en-US" b="1" u="sng" dirty="0"/>
              <a:t>correctly</a:t>
            </a:r>
            <a:r>
              <a:rPr lang="en-US" dirty="0"/>
              <a:t> teaches the child correct speech patterns.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13360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Travel Log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762000"/>
            <a:ext cx="375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Learning a Foreign Language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724400"/>
            <a:ext cx="160332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 dialogue 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3810000" y="4800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Infant Parent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3657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yiddle</a:t>
            </a:r>
            <a:r>
              <a:rPr lang="en-US" dirty="0" smtClean="0"/>
              <a:t> kiddy?</a:t>
            </a:r>
          </a:p>
          <a:p>
            <a:r>
              <a:rPr lang="en-US" dirty="0" smtClean="0"/>
              <a:t>Here’s baby’s </a:t>
            </a:r>
            <a:r>
              <a:rPr lang="en-US" dirty="0" err="1" smtClean="0"/>
              <a:t>baba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see smiles for </a:t>
            </a:r>
            <a:r>
              <a:rPr lang="en-US" dirty="0" err="1" smtClean="0"/>
              <a:t>mummykins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Does my baby want to </a:t>
            </a:r>
            <a:r>
              <a:rPr lang="en-US" dirty="0" err="1" smtClean="0"/>
              <a:t>pway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you get an </a:t>
            </a:r>
            <a:r>
              <a:rPr lang="en-US" dirty="0" err="1" smtClean="0"/>
              <a:t>owie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baby have a </a:t>
            </a:r>
            <a:r>
              <a:rPr lang="en-US" dirty="0" err="1" smtClean="0"/>
              <a:t>tum-tum</a:t>
            </a:r>
            <a:r>
              <a:rPr lang="en-US" dirty="0" smtClean="0"/>
              <a:t> hurt?</a:t>
            </a:r>
          </a:p>
          <a:p>
            <a:r>
              <a:rPr lang="en-US" dirty="0" smtClean="0"/>
              <a:t>Look at </a:t>
            </a:r>
            <a:r>
              <a:rPr lang="en-US" dirty="0" err="1" smtClean="0"/>
              <a:t>da</a:t>
            </a:r>
            <a:r>
              <a:rPr lang="en-US" dirty="0" smtClean="0"/>
              <a:t> oink-oink.</a:t>
            </a:r>
          </a:p>
          <a:p>
            <a:r>
              <a:rPr lang="en-US" dirty="0" smtClean="0"/>
              <a:t>Did you go tinkle?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43400" y="1600200"/>
            <a:ext cx="3657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 the kitten.</a:t>
            </a:r>
          </a:p>
          <a:p>
            <a:r>
              <a:rPr lang="en-US" dirty="0" smtClean="0"/>
              <a:t>Here is your bottle.</a:t>
            </a:r>
          </a:p>
          <a:p>
            <a:r>
              <a:rPr lang="en-US" dirty="0" smtClean="0"/>
              <a:t>Can you give me a big smile?</a:t>
            </a:r>
          </a:p>
          <a:p>
            <a:r>
              <a:rPr lang="en-US" dirty="0" smtClean="0"/>
              <a:t>Let’s play a game.</a:t>
            </a:r>
          </a:p>
          <a:p>
            <a:r>
              <a:rPr lang="en-US" dirty="0" smtClean="0"/>
              <a:t>Did you cut your finger?</a:t>
            </a:r>
          </a:p>
          <a:p>
            <a:r>
              <a:rPr lang="en-US" dirty="0" smtClean="0"/>
              <a:t>Does your stomach hurt?</a:t>
            </a:r>
          </a:p>
          <a:p>
            <a:r>
              <a:rPr lang="en-US" dirty="0" smtClean="0"/>
              <a:t>See the pig.</a:t>
            </a:r>
          </a:p>
          <a:p>
            <a:r>
              <a:rPr lang="en-US" dirty="0" smtClean="0"/>
              <a:t>Is your diaper wet?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381000" y="838200"/>
            <a:ext cx="3657600" cy="658368"/>
          </a:xfrm>
        </p:spPr>
        <p:txBody>
          <a:bodyPr/>
          <a:lstStyle/>
          <a:p>
            <a:pPr algn="ctr"/>
            <a:r>
              <a:rPr lang="en-US" dirty="0" smtClean="0"/>
              <a:t>Baby talk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43400" y="838200"/>
            <a:ext cx="3657600" cy="658368"/>
          </a:xfrm>
        </p:spPr>
        <p:txBody>
          <a:bodyPr/>
          <a:lstStyle/>
          <a:p>
            <a:pPr algn="ctr"/>
            <a:r>
              <a:rPr lang="en-US" dirty="0" smtClean="0"/>
              <a:t>Better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000" dirty="0" smtClean="0"/>
              <a:t>4.  All of the following are advantages of breast-feeding except:</a:t>
            </a:r>
          </a:p>
          <a:p>
            <a:pPr>
              <a:buNone/>
            </a:pPr>
            <a:r>
              <a:rPr lang="en-US" sz="4000" dirty="0" smtClean="0"/>
              <a:t>	A.  Newborns can get all of the nutrients needed from breast milk</a:t>
            </a:r>
          </a:p>
          <a:p>
            <a:pPr>
              <a:buNone/>
            </a:pPr>
            <a:r>
              <a:rPr lang="en-US" sz="4000" dirty="0" smtClean="0"/>
              <a:t>	B.  There is less chance of developing allergies</a:t>
            </a:r>
          </a:p>
          <a:p>
            <a:pPr>
              <a:buNone/>
            </a:pPr>
            <a:r>
              <a:rPr lang="en-US" sz="4000" dirty="0" smtClean="0"/>
              <a:t>	C.  The baby has a stronger immune system</a:t>
            </a:r>
          </a:p>
          <a:p>
            <a:pPr>
              <a:buNone/>
            </a:pPr>
            <a:r>
              <a:rPr lang="en-US" sz="4000" dirty="0" smtClean="0"/>
              <a:t>	D.  Both mom and dad can take part in feeding the baby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5.  A good rule of thumb when bathing a baby is:</a:t>
            </a:r>
          </a:p>
          <a:p>
            <a:pPr>
              <a:buNone/>
            </a:pPr>
            <a:r>
              <a:rPr lang="en-US" sz="4000" dirty="0" smtClean="0"/>
              <a:t>	A.  Start with the dirtiest areas and end with the cleanest</a:t>
            </a:r>
          </a:p>
          <a:p>
            <a:pPr>
              <a:buNone/>
            </a:pPr>
            <a:r>
              <a:rPr lang="en-US" sz="4000" dirty="0" smtClean="0"/>
              <a:t>	B.  Begin giving baths as soon as the baby is born</a:t>
            </a:r>
          </a:p>
          <a:p>
            <a:pPr>
              <a:buNone/>
            </a:pPr>
            <a:r>
              <a:rPr lang="en-US" sz="4000" dirty="0" smtClean="0"/>
              <a:t>	C.  Have all the needed supplies in the room, but not close</a:t>
            </a:r>
          </a:p>
          <a:p>
            <a:pPr>
              <a:buNone/>
            </a:pPr>
            <a:r>
              <a:rPr lang="en-US" sz="4000" dirty="0" smtClean="0"/>
              <a:t>      enough to reach them without leaving the baby’s side.</a:t>
            </a:r>
          </a:p>
          <a:p>
            <a:pPr>
              <a:buNone/>
            </a:pPr>
            <a:r>
              <a:rPr lang="en-US" sz="4000" dirty="0" smtClean="0"/>
              <a:t>	D. Start with the cleanest areas on the body and end with the </a:t>
            </a:r>
          </a:p>
          <a:p>
            <a:pPr>
              <a:buNone/>
            </a:pPr>
            <a:r>
              <a:rPr lang="en-US" sz="4000" dirty="0" smtClean="0"/>
              <a:t>     dirtiest areas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6. The safest place, in an automobile, to put a car seat is in the:</a:t>
            </a:r>
          </a:p>
          <a:p>
            <a:pPr>
              <a:buNone/>
            </a:pPr>
            <a:r>
              <a:rPr lang="en-US" sz="4000" dirty="0" smtClean="0"/>
              <a:t>	A. Front seat next to the driver</a:t>
            </a:r>
          </a:p>
          <a:p>
            <a:pPr>
              <a:buNone/>
            </a:pPr>
            <a:r>
              <a:rPr lang="en-US" sz="4000" dirty="0" smtClean="0"/>
              <a:t>	B. Back seat next to the window</a:t>
            </a:r>
          </a:p>
          <a:p>
            <a:pPr>
              <a:buNone/>
            </a:pPr>
            <a:r>
              <a:rPr lang="en-US" sz="4000" dirty="0" smtClean="0"/>
              <a:t>	C. Front seat next to the window</a:t>
            </a:r>
          </a:p>
          <a:p>
            <a:pPr>
              <a:buNone/>
            </a:pPr>
            <a:r>
              <a:rPr lang="en-US" sz="4000" dirty="0" smtClean="0"/>
              <a:t>	D. Center of the backseat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77200" cy="5943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2. Allow the child to </a:t>
            </a:r>
            <a:r>
              <a:rPr lang="en-US" sz="3000" b="1" u="sng" dirty="0" smtClean="0"/>
              <a:t>talk to you </a:t>
            </a:r>
            <a:r>
              <a:rPr lang="en-US" sz="3000" dirty="0" smtClean="0"/>
              <a:t>and to </a:t>
            </a:r>
            <a:r>
              <a:rPr lang="en-US" sz="3000" b="1" u="sng" dirty="0" smtClean="0"/>
              <a:t>respond back </a:t>
            </a:r>
            <a:r>
              <a:rPr lang="en-US" sz="3000" dirty="0" smtClean="0"/>
              <a:t>to you. </a:t>
            </a:r>
          </a:p>
          <a:p>
            <a:pPr lvl="1"/>
            <a:r>
              <a:rPr lang="en-US" sz="3000" dirty="0" smtClean="0"/>
              <a:t>Encourage babbling by </a:t>
            </a:r>
            <a:r>
              <a:rPr lang="en-US" sz="3000" b="1" u="sng" dirty="0" smtClean="0"/>
              <a:t>responding to and imitating </a:t>
            </a:r>
            <a:r>
              <a:rPr lang="en-US" sz="3000" dirty="0" smtClean="0"/>
              <a:t>the baby’s sounds </a:t>
            </a:r>
          </a:p>
          <a:p>
            <a:pPr lvl="1">
              <a:spcAft>
                <a:spcPts val="1200"/>
              </a:spcAft>
            </a:pPr>
            <a:r>
              <a:rPr lang="en-US" sz="3000" dirty="0" smtClean="0"/>
              <a:t>Give </a:t>
            </a:r>
            <a:r>
              <a:rPr lang="en-US" sz="3000" b="1" u="sng" dirty="0" smtClean="0"/>
              <a:t>positive feedback </a:t>
            </a:r>
            <a:r>
              <a:rPr lang="en-US" sz="3000" dirty="0" smtClean="0"/>
              <a:t>for sounds and words </a:t>
            </a:r>
          </a:p>
          <a:p>
            <a:r>
              <a:rPr lang="en-US" sz="3000" dirty="0" smtClean="0"/>
              <a:t>3. Be an excellent </a:t>
            </a:r>
            <a:r>
              <a:rPr lang="en-US" sz="3000" b="1" u="sng" dirty="0" smtClean="0"/>
              <a:t>listener</a:t>
            </a:r>
            <a:r>
              <a:rPr lang="en-US" sz="3000" dirty="0" smtClean="0"/>
              <a:t> – give your complete attention when they speaking.</a:t>
            </a:r>
          </a:p>
          <a:p>
            <a:pPr lvl="1"/>
            <a:r>
              <a:rPr lang="en-US" sz="3000" dirty="0" smtClean="0"/>
              <a:t>Make </a:t>
            </a:r>
            <a:r>
              <a:rPr lang="en-US" sz="3000" b="1" u="sng" dirty="0" smtClean="0"/>
              <a:t>eye contact </a:t>
            </a:r>
            <a:r>
              <a:rPr lang="en-US" sz="3000" dirty="0" smtClean="0"/>
              <a:t>with the child when you or they are talking. 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your first memory of you childhood? Explain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Last Day Infant lab child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Clothing evaluation form.</a:t>
            </a:r>
          </a:p>
          <a:p>
            <a:r>
              <a:rPr lang="en-US" dirty="0" smtClean="0"/>
              <a:t>Place in notebook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Complete at least 2 activities.</a:t>
            </a:r>
          </a:p>
          <a:p>
            <a:r>
              <a:rPr lang="en-US" dirty="0" smtClean="0"/>
              <a:t>Complete the DAPLA analysis form for 2</a:t>
            </a:r>
          </a:p>
          <a:p>
            <a:r>
              <a:rPr lang="en-US" dirty="0" smtClean="0"/>
              <a:t>Place in your notebook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Must Do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Your choice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Baby Time!!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Movie and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Feeding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Do the infant feeding quiz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3810000" cy="1894362"/>
          </a:xfrm>
        </p:spPr>
        <p:txBody>
          <a:bodyPr>
            <a:normAutofit/>
          </a:bodyPr>
          <a:lstStyle/>
          <a:p>
            <a:r>
              <a:rPr lang="en-US" dirty="0" smtClean="0"/>
              <a:t>Unit 4: Infant Cognitive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stjohnson\Local Settings\Temporary Internet Files\Content.IE5\QWYUBSU2\MPj04394490000[1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426110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2</a:t>
            </a:r>
            <a:r>
              <a:rPr lang="en-US" sz="3000" b="1" dirty="0" smtClean="0"/>
              <a:t>.  </a:t>
            </a:r>
            <a:r>
              <a:rPr lang="en-US" sz="3000" dirty="0" smtClean="0"/>
              <a:t>Infants </a:t>
            </a:r>
            <a:r>
              <a:rPr lang="en-US" sz="3000" dirty="0"/>
              <a:t>learn primarily through their </a:t>
            </a:r>
            <a:r>
              <a:rPr lang="en-US" sz="3000" b="1" u="sng" dirty="0" smtClean="0"/>
              <a:t>senses (perceptions).</a:t>
            </a:r>
            <a:r>
              <a:rPr lang="en-US" sz="3000" b="1" dirty="0" smtClean="0"/>
              <a:t> </a:t>
            </a:r>
          </a:p>
          <a:p>
            <a:pPr lvl="1"/>
            <a:r>
              <a:rPr lang="en-US" sz="3000" dirty="0" smtClean="0"/>
              <a:t>This </a:t>
            </a:r>
            <a:r>
              <a:rPr lang="en-US" sz="3000" dirty="0"/>
              <a:t>is why they put everything in </a:t>
            </a:r>
            <a:r>
              <a:rPr lang="en-US" sz="3000" dirty="0" smtClean="0"/>
              <a:t>their </a:t>
            </a:r>
            <a:r>
              <a:rPr lang="en-US" sz="3000" b="1" dirty="0" smtClean="0"/>
              <a:t>mouth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/>
              <a:t>Examples of others, the environment, and how they are shown love and respect also attribute to learning.</a:t>
            </a:r>
          </a:p>
          <a:p>
            <a:r>
              <a:rPr lang="en-US" sz="3000" dirty="0" smtClean="0"/>
              <a:t>An infant’s brain will triple in the first 2 years of life based on the child’s environment.</a:t>
            </a:r>
          </a:p>
          <a:p>
            <a:endParaRPr lang="en-US" dirty="0"/>
          </a:p>
        </p:txBody>
      </p:sp>
      <p:pic>
        <p:nvPicPr>
          <p:cNvPr id="5122" name="Picture 2" descr="C:\Documents and Settings\All Users\Documents\Temp\Temporary Internet Files\Content.IE5\O099I51E\MPj043879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1764126" cy="213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3.</a:t>
            </a:r>
            <a:r>
              <a:rPr lang="en-US" b="1" u="sng" dirty="0" smtClean="0"/>
              <a:t>  COGNITIVE </a:t>
            </a:r>
            <a:r>
              <a:rPr lang="en-US" b="1" u="sng" dirty="0"/>
              <a:t>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3820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Milestones that show a growing Cognitive Development</a:t>
            </a:r>
          </a:p>
          <a:p>
            <a:r>
              <a:rPr lang="en-US" dirty="0" smtClean="0"/>
              <a:t>Remembering</a:t>
            </a:r>
          </a:p>
          <a:p>
            <a:pPr lvl="1"/>
            <a:r>
              <a:rPr lang="en-US" dirty="0" smtClean="0"/>
              <a:t>Information from the senses is interpreted based on past experiences.</a:t>
            </a:r>
          </a:p>
          <a:p>
            <a:r>
              <a:rPr lang="en-US" dirty="0" smtClean="0"/>
              <a:t>Making Associations</a:t>
            </a:r>
          </a:p>
          <a:p>
            <a:pPr lvl="1"/>
            <a:r>
              <a:rPr lang="en-US" dirty="0" smtClean="0"/>
              <a:t>Relating an action to a result</a:t>
            </a:r>
          </a:p>
          <a:p>
            <a:r>
              <a:rPr lang="en-US" dirty="0" smtClean="0"/>
              <a:t>Understanding Cause and Effect</a:t>
            </a:r>
          </a:p>
          <a:p>
            <a:pPr lvl="1"/>
            <a:r>
              <a:rPr lang="en-US" dirty="0" smtClean="0"/>
              <a:t>The idea that one action results in another action or condition.</a:t>
            </a:r>
          </a:p>
          <a:p>
            <a:pPr lvl="2"/>
            <a:r>
              <a:rPr lang="en-US" dirty="0" smtClean="0"/>
              <a:t>Close your eyes and it gets dark, open them and it gets light</a:t>
            </a:r>
          </a:p>
          <a:p>
            <a:r>
              <a:rPr lang="en-US" dirty="0" smtClean="0"/>
              <a:t>Paying Attention</a:t>
            </a:r>
          </a:p>
          <a:p>
            <a:pPr lvl="1"/>
            <a:r>
              <a:rPr lang="en-US" dirty="0" smtClean="0"/>
              <a:t>Attention Span - The length of time the baby can concentrate on a task without getting bored or distracted grows longer.</a:t>
            </a:r>
          </a:p>
          <a:p>
            <a:pPr lvl="2"/>
            <a:r>
              <a:rPr lang="en-US" dirty="0" smtClean="0"/>
              <a:t>Generally bright babies have a short attention span, they tend to lose interest quicker.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</a:t>
            </a:r>
            <a:r>
              <a:rPr lang="en-US" dirty="0" smtClean="0"/>
              <a:t> Theorist Jean Pia</a:t>
            </a:r>
            <a:r>
              <a:rPr lang="en-US" sz="3600" b="1" u="sng" dirty="0" smtClean="0"/>
              <a:t>get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birth to </a:t>
            </a:r>
            <a:r>
              <a:rPr lang="en-US" dirty="0" smtClean="0"/>
              <a:t>2 </a:t>
            </a:r>
            <a:r>
              <a:rPr lang="en-US" dirty="0"/>
              <a:t>years old the infant is in the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    </a:t>
            </a:r>
            <a:r>
              <a:rPr lang="en-US" b="1" u="sng" dirty="0" smtClean="0"/>
              <a:t> </a:t>
            </a:r>
            <a:r>
              <a:rPr lang="en-US" sz="3200" b="1" u="sng" dirty="0" err="1" smtClean="0"/>
              <a:t>Sens</a:t>
            </a:r>
            <a:r>
              <a:rPr lang="en-US" b="1" dirty="0" err="1" smtClean="0"/>
              <a:t>orimotor</a:t>
            </a:r>
            <a:r>
              <a:rPr lang="en-US" b="1" dirty="0" smtClean="0"/>
              <a:t> Stage/period</a:t>
            </a:r>
          </a:p>
          <a:p>
            <a:pPr lvl="1"/>
            <a:r>
              <a:rPr lang="en-US" dirty="0" smtClean="0"/>
              <a:t>learning about the world through </a:t>
            </a:r>
            <a:r>
              <a:rPr lang="en-US" dirty="0"/>
              <a:t>their senses and own actions. 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6146" name="Picture 2" descr="C:\Documents and Settings\All Users\Documents\Temp\Temporary Internet Files\Content.IE5\O099I51E\MPj04276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4419600" cy="2941796"/>
          </a:xfrm>
          <a:prstGeom prst="rect">
            <a:avLst/>
          </a:prstGeom>
          <a:noFill/>
        </p:spPr>
      </p:pic>
      <p:pic>
        <p:nvPicPr>
          <p:cNvPr id="5" name="Picture 3" descr="C:\Documents and Settings\stjohnson\Local Settings\Temporary Internet Files\Content.IE5\SQ9J0D28\MPj030288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6637">
            <a:off x="875156" y="3644004"/>
            <a:ext cx="1426437" cy="199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steps to Sensory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1: Birth</a:t>
            </a:r>
          </a:p>
          <a:p>
            <a:pPr lvl="1"/>
            <a:r>
              <a:rPr lang="en-US" dirty="0" smtClean="0"/>
              <a:t>Infants are only aware of themselves</a:t>
            </a:r>
          </a:p>
          <a:p>
            <a:pPr lvl="1"/>
            <a:r>
              <a:rPr lang="en-US" dirty="0" smtClean="0"/>
              <a:t>They do not understand themselves as a separate person</a:t>
            </a:r>
          </a:p>
          <a:p>
            <a:r>
              <a:rPr lang="en-US" dirty="0" smtClean="0"/>
              <a:t>Step 2: 1-4 Months</a:t>
            </a:r>
          </a:p>
          <a:p>
            <a:pPr lvl="1"/>
            <a:r>
              <a:rPr lang="en-US" dirty="0" smtClean="0"/>
              <a:t>Learning to combine reflexes</a:t>
            </a:r>
          </a:p>
          <a:p>
            <a:pPr lvl="1"/>
            <a:r>
              <a:rPr lang="en-US" dirty="0" smtClean="0"/>
              <a:t>Hand to mouth coordination</a:t>
            </a:r>
          </a:p>
          <a:p>
            <a:r>
              <a:rPr lang="en-US" dirty="0" smtClean="0"/>
              <a:t>Step 3: 4-8 months</a:t>
            </a:r>
          </a:p>
          <a:p>
            <a:pPr lvl="1"/>
            <a:r>
              <a:rPr lang="en-US" dirty="0" smtClean="0"/>
              <a:t>Respond to stimuli</a:t>
            </a:r>
          </a:p>
          <a:p>
            <a:pPr lvl="1"/>
            <a:r>
              <a:rPr lang="en-US" dirty="0" smtClean="0"/>
              <a:t>Improve hand-eye coordination</a:t>
            </a:r>
          </a:p>
          <a:p>
            <a:r>
              <a:rPr lang="en-US" dirty="0" smtClean="0"/>
              <a:t>Step 4: 8-12 months</a:t>
            </a:r>
          </a:p>
          <a:p>
            <a:pPr lvl="1"/>
            <a:r>
              <a:rPr lang="en-US" dirty="0" smtClean="0"/>
              <a:t>Intentional behavior</a:t>
            </a:r>
          </a:p>
          <a:p>
            <a:pPr lvl="1"/>
            <a:r>
              <a:rPr lang="en-US" dirty="0" smtClean="0"/>
              <a:t>Cause and affect – certain actions have certain results</a:t>
            </a:r>
          </a:p>
          <a:p>
            <a:pPr lvl="1"/>
            <a:r>
              <a:rPr lang="en-US" dirty="0" smtClean="0"/>
              <a:t>Imitate others</a:t>
            </a:r>
          </a:p>
          <a:p>
            <a:pPr lvl="1"/>
            <a:r>
              <a:rPr lang="en-US" dirty="0" smtClean="0"/>
              <a:t>Follow objects with their eyes</a:t>
            </a:r>
          </a:p>
          <a:p>
            <a:pPr lvl="1"/>
            <a:r>
              <a:rPr lang="en-US" dirty="0" smtClean="0"/>
              <a:t>Object permanence develops</a:t>
            </a:r>
          </a:p>
          <a:p>
            <a:r>
              <a:rPr lang="en-US" dirty="0" smtClean="0"/>
              <a:t>Step 5: 12-18 months</a:t>
            </a:r>
          </a:p>
          <a:p>
            <a:pPr lvl="1"/>
            <a:r>
              <a:rPr lang="en-US" dirty="0" smtClean="0"/>
              <a:t>Trial and error</a:t>
            </a:r>
          </a:p>
          <a:p>
            <a:pPr lvl="1"/>
            <a:r>
              <a:rPr lang="en-US" dirty="0" smtClean="0"/>
              <a:t>Can find hidden objects</a:t>
            </a:r>
          </a:p>
          <a:p>
            <a:pPr lvl="1"/>
            <a:r>
              <a:rPr lang="en-US" dirty="0" smtClean="0"/>
              <a:t>Understands that objects exist independently from themselves</a:t>
            </a:r>
          </a:p>
          <a:p>
            <a:r>
              <a:rPr lang="en-US" dirty="0" smtClean="0"/>
              <a:t>Step 6: 18-24 months</a:t>
            </a:r>
          </a:p>
          <a:p>
            <a:pPr lvl="1"/>
            <a:r>
              <a:rPr lang="en-US" dirty="0" smtClean="0"/>
              <a:t>Begin to experiment mentally as well as physically</a:t>
            </a:r>
          </a:p>
          <a:p>
            <a:pPr lvl="1"/>
            <a:r>
              <a:rPr lang="en-US" dirty="0" smtClean="0"/>
              <a:t>They think about what they are going to do before they do it.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1837</Words>
  <Application>Microsoft Office PowerPoint</Application>
  <PresentationFormat>On-screen Show (4:3)</PresentationFormat>
  <Paragraphs>303</Paragraphs>
  <Slides>33</Slides>
  <Notes>31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Bell Work</vt:lpstr>
      <vt:lpstr>Bell Quiz #3</vt:lpstr>
      <vt:lpstr>Bell Quiz #3</vt:lpstr>
      <vt:lpstr>Infant Feeding Quiz</vt:lpstr>
      <vt:lpstr>Unit 4: Infant Cognitive Development</vt:lpstr>
      <vt:lpstr>PowerPoint Presentation</vt:lpstr>
      <vt:lpstr>3.  COGNITIVE DEVELOPMENT </vt:lpstr>
      <vt:lpstr>4. Theorist Jean Piaget</vt:lpstr>
      <vt:lpstr>6 steps to Sensory Motor</vt:lpstr>
      <vt:lpstr>5. Object permanence </vt:lpstr>
      <vt:lpstr>Object Permanence Clip</vt:lpstr>
      <vt:lpstr>PowerPoint Presentation</vt:lpstr>
      <vt:lpstr>6. Encourage Learning in an infant by: Giving attention, time, and knowledge</vt:lpstr>
      <vt:lpstr>   </vt:lpstr>
      <vt:lpstr>THIS MAKES SCENTS</vt:lpstr>
      <vt:lpstr>PowerPoint Presentation</vt:lpstr>
      <vt:lpstr>FUN WITH MOTHER GOOSE</vt:lpstr>
      <vt:lpstr>Fun with Mother Goose - answers</vt:lpstr>
      <vt:lpstr>Sing a song of nursery rhymes  (tune: 99 bottles of pop on the wall) Sing the alphabet to this tune between each nursery rhyme and Sing each nursery rhyme to this tune. </vt:lpstr>
      <vt:lpstr>8.  Nursery Rhymes are great for developing cognitive skills they provide:</vt:lpstr>
      <vt:lpstr>9.  Reading</vt:lpstr>
      <vt:lpstr>Sign up for your storybook day</vt:lpstr>
      <vt:lpstr>PowerPoint Presentation</vt:lpstr>
      <vt:lpstr>Do the Cross Crawl – Brain Technique</vt:lpstr>
      <vt:lpstr>11.  Communication</vt:lpstr>
      <vt:lpstr>The progression of communication and language development is enhanced by how involved the caregiver is. </vt:lpstr>
      <vt:lpstr>PowerPoint Presentation</vt:lpstr>
      <vt:lpstr>Some language development guidelines? </vt:lpstr>
      <vt:lpstr>Infant Parent Communication</vt:lpstr>
      <vt:lpstr>PowerPoint Presentation</vt:lpstr>
      <vt:lpstr>Reflection #4</vt:lpstr>
      <vt:lpstr>Last Day Infant lab child activities</vt:lpstr>
      <vt:lpstr>Reality Baby Time!!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Marcee Christensen</dc:creator>
  <cp:lastModifiedBy>Tierra Davis</cp:lastModifiedBy>
  <cp:revision>7</cp:revision>
  <dcterms:created xsi:type="dcterms:W3CDTF">2011-01-20T23:44:50Z</dcterms:created>
  <dcterms:modified xsi:type="dcterms:W3CDTF">2014-08-19T23:15:12Z</dcterms:modified>
</cp:coreProperties>
</file>