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77" r:id="rId6"/>
    <p:sldId id="258" r:id="rId7"/>
    <p:sldId id="278" r:id="rId8"/>
    <p:sldId id="27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80" r:id="rId17"/>
    <p:sldId id="266" r:id="rId18"/>
    <p:sldId id="281" r:id="rId19"/>
    <p:sldId id="282" r:id="rId20"/>
    <p:sldId id="267" r:id="rId21"/>
    <p:sldId id="268" r:id="rId22"/>
    <p:sldId id="283" r:id="rId23"/>
    <p:sldId id="269" r:id="rId24"/>
    <p:sldId id="270" r:id="rId25"/>
    <p:sldId id="271" r:id="rId26"/>
    <p:sldId id="272" r:id="rId27"/>
    <p:sldId id="284" r:id="rId28"/>
    <p:sldId id="273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489B8D-27CD-4394-A718-0DFCCE49F36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36A66A-8418-4AF9-8F9B-5245844457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89B8D-27CD-4394-A718-0DFCCE49F36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6A66A-8418-4AF9-8F9B-52458444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8489B8D-27CD-4394-A718-0DFCCE49F36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36A66A-8418-4AF9-8F9B-52458444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89B8D-27CD-4394-A718-0DFCCE49F36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6A66A-8418-4AF9-8F9B-52458444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489B8D-27CD-4394-A718-0DFCCE49F36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B36A66A-8418-4AF9-8F9B-5245844457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89B8D-27CD-4394-A718-0DFCCE49F36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6A66A-8418-4AF9-8F9B-52458444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89B8D-27CD-4394-A718-0DFCCE49F36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6A66A-8418-4AF9-8F9B-52458444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89B8D-27CD-4394-A718-0DFCCE49F36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6A66A-8418-4AF9-8F9B-52458444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489B8D-27CD-4394-A718-0DFCCE49F36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6A66A-8418-4AF9-8F9B-52458444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89B8D-27CD-4394-A718-0DFCCE49F36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6A66A-8418-4AF9-8F9B-52458444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89B8D-27CD-4394-A718-0DFCCE49F36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6A66A-8418-4AF9-8F9B-5245844457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8489B8D-27CD-4394-A718-0DFCCE49F36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B36A66A-8418-4AF9-8F9B-52458444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kinny+jeans&amp;source=images&amp;cd=&amp;cad=rja&amp;docid=mkskIroYY_lmiM&amp;tbnid=s3ZlMQjnz-oQSM:&amp;ved=0CAUQjRw&amp;url=http://www.luckybrand.com/Zoe-Skinny-Jeans*/LBW00478,default,pd.html&amp;ei=1NYGUeunBoL2igKQsoGwDA&amp;bvm=bv.41524429,d.cGE&amp;psig=AFQjCNFF97hI-XlKM0ros6EBr0law7LA3A&amp;ust=1359489108353578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/url?sa=i&amp;rct=j&amp;q=jacket+clipart&amp;source=images&amp;cd=&amp;cad=rja&amp;docid=-aawSA8jEOxXIM&amp;tbnid=9mGa1hzGTsA_sM:&amp;ved=0CAUQjRw&amp;url=http://art-dbase.net/search.php?id%3D8502&amp;ei=pNcGUaeuBcmUiAL1qoDwDw&amp;bvm=bv.41524429,d.cGE&amp;psig=AFQjCNEEzHN0q4DKjKy6cihVnJYxiQ3ygQ&amp;ust=135948931660097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url?sa=i&amp;rct=j&amp;q=blazer&amp;source=images&amp;cd=&amp;cad=rja&amp;docid=3cYQc3mYFc-g4M&amp;tbnid=B4U89YuXnOAtBM:&amp;ved=0CAUQjRw&amp;url=http://www.examiner.com/article/how-to-wear-a-blazer-with-jeans&amp;ei=vNcGUbXDBbHNigKRo4CoBg&amp;bvm=bv.41524429,d.cGE&amp;psig=AFQjCNHDkQyRS_SpHKh4-XVO5xcVoZYliw&amp;ust=135948934047028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hyperlink" Target="http://www.google.com/url?sa=i&amp;rct=j&amp;q=pea+coat&amp;source=images&amp;cd=&amp;cad=rja&amp;docid=Ryzbu5WbVideKM&amp;tbnid=ZqAvAA2LyReMPM:&amp;ved=0CAUQjRw&amp;url=http://www.coatpant.com/mens-peacoat/&amp;ei=JdgGUZ_8MeiSiALD3YGwCQ&amp;bvm=bv.41524429,d.cGE&amp;psig=AFQjCNExle3S2SDoWpo07muobSBXt82Xjw&amp;ust=135948944614041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Details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Dress Styles, Neckline Styles, Collar Styles, Sleeve Styles, Shirt Styles, Pants, Jackets &amp; Coats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3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Neckline Styles: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39240"/>
            <a:ext cx="3962400" cy="4846320"/>
          </a:xfrm>
        </p:spPr>
        <p:txBody>
          <a:bodyPr/>
          <a:lstStyle/>
          <a:p>
            <a:r>
              <a:rPr lang="en-US" dirty="0" smtClean="0"/>
              <a:t>Classic Styles:</a:t>
            </a:r>
          </a:p>
          <a:p>
            <a:pPr lvl="1"/>
            <a:r>
              <a:rPr lang="en-US" dirty="0" smtClean="0"/>
              <a:t>Jewel: Round neckline that makes a good background for jewelry.</a:t>
            </a:r>
          </a:p>
          <a:p>
            <a:pPr lvl="1"/>
            <a:r>
              <a:rPr lang="en-US" dirty="0" smtClean="0"/>
              <a:t>Crew: High, round neckline finished with a knit band.</a:t>
            </a:r>
          </a:p>
          <a:p>
            <a:pPr lvl="1"/>
            <a:r>
              <a:rPr lang="en-US" dirty="0" smtClean="0"/>
              <a:t>Cowl: Part of the dress that is cut on the bias for better drape.</a:t>
            </a:r>
          </a:p>
          <a:p>
            <a:pPr lvl="1"/>
            <a:endParaRPr lang="en-US" dirty="0"/>
          </a:p>
        </p:txBody>
      </p:sp>
      <p:pic>
        <p:nvPicPr>
          <p:cNvPr id="2054" name="Picture 6" descr="http://www.viecouture.com/wp-content/uploads/2008/02/deep-cowl-neck-halter-lace-bac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95785"/>
            <a:ext cx="2343150" cy="32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3505200" y="22860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intl.rakuten-static.com/t/9a502ce0-9853-11e3-8e38-005056b77dac/20140227/ab3cef63-f113-4d08-bf5e-50f4ef746e7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8"/>
          <a:stretch/>
        </p:blipFill>
        <p:spPr bwMode="auto">
          <a:xfrm>
            <a:off x="5036411" y="166784"/>
            <a:ext cx="250221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rwholesale.net/image/cache/data/women/crew-neck/women-crew-neck-gray-round-t-shirt-845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67" y="3589254"/>
            <a:ext cx="2305849" cy="27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505199" y="3429000"/>
            <a:ext cx="1557337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505200" y="5105400"/>
            <a:ext cx="3114675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3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Neckline Styles: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3528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Classic Styles:</a:t>
            </a:r>
          </a:p>
          <a:p>
            <a:pPr lvl="1"/>
            <a:r>
              <a:rPr lang="en-US" dirty="0" smtClean="0"/>
              <a:t>Boat (Bateau): French word for boat.</a:t>
            </a:r>
          </a:p>
          <a:p>
            <a:pPr lvl="1"/>
            <a:r>
              <a:rPr lang="en-US" dirty="0" smtClean="0"/>
              <a:t>Sweetheart: Moderately low and heart shaped in front.</a:t>
            </a:r>
          </a:p>
          <a:p>
            <a:pPr lvl="1"/>
            <a:r>
              <a:rPr lang="en-US" dirty="0" smtClean="0"/>
              <a:t>Scoop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s://images.asc.ohio-state.edu/is/image/mediamanager/2/22af74f5-7e4c-409c-aceb-9b1463f5f7d9.JPG/?size=450,450&amp;fmt=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2514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ressesinuk.com/bmz_cache/duk_medium/7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15" y="2286000"/>
            <a:ext cx="2320685" cy="34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505200" y="5105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96697" y="2590800"/>
            <a:ext cx="21849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images.asos-media.com/inv/media/6/7/0/7/2757076/black/image1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70" y="3657600"/>
            <a:ext cx="2409101" cy="30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124200" y="3870043"/>
            <a:ext cx="35031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8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Collar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collar is a separate piece of fabric that is attached to the neckline of a garment.</a:t>
            </a:r>
          </a:p>
          <a:p>
            <a:r>
              <a:rPr lang="en-US" dirty="0" smtClean="0"/>
              <a:t>It can be small or large, stand-up or fold-over, soft or stiff.</a:t>
            </a:r>
          </a:p>
          <a:p>
            <a:r>
              <a:rPr lang="en-US" dirty="0" smtClean="0"/>
              <a:t>Most collars are permanently attached.</a:t>
            </a:r>
          </a:p>
          <a:p>
            <a:pPr lvl="1"/>
            <a:r>
              <a:rPr lang="en-US" dirty="0" smtClean="0"/>
              <a:t>Shirt, button-down, peter pan, mandarin, notched</a:t>
            </a:r>
            <a:endParaRPr lang="en-US" dirty="0"/>
          </a:p>
        </p:txBody>
      </p:sp>
      <p:pic>
        <p:nvPicPr>
          <p:cNvPr id="1026" name="Picture 2" descr="http://s7d5.scene7.com/is/image/PaulFredrick/collar_buttondown_ill?$s7product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79923"/>
            <a:ext cx="2584608" cy="258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8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Collar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Collar Styles:</a:t>
            </a:r>
          </a:p>
          <a:p>
            <a:pPr lvl="1"/>
            <a:r>
              <a:rPr lang="en-US" dirty="0" smtClean="0"/>
              <a:t>Button Down Collar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Peter pan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Notched Collar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Mandarin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esquire.com/cm/esquire/images/shirt-collar-illo-0209-2-lg-62148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412"/>
            <a:ext cx="2400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6.oasap.com/o_img/2012/11/01/21857-125996-home/Pure-Color-Notched-Collar-Studded-Blaz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1348"/>
            <a:ext cx="2169266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819400" y="6096000"/>
            <a:ext cx="31598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57600" y="2209800"/>
            <a:ext cx="741733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054" idx="1"/>
          </p:cNvCxnSpPr>
          <p:nvPr/>
        </p:nvCxnSpPr>
        <p:spPr>
          <a:xfrm flipV="1">
            <a:off x="3053178" y="4750124"/>
            <a:ext cx="756822" cy="50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images.asos-media.com/inv/media/9/3/3/4/2574339/navy/image1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25" y="346051"/>
            <a:ext cx="2762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3431589" y="3121348"/>
            <a:ext cx="2754620" cy="410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://t0.gstatic.com/images?q=tbn:ANd9GcRF6fhjw_zQbUFE6y14QZfRB10No0M6grURCAvv3HUydKxHq4uZ:g.nordstromimage.com/imagegallery/store/product/Large/1/_5470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9" y="4114800"/>
            <a:ext cx="17240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5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Sleeve Styles: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Primitive clothing had sleeves that were cut with the garment in one piece.</a:t>
            </a:r>
          </a:p>
          <a:p>
            <a:r>
              <a:rPr lang="en-US" dirty="0" smtClean="0"/>
              <a:t>In the middle ages, the set-in sleeve became popular.</a:t>
            </a:r>
            <a:endParaRPr lang="en-US" dirty="0"/>
          </a:p>
        </p:txBody>
      </p:sp>
      <p:pic>
        <p:nvPicPr>
          <p:cNvPr id="3074" name="Picture 2" descr="http://thumb9.shutterstock.com/thumb_large/50625/50625,1201874235,5/stock-vector-long-sleeve-t-shirt-illustration-9051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2579973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2086" y="5698308"/>
            <a:ext cx="2209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24400" y="2971800"/>
            <a:ext cx="337486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717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Sleeve styles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038600" cy="4846320"/>
          </a:xfrm>
        </p:spPr>
        <p:txBody>
          <a:bodyPr/>
          <a:lstStyle/>
          <a:p>
            <a:r>
              <a:rPr lang="en-US" dirty="0" smtClean="0"/>
              <a:t>Raglan Sleeve: Front and back diagonal seams that extend from the neckline to the armhole.</a:t>
            </a:r>
          </a:p>
          <a:p>
            <a:r>
              <a:rPr lang="en-US" dirty="0" smtClean="0"/>
              <a:t>Dolman Sleeve (kimono): Cut in one piece with the front and the back of the garment.</a:t>
            </a:r>
            <a:endParaRPr lang="en-US" dirty="0"/>
          </a:p>
        </p:txBody>
      </p:sp>
      <p:pic>
        <p:nvPicPr>
          <p:cNvPr id="4098" name="Picture 2" descr="http://i.stpost.com/dc-shoes-smattering-baseball-t-shirt-raglan-sleeve-for-women-in-heather-grey~p~4280d_01~1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278130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jigsaw-london.com/media/catalog/product/cache/1/image/9df78eab33525d08d6e5fb8d27136e95/1/0/1032111_bl029_fr_1200x150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250896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043778" y="4546276"/>
            <a:ext cx="1442622" cy="178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57600" y="1905000"/>
            <a:ext cx="1107489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2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Leg-o-mutton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Shirt cuff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French cuff</a:t>
            </a:r>
            <a:endParaRPr lang="en-US" dirty="0"/>
          </a:p>
        </p:txBody>
      </p:sp>
      <p:pic>
        <p:nvPicPr>
          <p:cNvPr id="10242" name="Picture 2" descr="http://www.sew2pro.com/wp-content/uploads/2012/03/givbl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457200"/>
            <a:ext cx="2362200" cy="30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048000" y="914400"/>
            <a:ext cx="914400" cy="1047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http://t3.gstatic.com/images?q=tbn:ANd9GcSAON_9apTZCwWwkMNw6-Cl6EyBNbyimHUQ-Lj-LEt-03otrxZCig:2.bp.blogspot.com/_DRWFQcSEdPc/TUmvt2tfwJI/AAAAAAAAAIo/mhFMLoUToUM/s320/download%252B%2525281%25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8709"/>
            <a:ext cx="16097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age2.oasap.com/o_img/2012/10/22/21171-121660-home/Striped-Sleeve-Cuff-Cotton-Shi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98" y="2697592"/>
            <a:ext cx="1888122" cy="28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05000" y="4095094"/>
            <a:ext cx="838200" cy="172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8" descr="http://a248.e.akamai.net/7/4/243149/v1/226618ns.download.akamai.com/226618/cklg/273/sp2172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95094"/>
            <a:ext cx="250789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t0.gstatic.com/images?q=tbn:ANd9GcQoY0CuW3bS0hXv1u2mch4zpIWDkAVz4lFESI1ydFb7LF3gJcjtqA:stylegirlfriend.com/wp-content/uploads/2012/07/step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94" y="2657474"/>
            <a:ext cx="29718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2133600" y="6019800"/>
            <a:ext cx="3048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751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Shirt Styles: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shirt is usually used to describe a piece of clothing that is more tailored than a blouse.</a:t>
            </a:r>
          </a:p>
          <a:p>
            <a:pPr lvl="1"/>
            <a:r>
              <a:rPr lang="en-US" dirty="0" smtClean="0"/>
              <a:t>T-shirt, Henley, polo, dress, fitted, tuxedo</a:t>
            </a:r>
            <a:endParaRPr lang="en-US" dirty="0"/>
          </a:p>
        </p:txBody>
      </p:sp>
      <p:pic>
        <p:nvPicPr>
          <p:cNvPr id="5122" name="Picture 2" descr="http://static.freepik.com/free-photo/green-t-shirt-clip-art_425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6991"/>
            <a:ext cx="3200400" cy="25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90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429000" cy="4846320"/>
          </a:xfrm>
        </p:spPr>
        <p:txBody>
          <a:bodyPr/>
          <a:lstStyle/>
          <a:p>
            <a:r>
              <a:rPr lang="en-US" dirty="0" smtClean="0"/>
              <a:t>T-shirt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Henley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Polo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266" name="Picture 2" descr="http://www.patagonia.com/tsimages/51865_COCR.fpx?ftr=8&amp;cvt=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ramblersway.com/sites/default/files/product_photos/ramblersway-wool-henley-w114-life.jpg.crop_displ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9946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shopcheaprlpolo.com/images/p/Women-Classic-Fit-Polo-T-Shirt/Women-Classic-Small-Pony-Polo-Shirt-Tees-Pi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29" y="4038600"/>
            <a:ext cx="2490323" cy="24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981200" y="17526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09800" y="3505200"/>
            <a:ext cx="2620952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571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53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Fitted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Tuxedo</a:t>
            </a:r>
          </a:p>
          <a:p>
            <a:endParaRPr lang="en-US" dirty="0"/>
          </a:p>
        </p:txBody>
      </p:sp>
      <p:pic>
        <p:nvPicPr>
          <p:cNvPr id="12290" name="Picture 2" descr="http://www.cerisecustomshirts.com/images/shirts-and-blouses-for-women-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7970"/>
            <a:ext cx="2483576" cy="331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edia-cache-ec0.pinimg.com/236x/56/87/8b/56878b9ad1ba798a5b94486c570eee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22479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d3dgk6r8ca2pzn.cloudfront.net/images/productimages/s/760x570/x1391041732.1123541863.additional.01.original.jpg.pagespeed.ic.G-TO4Jgu-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95050"/>
            <a:ext cx="4306931" cy="32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981200" y="1066800"/>
            <a:ext cx="2895600" cy="676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24000" y="3495675"/>
            <a:ext cx="381000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57400" y="53340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25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Dresses have the been the main item of female clothing in the Western Hemisphere for centuries.</a:t>
            </a:r>
          </a:p>
          <a:p>
            <a:r>
              <a:rPr lang="en-US" dirty="0" smtClean="0"/>
              <a:t>Dresses were once called a robe or gown.</a:t>
            </a:r>
          </a:p>
          <a:p>
            <a:pPr lvl="1"/>
            <a:r>
              <a:rPr lang="en-US" dirty="0" smtClean="0"/>
              <a:t>Sheath, shift, empire, dropped waist, shirtwaist, princess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88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/>
          <a:p>
            <a:r>
              <a:rPr lang="en-US" dirty="0" smtClean="0"/>
              <a:t>Skirt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853" y="1447800"/>
            <a:ext cx="7239000" cy="4846320"/>
          </a:xfrm>
        </p:spPr>
        <p:txBody>
          <a:bodyPr/>
          <a:lstStyle/>
          <a:p>
            <a:r>
              <a:rPr lang="en-US" dirty="0" smtClean="0"/>
              <a:t>Today a skirt is described as a separate piece of clothing that can be worn with any style on top.</a:t>
            </a:r>
          </a:p>
          <a:p>
            <a:r>
              <a:rPr lang="en-US" dirty="0" smtClean="0"/>
              <a:t>From Medieval times until the 18</a:t>
            </a:r>
            <a:r>
              <a:rPr lang="en-US" baseline="30000" dirty="0" smtClean="0"/>
              <a:t>th</a:t>
            </a:r>
            <a:r>
              <a:rPr lang="en-US" dirty="0" smtClean="0"/>
              <a:t> century, dresses were usually made with separate skirts and bodices.</a:t>
            </a:r>
          </a:p>
          <a:p>
            <a:r>
              <a:rPr lang="en-US" dirty="0" smtClean="0"/>
              <a:t>In the 1870’s, women began to wear tailored suits with separate skirts and jackets.</a:t>
            </a:r>
            <a:endParaRPr lang="en-US" dirty="0"/>
          </a:p>
          <a:p>
            <a:pPr lvl="1"/>
            <a:r>
              <a:rPr lang="en-US" dirty="0" smtClean="0"/>
              <a:t>Straight, </a:t>
            </a:r>
            <a:r>
              <a:rPr lang="en-US" dirty="0" err="1" smtClean="0"/>
              <a:t>a-line</a:t>
            </a:r>
            <a:r>
              <a:rPr lang="en-US" dirty="0" smtClean="0"/>
              <a:t>, yoke, gored, gathered, wrap</a:t>
            </a:r>
            <a:endParaRPr lang="en-US" dirty="0"/>
          </a:p>
        </p:txBody>
      </p:sp>
      <p:pic>
        <p:nvPicPr>
          <p:cNvPr id="6146" name="Picture 2" descr="http://t3.gstatic.com/images?q=tbn:ANd9GcSDi0jqy1GH4LMZo8y5DKMtGrZy0o7PlxvEFFeUQ4cc2425FcFgTOUP_GI5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216">
            <a:off x="7056951" y="157694"/>
            <a:ext cx="1744532" cy="149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61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Skirt styles</a:t>
            </a:r>
            <a:endParaRPr lang="en-US" dirty="0"/>
          </a:p>
        </p:txBody>
      </p:sp>
      <p:pic>
        <p:nvPicPr>
          <p:cNvPr id="7172" name="Picture 4" descr="http://www.indygojunction.com/file/image/store/products/IJ77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55830"/>
            <a:ext cx="1814577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74229" y="5834125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Gored</a:t>
            </a:r>
            <a:endParaRPr lang="en-US" dirty="0"/>
          </a:p>
        </p:txBody>
      </p:sp>
      <p:pic>
        <p:nvPicPr>
          <p:cNvPr id="7174" name="Picture 6" descr="http://www.artfire.com/uploads/product/3/253/20253/4020253/4020253/large/womens_side_wrap_skirt_pattern_in_3_lengths_sz14-16_dc74fe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6" y="1600200"/>
            <a:ext cx="2500108" cy="250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1094" y="6064284"/>
            <a:ext cx="7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Wrap</a:t>
            </a:r>
            <a:endParaRPr lang="en-US" dirty="0"/>
          </a:p>
        </p:txBody>
      </p:sp>
      <p:pic>
        <p:nvPicPr>
          <p:cNvPr id="13314" name="Picture 2" descr="http://www.danceshopper.com/images/dancewear/womanswear/skirt%20pants/2009_Dance_America_S21_6_Panel_Gored_Skirt-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77944"/>
            <a:ext cx="2847622" cy="30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1.bp.blogspot.com/-Gn1v1lHZk7Y/TiTP4pqnXLI/AAAAAAAACJE/jGBwyae6W0U/s1600/wrap+skirt+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/>
          <a:stretch/>
        </p:blipFill>
        <p:spPr bwMode="auto">
          <a:xfrm>
            <a:off x="1848395" y="2861830"/>
            <a:ext cx="2690438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002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048000" cy="4846320"/>
          </a:xfrm>
        </p:spPr>
        <p:txBody>
          <a:bodyPr/>
          <a:lstStyle/>
          <a:p>
            <a:r>
              <a:rPr lang="en-US" dirty="0" smtClean="0"/>
              <a:t>Gathered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Yoke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A-line</a:t>
            </a:r>
            <a:endParaRPr lang="en-US" dirty="0"/>
          </a:p>
        </p:txBody>
      </p:sp>
      <p:pic>
        <p:nvPicPr>
          <p:cNvPr id="14338" name="Picture 2" descr="http://1.bp.blogspot.com/_l7v6wH-5Svk/TAiW30o7-sI/AAAAAAAAGTM/Ht8Px-91_Zw/s576/gatheredski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3731"/>
            <a:ext cx="264847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polyvore.com/cgi/img-thing?.out=jpg&amp;size=l&amp;tid=28553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polyvore.com/cgi/img-thing?.out=jpg&amp;size=l&amp;tid=7477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61" y="367665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bananarepublic.com/products/res/thumbimg/sleek-suit-a-line-skirt-bla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810000"/>
            <a:ext cx="2133600" cy="285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362200" y="838200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676400" y="1143000"/>
            <a:ext cx="4724400" cy="2030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3314700"/>
            <a:ext cx="32766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5000" y="47244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3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267200" cy="4846320"/>
          </a:xfrm>
        </p:spPr>
        <p:txBody>
          <a:bodyPr/>
          <a:lstStyle/>
          <a:p>
            <a:r>
              <a:rPr lang="en-US" dirty="0" smtClean="0"/>
              <a:t>In ancient times, Persian and Anglo-Saxon men wore pants.</a:t>
            </a:r>
          </a:p>
          <a:p>
            <a:r>
              <a:rPr lang="en-US" dirty="0" smtClean="0"/>
              <a:t>However, the pant was not used again until the late 1800’s.</a:t>
            </a:r>
          </a:p>
          <a:p>
            <a:r>
              <a:rPr lang="en-US" dirty="0" smtClean="0"/>
              <a:t>At that time, “pants” meant outer garment worn by men and boys.</a:t>
            </a:r>
          </a:p>
          <a:p>
            <a:pPr lvl="1"/>
            <a:r>
              <a:rPr lang="en-US" dirty="0"/>
              <a:t>Flared, </a:t>
            </a:r>
            <a:r>
              <a:rPr lang="en-US" dirty="0" err="1"/>
              <a:t>bootcut</a:t>
            </a:r>
            <a:r>
              <a:rPr lang="en-US" dirty="0"/>
              <a:t>, straight, tapered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://static.freepik.com/free-photo/clothing-pants-outline-clip-art_426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28098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636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Flared/</a:t>
            </a:r>
            <a:r>
              <a:rPr lang="en-US" dirty="0" err="1" smtClean="0"/>
              <a:t>Bootcut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Straight (skinny)</a:t>
            </a:r>
          </a:p>
          <a:p>
            <a:pPr lvl="1"/>
            <a:endParaRPr lang="en-US" dirty="0"/>
          </a:p>
          <a:p>
            <a:pPr marL="292608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Tapered</a:t>
            </a:r>
          </a:p>
        </p:txBody>
      </p:sp>
      <p:pic>
        <p:nvPicPr>
          <p:cNvPr id="9218" name="Picture 2" descr="http://2.bp.blogspot.com/_rlhZCdZl2is/S7ZU9Z54fsI/AAAAAAAAMsk/VEY-je_yl80/s320/bell-bott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7d9.scene7.com/is/image/LuckyBrandJeans/prod_large/Zoe-Skinny-Jeans-LBW00478_461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11" y="2802532"/>
            <a:ext cx="145364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209800" y="5617148"/>
            <a:ext cx="3505200" cy="402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08191" y="4191000"/>
            <a:ext cx="14320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89816" y="1524000"/>
            <a:ext cx="1624093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http://images.asos-media.com/inv/media/4/6/8/5/2625864/image4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721695"/>
            <a:ext cx="2362200" cy="30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flooks.net/wp-content/uploads/2013/03/2010-Fox-Racing-Womens-Morrison-Bootcut-Jea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1" y="7467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124200" y="2057400"/>
            <a:ext cx="2895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758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Jacket and Coat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Coat, comes from the English word, cloak, which means large piece of fabric.</a:t>
            </a:r>
          </a:p>
          <a:p>
            <a:r>
              <a:rPr lang="en-US" dirty="0" smtClean="0"/>
              <a:t>Jacket, comes from the French word, </a:t>
            </a:r>
            <a:r>
              <a:rPr lang="en-US" dirty="0" err="1" smtClean="0"/>
              <a:t>jaquette</a:t>
            </a:r>
            <a:r>
              <a:rPr lang="en-US" dirty="0" smtClean="0"/>
              <a:t>, which means little coat.</a:t>
            </a:r>
          </a:p>
          <a:p>
            <a:r>
              <a:rPr lang="en-US" dirty="0" smtClean="0"/>
              <a:t>Today a jacket usually means an outer layer of clothing that is hip length or slightly longer or shorter.</a:t>
            </a:r>
          </a:p>
          <a:p>
            <a:pPr lvl="1"/>
            <a:r>
              <a:rPr lang="en-US" dirty="0" smtClean="0"/>
              <a:t>Blazer, double breasted, bolero,</a:t>
            </a:r>
          </a:p>
          <a:p>
            <a:pPr marL="292608" lvl="1" indent="0">
              <a:buNone/>
            </a:pPr>
            <a:r>
              <a:rPr lang="en-US" dirty="0"/>
              <a:t> </a:t>
            </a:r>
            <a:r>
              <a:rPr lang="en-US" dirty="0" smtClean="0"/>
              <a:t>  tuxedo, Chanel, trench, pea</a:t>
            </a:r>
          </a:p>
        </p:txBody>
      </p:sp>
      <p:pic>
        <p:nvPicPr>
          <p:cNvPr id="2050" name="Picture 2" descr="http://www.freeclipartnow.com/d/16955-1/jacket-B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215812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9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Jacket and Coat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733800" cy="4846320"/>
          </a:xfrm>
        </p:spPr>
        <p:txBody>
          <a:bodyPr/>
          <a:lstStyle/>
          <a:p>
            <a:pPr lvl="1"/>
            <a:r>
              <a:rPr lang="en-US" dirty="0" smtClean="0"/>
              <a:t>Blazer: a solid colored jacket that can be single or double breasted.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Double Breasted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Pea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http://www.examiner.com/images/blog/wysiwyg/image/blaz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1524000" cy="17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00400" y="40386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971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://www.coatpant.com/wp-content/uploads/2012/12/Men-Pea-Coat-Imag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96" y="4820443"/>
            <a:ext cx="1649994" cy="16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052496" y="54102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rcollarec.files.wordpress.com/2013/06/double-breast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2863"/>
            <a:ext cx="279340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20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352800" cy="4846320"/>
          </a:xfrm>
        </p:spPr>
        <p:txBody>
          <a:bodyPr/>
          <a:lstStyle/>
          <a:p>
            <a:r>
              <a:rPr lang="en-US" dirty="0" smtClean="0"/>
              <a:t>Bolero</a:t>
            </a:r>
          </a:p>
          <a:p>
            <a:endParaRPr lang="en-US" dirty="0" smtClean="0"/>
          </a:p>
          <a:p>
            <a:r>
              <a:rPr lang="en-US" dirty="0" smtClean="0"/>
              <a:t>Tuxedo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Trench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Chanel</a:t>
            </a:r>
          </a:p>
          <a:p>
            <a:endParaRPr lang="en-US" dirty="0"/>
          </a:p>
        </p:txBody>
      </p:sp>
      <p:pic>
        <p:nvPicPr>
          <p:cNvPr id="17410" name="Picture 2" descr="http://www.polyvore.com/cgi/img-thing?.out=jpg&amp;size=l&amp;tid=45741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21" y="40309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redbookmag.com/cm/redbook/images/Ud/rbk-trench-coats-0413-16-l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71676"/>
            <a:ext cx="23145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jacketcdn.yournextshoes.com/wp-content/uploads/2011/03/Three-Dots-1X1-Long-Sleeve-Tuxedo-Jack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01058" y="861604"/>
            <a:ext cx="15716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t1.gstatic.com/images?q=tbn:ANd9GcT4shRvPeoP25jGWmaHPJNMyDi37YaceoVbMyckzvNYk3OqBlQy:https://mondokaos.deskwolf.net/wp-content/uploads/sites/217/Elizabeth-Bolero-R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362200" y="1385887"/>
            <a:ext cx="852487" cy="519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362200" y="2819400"/>
            <a:ext cx="253365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57400" y="4004854"/>
            <a:ext cx="228600" cy="186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5638800"/>
            <a:ext cx="2590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272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nalfashion.ca/wp-content/uploads/2011/03/vionnet-dolls-d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981200"/>
            <a:ext cx="34004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Dolls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724400" cy="4846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Pick 6 different </a:t>
            </a:r>
            <a:r>
              <a:rPr lang="en-US" dirty="0"/>
              <a:t>D</a:t>
            </a:r>
            <a:r>
              <a:rPr lang="en-US" dirty="0" smtClean="0"/>
              <a:t>esign Details from this lecture that you will incorporate into your own designs.</a:t>
            </a:r>
          </a:p>
          <a:p>
            <a:r>
              <a:rPr lang="en-US" dirty="0" smtClean="0"/>
              <a:t>Take 3 cardstock dolls and incorporate 4 design details for each outfit.  Identify on the back of the outfit what design detail you incorporated.</a:t>
            </a:r>
          </a:p>
          <a:p>
            <a:r>
              <a:rPr lang="en-US" dirty="0" smtClean="0"/>
              <a:t>Must be colored and showcase your nicest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14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“My Own Line”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get used to designing and drawing outfits!  We will be doing a big project called “My Own Line” where you will develop your own line of designs like a real fashion designer.  Use this paper doll assignment as a good practice for projects that </a:t>
            </a:r>
            <a:r>
              <a:rPr lang="en-US" smtClean="0"/>
              <a:t>are coming up!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5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Sheath Dress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close fitting dress that is shaped by darts </a:t>
            </a:r>
          </a:p>
        </p:txBody>
      </p:sp>
      <p:pic>
        <p:nvPicPr>
          <p:cNvPr id="22533" name="Picture 5" descr="31aXC2W3H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2.bp.blogspot.com/_5mEorzVZjdA/TDTwk8AoaUI/AAAAAAAAKcg/9-ReipD7_Cg/s1600/sheath+bo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24348"/>
            <a:ext cx="3014224" cy="38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Shift Dress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loose fitting dress</a:t>
            </a:r>
          </a:p>
        </p:txBody>
      </p:sp>
      <p:pic>
        <p:nvPicPr>
          <p:cNvPr id="3079" name="Picture 7" descr="whit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39243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womens-dresses.net/everyday/shift/images/shift-calvin-sat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228600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Princess Dress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close fitting, flared dress that is shaped by seams</a:t>
            </a:r>
          </a:p>
        </p:txBody>
      </p:sp>
      <p:pic>
        <p:nvPicPr>
          <p:cNvPr id="4101" name="Picture 5" descr="ronald_joyce_29j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438400"/>
            <a:ext cx="2865437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0.gstatic.com/images?q=tbn:ANd9GcSZLbHRYoc2ct9cplR8jpw9DXCpBLa0TRpacWXzlma302sVJzcu0-Bl5t--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362200" cy="356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429000" cy="4846320"/>
          </a:xfrm>
        </p:spPr>
        <p:txBody>
          <a:bodyPr/>
          <a:lstStyle/>
          <a:p>
            <a:pPr lvl="1"/>
            <a:r>
              <a:rPr lang="en-US" dirty="0" smtClean="0"/>
              <a:t>Waistline right under the bust</a:t>
            </a:r>
            <a:endParaRPr lang="en-US" dirty="0"/>
          </a:p>
        </p:txBody>
      </p:sp>
      <p:pic>
        <p:nvPicPr>
          <p:cNvPr id="4" name="Picture 2" descr="http://3.bp.blogspot.com/-8DxlquG0uxc/TgNDGVJqyUI/AAAAAAAAAtc/SzQBIjPPnCs/s1600/Empire+Waist+Knit+D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58834"/>
            <a:ext cx="360005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7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Dropped Waist</a:t>
            </a:r>
            <a:endParaRPr lang="en-US" dirty="0"/>
          </a:p>
        </p:txBody>
      </p:sp>
      <p:pic>
        <p:nvPicPr>
          <p:cNvPr id="5122" name="Picture 2" descr="http://images.asos-media.com/inv/media/9/2/7/8/1398729/cream/image1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762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hederniercri.net/lauren/wp-content/uploads/2012/07/Rauma-Drop-Waist-Dress-from-Anthropologi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84960"/>
            <a:ext cx="2844799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27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shirtwaist</a:t>
            </a:r>
            <a:endParaRPr lang="en-US" dirty="0"/>
          </a:p>
        </p:txBody>
      </p:sp>
      <p:pic>
        <p:nvPicPr>
          <p:cNvPr id="6148" name="Picture 4" descr="http://www.polyvore.com/cgi/img-thing?.out=jpg&amp;size=l&amp;tid=7189509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t="3750" r="24108"/>
          <a:stretch/>
        </p:blipFill>
        <p:spPr bwMode="auto">
          <a:xfrm>
            <a:off x="2625634" y="1669880"/>
            <a:ext cx="1972491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.stpost.com/eccstorefront/product_images/1624k/f_1624k_1.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6" r="27070"/>
          <a:stretch/>
        </p:blipFill>
        <p:spPr bwMode="auto">
          <a:xfrm>
            <a:off x="418011" y="1733006"/>
            <a:ext cx="220762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ssets.burdastyle.com/project_images/assets/000/259/541/DSC_0046_copy_large.jpg?13311494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1"/>
            <a:ext cx="4460965" cy="68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Neckline Styles: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neckline refers to the area around the neck and shoulders.</a:t>
            </a:r>
          </a:p>
          <a:p>
            <a:r>
              <a:rPr lang="en-US" dirty="0" smtClean="0"/>
              <a:t>Before the 20</a:t>
            </a:r>
            <a:r>
              <a:rPr lang="en-US" baseline="30000" dirty="0" smtClean="0"/>
              <a:t>th</a:t>
            </a:r>
            <a:r>
              <a:rPr lang="en-US" dirty="0" smtClean="0"/>
              <a:t> century, garments from the same period all had similar necklines.</a:t>
            </a:r>
          </a:p>
          <a:p>
            <a:r>
              <a:rPr lang="en-US" dirty="0" smtClean="0"/>
              <a:t>Today fashion features many different types of necklines in a season.</a:t>
            </a:r>
          </a:p>
          <a:p>
            <a:pPr lvl="1"/>
            <a:r>
              <a:rPr lang="en-US" dirty="0" smtClean="0"/>
              <a:t>Jewel, scoop, crew, boat, sweetheart, cowl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58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747</Words>
  <Application>Microsoft Office PowerPoint</Application>
  <PresentationFormat>On-screen Show (4:3)</PresentationFormat>
  <Paragraphs>148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Opulent</vt:lpstr>
      <vt:lpstr>Design Details</vt:lpstr>
      <vt:lpstr>Dress Styles</vt:lpstr>
      <vt:lpstr>Sheath Dress </vt:lpstr>
      <vt:lpstr>Shift Dress</vt:lpstr>
      <vt:lpstr>Princess Dress</vt:lpstr>
      <vt:lpstr>Empire</vt:lpstr>
      <vt:lpstr>Dropped Waist</vt:lpstr>
      <vt:lpstr>shirtwaist</vt:lpstr>
      <vt:lpstr>Neckline Styles:</vt:lpstr>
      <vt:lpstr>Neckline Styles: </vt:lpstr>
      <vt:lpstr>Neckline Styles: </vt:lpstr>
      <vt:lpstr>Collar Styles</vt:lpstr>
      <vt:lpstr>Collar Styles</vt:lpstr>
      <vt:lpstr>Sleeve Styles:</vt:lpstr>
      <vt:lpstr>Sleeve styles </vt:lpstr>
      <vt:lpstr>Sleeves</vt:lpstr>
      <vt:lpstr>Shirt Styles:</vt:lpstr>
      <vt:lpstr>Shirts</vt:lpstr>
      <vt:lpstr>Shirts</vt:lpstr>
      <vt:lpstr>Skirt Styles</vt:lpstr>
      <vt:lpstr>Skirt styles</vt:lpstr>
      <vt:lpstr>Skirts</vt:lpstr>
      <vt:lpstr>Pants</vt:lpstr>
      <vt:lpstr>Pants</vt:lpstr>
      <vt:lpstr>Jacket and Coat Styles</vt:lpstr>
      <vt:lpstr>Jacket and Coat Styles</vt:lpstr>
      <vt:lpstr>Jackets</vt:lpstr>
      <vt:lpstr>Paper Dolls</vt:lpstr>
      <vt:lpstr>“My Own Line”</vt:lpstr>
    </vt:vector>
  </TitlesOfParts>
  <Company>Davis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Details</dc:title>
  <dc:creator>DSD</dc:creator>
  <cp:lastModifiedBy>Tierra Davis</cp:lastModifiedBy>
  <cp:revision>13</cp:revision>
  <dcterms:created xsi:type="dcterms:W3CDTF">2012-05-11T21:22:08Z</dcterms:created>
  <dcterms:modified xsi:type="dcterms:W3CDTF">2014-08-12T16:42:54Z</dcterms:modified>
</cp:coreProperties>
</file>