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257" r:id="rId3"/>
    <p:sldId id="258" r:id="rId4"/>
    <p:sldId id="270" r:id="rId5"/>
    <p:sldId id="313" r:id="rId6"/>
    <p:sldId id="269" r:id="rId7"/>
    <p:sldId id="272" r:id="rId8"/>
    <p:sldId id="259" r:id="rId9"/>
    <p:sldId id="260" r:id="rId10"/>
    <p:sldId id="278" r:id="rId11"/>
    <p:sldId id="280" r:id="rId12"/>
    <p:sldId id="275" r:id="rId13"/>
    <p:sldId id="276" r:id="rId14"/>
    <p:sldId id="282" r:id="rId15"/>
    <p:sldId id="314" r:id="rId16"/>
    <p:sldId id="284" r:id="rId17"/>
    <p:sldId id="261" r:id="rId18"/>
    <p:sldId id="262" r:id="rId19"/>
    <p:sldId id="285" r:id="rId20"/>
    <p:sldId id="287" r:id="rId21"/>
    <p:sldId id="288" r:id="rId22"/>
    <p:sldId id="289" r:id="rId23"/>
    <p:sldId id="290" r:id="rId24"/>
    <p:sldId id="291" r:id="rId25"/>
    <p:sldId id="263" r:id="rId26"/>
    <p:sldId id="264" r:id="rId27"/>
    <p:sldId id="303" r:id="rId28"/>
    <p:sldId id="293" r:id="rId29"/>
    <p:sldId id="294" r:id="rId30"/>
    <p:sldId id="295" r:id="rId31"/>
    <p:sldId id="296" r:id="rId32"/>
    <p:sldId id="297" r:id="rId33"/>
    <p:sldId id="300" r:id="rId34"/>
    <p:sldId id="304" r:id="rId35"/>
    <p:sldId id="265" r:id="rId36"/>
    <p:sldId id="266" r:id="rId37"/>
    <p:sldId id="305" r:id="rId38"/>
    <p:sldId id="306" r:id="rId39"/>
    <p:sldId id="308" r:id="rId40"/>
    <p:sldId id="315" r:id="rId41"/>
    <p:sldId id="309" r:id="rId42"/>
    <p:sldId id="26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EA4FC2-C49F-4399-BAA4-7BFF68F511B9}" type="datetimeFigureOut">
              <a:rPr lang="en-US" smtClean="0"/>
              <a:pPr/>
              <a:t>8/28/2014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68F853-49F2-45FC-BC86-54A4476B42D2}" type="slidenum">
              <a:rPr lang="en-US" smtClean="0"/>
              <a:pPr/>
              <a:t>‹#›</a:t>
            </a:fld>
            <a:endParaRPr lang="en-US"/>
          </a:p>
        </p:txBody>
      </p:sp>
    </p:spTree>
    <p:extLst>
      <p:ext uri="{BB962C8B-B14F-4D97-AF65-F5344CB8AC3E}">
        <p14:creationId xmlns:p14="http://schemas.microsoft.com/office/powerpoint/2010/main" val="254088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F08A1-95AC-4C3A-80FF-700BE5D9A59C}" type="datetimeFigureOut">
              <a:rPr lang="en-US" smtClean="0"/>
              <a:pPr/>
              <a:t>8/28/2014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8955E3-FDBB-4F11-8E22-87C923A34EA0}" type="slidenum">
              <a:rPr lang="en-US" smtClean="0"/>
              <a:pPr/>
              <a:t>‹#›</a:t>
            </a:fld>
            <a:endParaRPr lang="en-US"/>
          </a:p>
        </p:txBody>
      </p:sp>
    </p:spTree>
    <p:extLst>
      <p:ext uri="{BB962C8B-B14F-4D97-AF65-F5344CB8AC3E}">
        <p14:creationId xmlns:p14="http://schemas.microsoft.com/office/powerpoint/2010/main" val="359011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55E3-FDBB-4F11-8E22-87C923A34EA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C3F416CD-67A3-4CF0-A210-F6AF31AC147F}" type="datetimeFigureOut">
              <a:rPr lang="en-US" smtClean="0"/>
              <a:pPr/>
              <a:t>8/28/2014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kumimoji="0"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810554A7-AEE7-49A1-83D9-AE914AB598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lgn="l" eaLnBrk="1" latinLnBrk="0" hangingPunct="1"/>
            <a:fld id="{C3F416CD-67A3-4CF0-A210-F6AF31AC147F}" type="datetimeFigureOut">
              <a:rPr lang="en-US" smtClean="0"/>
              <a:pPr algn="l" eaLnBrk="1" latinLnBrk="0" hangingPunct="1"/>
              <a:t>8/28/2014</a:t>
            </a:fld>
            <a:endParaRPr lang="en-US"/>
          </a:p>
        </p:txBody>
      </p:sp>
      <p:sp>
        <p:nvSpPr>
          <p:cNvPr id="27" name="Slide Number Placeholder 26"/>
          <p:cNvSpPr>
            <a:spLocks noGrp="1"/>
          </p:cNvSpPr>
          <p:nvPr>
            <p:ph type="sldNum" sz="quarter" idx="11"/>
          </p:nvPr>
        </p:nvSpPr>
        <p:spPr/>
        <p:txBody>
          <a:bodyPr rtlCol="0"/>
          <a:lstStyle/>
          <a:p>
            <a:pPr algn="r" eaLnBrk="1" latinLnBrk="0" hangingPunct="1"/>
            <a:fld id="{96652B35-718D-4E28-AFEB-B694A3B357E8}" type="slidenum">
              <a:rPr kumimoji="0" lang="en-US" smtClean="0"/>
              <a:pPr algn="r" eaLnBrk="1" latinLnBrk="0" hangingPunct="1"/>
              <a:t>‹#›</a:t>
            </a:fld>
            <a:endParaRPr kumimoji="0"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C3F416CD-67A3-4CF0-A210-F6AF31AC147F}" type="datetimeFigureOut">
              <a:rPr lang="en-US" smtClean="0"/>
              <a:pPr/>
              <a:t>8/28/2014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kumimoji="0" lang="en-US" dirty="0"/>
          </a:p>
        </p:txBody>
      </p:sp>
      <p:sp>
        <p:nvSpPr>
          <p:cNvPr id="5" name="Slide Number Placeholder 4"/>
          <p:cNvSpPr>
            <a:spLocks noGrp="1"/>
          </p:cNvSpPr>
          <p:nvPr>
            <p:ph type="sldNum" sz="quarter" idx="12"/>
          </p:nvPr>
        </p:nvSpPr>
        <p:spPr>
          <a:xfrm>
            <a:off x="8174736" y="2272"/>
            <a:ext cx="762000" cy="365760"/>
          </a:xfrm>
        </p:spPr>
        <p:txBody>
          <a:bodyPr/>
          <a:lstStyle/>
          <a:p>
            <a:fld id="{96652B35-718D-4E28-AFEB-B694A3B357E8}"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416CD-67A3-4CF0-A210-F6AF31AC147F}" type="datetimeFigureOut">
              <a:rPr lang="en-US" smtClean="0"/>
              <a:pPr/>
              <a:t>8/28/2014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F416CD-67A3-4CF0-A210-F6AF31AC147F}"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652B35-718D-4E28-AFEB-B694A3B357E8}"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8/28/2014</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upload.wikimedia.org/wikipedia/commons/b/b4/Pillboxhat.jpg" TargetMode="Externa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imdb.com/media/rm3870265856/tt0054698" TargetMode="Externa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imdb.com/media/rm499883008/tt01098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upload.wikimedia.org/wikipedia/commons/e/e7/Bundesarchiv_Bild_183-L0902-114,_Leipzig,_Messe,_neue_Mode.jpg" TargetMode="External"/><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en.wikipedia.org/wiki/File:Brady_Bunch.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imdb.com/media/rm3845757952/tt0096463"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hyperlink" Target="http://www.elvis.com/newsletters/" TargetMode="Externa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en.wikipedia.org/wiki/File:Princess_diana_bristol_1987_01.jpg" TargetMode="Externa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hyperlink" Target="http://upload.wikimedia.org/wikipedia/commons/4/47/Princess_Diana_1985.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www.imdb.com/media/rm513315328/tt0091790"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imdb.com/media/rm3419577856/tt0112697"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www.imdb.com/rg/photos-title/summary/gallery/ss/0077631/Ss/0077631/1-6.jpg.html?path=gallery&amp;path_key=0077631" TargetMode="External"/><Relationship Id="rId5" Type="http://schemas.openxmlformats.org/officeDocument/2006/relationships/image" Target="../media/image9.jpeg"/><Relationship Id="rId4" Type="http://schemas.openxmlformats.org/officeDocument/2006/relationships/hyperlink" Target="http://www.anniepoodleskirts.com/gallery/Adult%20Lavender%20Poodle%20Skirt%20Outfit%20with%20Lavender%20Sequin%20Belt.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pload.wikimedia.org/wikipedia/en/e/e2/Grease_ver2.jp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imdb.com/media/rm3712130304/tt004854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Fashion History</a:t>
            </a:r>
            <a:endParaRPr lang="en-US" dirty="0"/>
          </a:p>
        </p:txBody>
      </p:sp>
      <p:sp>
        <p:nvSpPr>
          <p:cNvPr id="3" name="Subtitle 2"/>
          <p:cNvSpPr>
            <a:spLocks noGrp="1"/>
          </p:cNvSpPr>
          <p:nvPr>
            <p:ph type="subTitle" idx="1"/>
          </p:nvPr>
        </p:nvSpPr>
        <p:spPr>
          <a:xfrm>
            <a:off x="457200" y="3899938"/>
            <a:ext cx="4953000" cy="2119862"/>
          </a:xfrm>
        </p:spPr>
        <p:txBody>
          <a:bodyPr>
            <a:normAutofit fontScale="92500" lnSpcReduction="10000"/>
          </a:bodyPr>
          <a:lstStyle/>
          <a:p>
            <a:r>
              <a:rPr lang="en-US" dirty="0" smtClean="0"/>
              <a:t>1950</a:t>
            </a:r>
          </a:p>
          <a:p>
            <a:r>
              <a:rPr lang="en-US" dirty="0" smtClean="0"/>
              <a:t>1960</a:t>
            </a:r>
          </a:p>
          <a:p>
            <a:r>
              <a:rPr lang="en-US" dirty="0" smtClean="0"/>
              <a:t>1970</a:t>
            </a:r>
          </a:p>
          <a:p>
            <a:r>
              <a:rPr lang="en-US" dirty="0" smtClean="0"/>
              <a:t>1980</a:t>
            </a:r>
          </a:p>
          <a:p>
            <a:r>
              <a:rPr lang="en-US" dirty="0" smtClean="0"/>
              <a:t>1990</a:t>
            </a:r>
          </a:p>
          <a:p>
            <a:r>
              <a:rPr lang="en-US" dirty="0" smtClean="0"/>
              <a:t>2000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81000"/>
            <a:ext cx="7772400" cy="1143000"/>
          </a:xfrm>
        </p:spPr>
        <p:txBody>
          <a:bodyPr>
            <a:normAutofit fontScale="90000"/>
          </a:bodyPr>
          <a:lstStyle/>
          <a:p>
            <a:pPr eaLnBrk="1" hangingPunct="1"/>
            <a:r>
              <a:rPr lang="en-US" smtClean="0"/>
              <a:t>Movements of the </a:t>
            </a:r>
            <a:br>
              <a:rPr lang="en-US" smtClean="0"/>
            </a:br>
            <a:r>
              <a:rPr lang="en-US" smtClean="0"/>
              <a:t>60’s Civil Rights</a:t>
            </a:r>
          </a:p>
        </p:txBody>
      </p:sp>
      <p:sp>
        <p:nvSpPr>
          <p:cNvPr id="9219" name="Rectangle 3"/>
          <p:cNvSpPr>
            <a:spLocks noGrp="1" noChangeArrowheads="1"/>
          </p:cNvSpPr>
          <p:nvPr>
            <p:ph type="body" idx="1"/>
          </p:nvPr>
        </p:nvSpPr>
        <p:spPr>
          <a:xfrm>
            <a:off x="533400" y="2438400"/>
            <a:ext cx="7772400" cy="4114800"/>
          </a:xfrm>
        </p:spPr>
        <p:txBody>
          <a:bodyPr>
            <a:normAutofit/>
          </a:bodyPr>
          <a:lstStyle/>
          <a:p>
            <a:pPr eaLnBrk="1" hangingPunct="1">
              <a:lnSpc>
                <a:spcPct val="90000"/>
              </a:lnSpc>
            </a:pPr>
            <a:r>
              <a:rPr lang="en-US" sz="2800" dirty="0" smtClean="0"/>
              <a:t>The Civil Rights Movement sparked an impressive move to ethnic fashion.  Blacks and whites alike found interest in the African colors and prints.  Afro hairstyles were worn by most blacks and some whites used perms to get the Afro hairstyle.  Some Afros could be measured at 3 inches above the scalp going straight up and straight out.  Most were shorter and more natural looking.  The expression of the day was “Black is Beautiful.”</a:t>
            </a:r>
          </a:p>
        </p:txBody>
      </p:sp>
      <p:pic>
        <p:nvPicPr>
          <p:cNvPr id="9220" name="Picture 4" descr="1970 afro"/>
          <p:cNvPicPr>
            <a:picLocks noChangeAspect="1" noChangeArrowheads="1"/>
          </p:cNvPicPr>
          <p:nvPr/>
        </p:nvPicPr>
        <p:blipFill>
          <a:blip r:embed="rId2" cstate="print"/>
          <a:srcRect/>
          <a:stretch>
            <a:fillRect/>
          </a:stretch>
        </p:blipFill>
        <p:spPr bwMode="auto">
          <a:xfrm>
            <a:off x="4495800" y="228600"/>
            <a:ext cx="4457700" cy="218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533400"/>
            <a:ext cx="7772400" cy="1143000"/>
          </a:xfrm>
        </p:spPr>
        <p:txBody>
          <a:bodyPr/>
          <a:lstStyle/>
          <a:p>
            <a:pPr eaLnBrk="1" hangingPunct="1"/>
            <a:r>
              <a:rPr lang="en-US" dirty="0" smtClean="0"/>
              <a:t>The Peace Movement</a:t>
            </a:r>
          </a:p>
        </p:txBody>
      </p:sp>
      <p:sp>
        <p:nvSpPr>
          <p:cNvPr id="11267" name="Rectangle 3"/>
          <p:cNvSpPr>
            <a:spLocks noGrp="1" noChangeArrowheads="1"/>
          </p:cNvSpPr>
          <p:nvPr>
            <p:ph type="body" idx="1"/>
          </p:nvPr>
        </p:nvSpPr>
        <p:spPr>
          <a:xfrm>
            <a:off x="228600" y="1600200"/>
            <a:ext cx="7772400" cy="4114800"/>
          </a:xfrm>
        </p:spPr>
        <p:txBody>
          <a:bodyPr>
            <a:normAutofit fontScale="85000" lnSpcReduction="20000"/>
          </a:bodyPr>
          <a:lstStyle/>
          <a:p>
            <a:pPr eaLnBrk="1" hangingPunct="1">
              <a:lnSpc>
                <a:spcPct val="90000"/>
              </a:lnSpc>
            </a:pPr>
            <a:r>
              <a:rPr lang="en-US" sz="2700" dirty="0" smtClean="0"/>
              <a:t>The Peace Movement (or anti-Vietnam War Movement.)  The Vietnam War was not anywhere as popular or supported as the two world wars had been.  This war had the opposite effect on the country; instead of pulling the country together to save resources, the country was pulled apart.  Everyone took sides.  The teenagers who revolted against the war and the “established” way of living, and working were called “hippies.”  </a:t>
            </a:r>
          </a:p>
          <a:p>
            <a:pPr eaLnBrk="1" hangingPunct="1">
              <a:lnSpc>
                <a:spcPct val="90000"/>
              </a:lnSpc>
            </a:pPr>
            <a:r>
              <a:rPr lang="en-US" sz="2700" dirty="0" smtClean="0"/>
              <a:t>The hippie dress was a throw back to the beatniks of the 1950’s.  It was a casual, sometimes sloppy dress.  The main focus was self-expression.  Whatever you wanted to wear, you wore.  The hippies were not a majority of the teenagers, it should be noted, although some of the fashions spilled into the mainstream teen fashion.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152400" y="228600"/>
            <a:ext cx="7772400" cy="914400"/>
          </a:xfrm>
        </p:spPr>
        <p:txBody>
          <a:bodyPr/>
          <a:lstStyle/>
          <a:p>
            <a:pPr eaLnBrk="1" hangingPunct="1"/>
            <a:r>
              <a:rPr lang="en-US" dirty="0" smtClean="0"/>
              <a:t>1960</a:t>
            </a:r>
          </a:p>
        </p:txBody>
      </p:sp>
      <p:sp>
        <p:nvSpPr>
          <p:cNvPr id="6147" name="Rectangle 1027"/>
          <p:cNvSpPr>
            <a:spLocks noGrp="1" noChangeArrowheads="1"/>
          </p:cNvSpPr>
          <p:nvPr>
            <p:ph type="body" idx="1"/>
          </p:nvPr>
        </p:nvSpPr>
        <p:spPr>
          <a:xfrm>
            <a:off x="381000" y="1219200"/>
            <a:ext cx="5029200" cy="5638800"/>
          </a:xfrm>
        </p:spPr>
        <p:txBody>
          <a:bodyPr>
            <a:normAutofit fontScale="92500"/>
          </a:bodyPr>
          <a:lstStyle/>
          <a:p>
            <a:pPr eaLnBrk="1" hangingPunct="1">
              <a:lnSpc>
                <a:spcPct val="90000"/>
              </a:lnSpc>
            </a:pPr>
            <a:r>
              <a:rPr lang="en-US" sz="2400" dirty="0" smtClean="0"/>
              <a:t>Everything seemed to go.  The length might be mini, micro-mini, midi, or maxi.  Even mixing these lengths was fashionable; a </a:t>
            </a:r>
            <a:r>
              <a:rPr lang="en-US" sz="2400" u="sng" dirty="0" smtClean="0"/>
              <a:t>mini skirt </a:t>
            </a:r>
            <a:r>
              <a:rPr lang="en-US" sz="2400" dirty="0" smtClean="0"/>
              <a:t>with a maxi coat or vest.  </a:t>
            </a:r>
          </a:p>
          <a:p>
            <a:pPr eaLnBrk="1" hangingPunct="1">
              <a:lnSpc>
                <a:spcPct val="90000"/>
              </a:lnSpc>
            </a:pPr>
            <a:r>
              <a:rPr lang="en-US" sz="2400" dirty="0" smtClean="0"/>
              <a:t>The “</a:t>
            </a:r>
            <a:r>
              <a:rPr lang="en-US" sz="2400" dirty="0" err="1" smtClean="0"/>
              <a:t>warbabies</a:t>
            </a:r>
            <a:r>
              <a:rPr lang="en-US" sz="2400" dirty="0" smtClean="0"/>
              <a:t>” or Baby Boomers, infants born immediately after the war ended in 1945, were maturing.  By 1960 teenagers were a powerful group.  In France, by the 1960’s one-third of the population was under the age of 20.  In the United States, fully one-half of the population was under 25.  This enormous group of energetic young also had their own minds for fashion and were not dictated to by Paris or by anyone else.</a:t>
            </a:r>
          </a:p>
        </p:txBody>
      </p:sp>
      <p:pic>
        <p:nvPicPr>
          <p:cNvPr id="6148" name="Picture 1028" descr="1960's today band - pizzicato5stewardess"/>
          <p:cNvPicPr>
            <a:picLocks noChangeAspect="1" noChangeArrowheads="1"/>
          </p:cNvPicPr>
          <p:nvPr/>
        </p:nvPicPr>
        <p:blipFill>
          <a:blip r:embed="rId2" cstate="print"/>
          <a:srcRect/>
          <a:stretch>
            <a:fillRect/>
          </a:stretch>
        </p:blipFill>
        <p:spPr bwMode="auto">
          <a:xfrm>
            <a:off x="5562600" y="1600200"/>
            <a:ext cx="3325813" cy="465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7772400" cy="1143000"/>
          </a:xfrm>
        </p:spPr>
        <p:txBody>
          <a:bodyPr/>
          <a:lstStyle/>
          <a:p>
            <a:pPr eaLnBrk="1" hangingPunct="1"/>
            <a:r>
              <a:rPr lang="en-US" dirty="0" smtClean="0"/>
              <a:t>1960’s</a:t>
            </a:r>
          </a:p>
        </p:txBody>
      </p:sp>
      <p:sp>
        <p:nvSpPr>
          <p:cNvPr id="7171" name="Rectangle 3"/>
          <p:cNvSpPr>
            <a:spLocks noGrp="1" noChangeArrowheads="1"/>
          </p:cNvSpPr>
          <p:nvPr>
            <p:ph type="body" idx="1"/>
          </p:nvPr>
        </p:nvSpPr>
        <p:spPr>
          <a:xfrm>
            <a:off x="304800" y="1524000"/>
            <a:ext cx="6324600" cy="4876800"/>
          </a:xfrm>
        </p:spPr>
        <p:txBody>
          <a:bodyPr>
            <a:normAutofit/>
          </a:bodyPr>
          <a:lstStyle/>
          <a:p>
            <a:pPr eaLnBrk="1" hangingPunct="1">
              <a:lnSpc>
                <a:spcPct val="90000"/>
              </a:lnSpc>
            </a:pPr>
            <a:r>
              <a:rPr lang="en-US" sz="2800" dirty="0" smtClean="0"/>
              <a:t>The 60-70’s catered to the youth both in advertising and production in the clothing industry.  Teenagers had money to spend (3.5 billion on apparel in 1965,) and enjoyed keeping up with the latest trends.  </a:t>
            </a:r>
          </a:p>
          <a:p>
            <a:pPr eaLnBrk="1" hangingPunct="1">
              <a:lnSpc>
                <a:spcPct val="90000"/>
              </a:lnSpc>
            </a:pPr>
            <a:r>
              <a:rPr lang="en-US" sz="2800" dirty="0" smtClean="0"/>
              <a:t>During these years two sets of fashion developed side by side: fashion for the young and fashion for the rest of society.</a:t>
            </a:r>
          </a:p>
          <a:p>
            <a:pPr eaLnBrk="1" hangingPunct="1">
              <a:lnSpc>
                <a:spcPct val="90000"/>
              </a:lnSpc>
            </a:pPr>
            <a:r>
              <a:rPr lang="en-US" dirty="0" smtClean="0"/>
              <a:t>The </a:t>
            </a:r>
            <a:r>
              <a:rPr lang="en-US" dirty="0" err="1" smtClean="0"/>
              <a:t>binki</a:t>
            </a:r>
            <a:r>
              <a:rPr lang="en-US" dirty="0" smtClean="0"/>
              <a:t> makes it’s first appearance.</a:t>
            </a:r>
            <a:endParaRPr lang="en-US" sz="2800" dirty="0" smtClean="0"/>
          </a:p>
        </p:txBody>
      </p:sp>
      <p:pic>
        <p:nvPicPr>
          <p:cNvPr id="7172" name="Picture 4" descr="1960"/>
          <p:cNvPicPr>
            <a:picLocks noChangeAspect="1" noChangeArrowheads="1"/>
          </p:cNvPicPr>
          <p:nvPr/>
        </p:nvPicPr>
        <p:blipFill>
          <a:blip r:embed="rId2" cstate="print"/>
          <a:srcRect/>
          <a:stretch>
            <a:fillRect/>
          </a:stretch>
        </p:blipFill>
        <p:spPr bwMode="auto">
          <a:xfrm>
            <a:off x="6629400" y="1295400"/>
            <a:ext cx="1866900" cy="515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381000"/>
            <a:ext cx="7772400" cy="1143000"/>
          </a:xfrm>
        </p:spPr>
        <p:txBody>
          <a:bodyPr/>
          <a:lstStyle/>
          <a:p>
            <a:pPr eaLnBrk="1" hangingPunct="1"/>
            <a:r>
              <a:rPr lang="en-US" dirty="0" smtClean="0"/>
              <a:t>The Invention of the MINI skirt</a:t>
            </a:r>
          </a:p>
        </p:txBody>
      </p:sp>
      <p:sp>
        <p:nvSpPr>
          <p:cNvPr id="13315" name="Rectangle 3"/>
          <p:cNvSpPr>
            <a:spLocks noGrp="1" noChangeArrowheads="1"/>
          </p:cNvSpPr>
          <p:nvPr>
            <p:ph type="body" idx="1"/>
          </p:nvPr>
        </p:nvSpPr>
        <p:spPr>
          <a:xfrm>
            <a:off x="228600" y="1371600"/>
            <a:ext cx="5715000" cy="5486400"/>
          </a:xfrm>
        </p:spPr>
        <p:txBody>
          <a:bodyPr>
            <a:normAutofit fontScale="92500" lnSpcReduction="20000"/>
          </a:bodyPr>
          <a:lstStyle/>
          <a:p>
            <a:pPr eaLnBrk="1" hangingPunct="1">
              <a:lnSpc>
                <a:spcPct val="90000"/>
              </a:lnSpc>
            </a:pPr>
            <a:r>
              <a:rPr lang="en-US" sz="2600" dirty="0" smtClean="0"/>
              <a:t>The mini was one fashion that hit early in the 60’s.  It was the design of Mary Quant from Wales.  She is regarded as the mother of the mini and high boots; shoulder bags and the “poor boy” sweater.  “Pop” and “Mod” were terms also borrowed from the British to describe fashion of this time.</a:t>
            </a:r>
          </a:p>
          <a:p>
            <a:pPr>
              <a:lnSpc>
                <a:spcPct val="90000"/>
              </a:lnSpc>
            </a:pPr>
            <a:r>
              <a:rPr lang="en-US" sz="2600" dirty="0" smtClean="0"/>
              <a:t>Another word used to describe the 60’s is psychedelic. It was at least true for the colors and fabrics of that time.  </a:t>
            </a:r>
          </a:p>
          <a:p>
            <a:pPr>
              <a:lnSpc>
                <a:spcPct val="90000"/>
              </a:lnSpc>
            </a:pPr>
            <a:r>
              <a:rPr lang="en-US" sz="2600" dirty="0" smtClean="0"/>
              <a:t>Floral patterns reflected the “flower power” theme of the hippie movement.  Daisies, mums, and other flowers adorned everything from fabrics to wallpaper, from busses to vans.  The colors were bright and bold.</a:t>
            </a:r>
          </a:p>
        </p:txBody>
      </p:sp>
      <p:pic>
        <p:nvPicPr>
          <p:cNvPr id="13316" name="Picture 4" descr="1960 designer mary quant"/>
          <p:cNvPicPr>
            <a:picLocks noChangeAspect="1" noChangeArrowheads="1"/>
          </p:cNvPicPr>
          <p:nvPr/>
        </p:nvPicPr>
        <p:blipFill>
          <a:blip r:embed="rId2" cstate="print"/>
          <a:srcRect/>
          <a:stretch>
            <a:fillRect/>
          </a:stretch>
        </p:blipFill>
        <p:spPr bwMode="auto">
          <a:xfrm>
            <a:off x="5867400" y="1371600"/>
            <a:ext cx="3048000" cy="4876800"/>
          </a:xfrm>
          <a:prstGeom prst="rect">
            <a:avLst/>
          </a:prstGeom>
          <a:noFill/>
          <a:ln w="9525">
            <a:noFill/>
            <a:miter lim="800000"/>
            <a:headEnd/>
            <a:tailEnd/>
          </a:ln>
        </p:spPr>
      </p:pic>
      <p:sp>
        <p:nvSpPr>
          <p:cNvPr id="13317" name="Text Box 5"/>
          <p:cNvSpPr txBox="1">
            <a:spLocks noChangeArrowheads="1"/>
          </p:cNvSpPr>
          <p:nvPr/>
        </p:nvSpPr>
        <p:spPr bwMode="auto">
          <a:xfrm>
            <a:off x="6781800" y="6172200"/>
            <a:ext cx="2057400" cy="457200"/>
          </a:xfrm>
          <a:prstGeom prst="rect">
            <a:avLst/>
          </a:prstGeom>
          <a:noFill/>
          <a:ln w="9525">
            <a:noFill/>
            <a:miter lim="800000"/>
            <a:headEnd/>
            <a:tailEnd/>
          </a:ln>
        </p:spPr>
        <p:txBody>
          <a:bodyPr>
            <a:spAutoFit/>
          </a:bodyPr>
          <a:lstStyle/>
          <a:p>
            <a:pPr>
              <a:spcBef>
                <a:spcPct val="50000"/>
              </a:spcBef>
            </a:pPr>
            <a:r>
              <a:rPr lang="en-US"/>
              <a:t>Mary Quant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1960 Fashion</a:t>
            </a:r>
            <a:endParaRPr lang="en-US" dirty="0"/>
          </a:p>
        </p:txBody>
      </p:sp>
      <p:sp>
        <p:nvSpPr>
          <p:cNvPr id="5" name="Content Placeholder 4"/>
          <p:cNvSpPr>
            <a:spLocks noGrp="1"/>
          </p:cNvSpPr>
          <p:nvPr>
            <p:ph sz="half" idx="1"/>
          </p:nvPr>
        </p:nvSpPr>
        <p:spPr/>
        <p:txBody>
          <a:bodyPr/>
          <a:lstStyle/>
          <a:p>
            <a:r>
              <a:rPr lang="en-US" dirty="0" smtClean="0"/>
              <a:t>Jackie Kennedy Look</a:t>
            </a:r>
          </a:p>
          <a:p>
            <a:r>
              <a:rPr lang="en-US" dirty="0" smtClean="0"/>
              <a:t>Pillbox hat</a:t>
            </a:r>
            <a:endParaRPr lang="en-US" dirty="0"/>
          </a:p>
        </p:txBody>
      </p:sp>
      <p:pic>
        <p:nvPicPr>
          <p:cNvPr id="74756" name="Picture 4" descr="File:Pillboxhat.jpg">
            <a:hlinkClick r:id="rId2"/>
          </p:cNvPr>
          <p:cNvPicPr>
            <a:picLocks noChangeAspect="1" noChangeArrowheads="1"/>
          </p:cNvPicPr>
          <p:nvPr/>
        </p:nvPicPr>
        <p:blipFill>
          <a:blip r:embed="rId3" cstate="print"/>
          <a:srcRect/>
          <a:stretch>
            <a:fillRect/>
          </a:stretch>
        </p:blipFill>
        <p:spPr bwMode="auto">
          <a:xfrm>
            <a:off x="4191000" y="914400"/>
            <a:ext cx="4600575" cy="5705476"/>
          </a:xfrm>
          <a:prstGeom prst="rect">
            <a:avLst/>
          </a:prstGeom>
          <a:noFill/>
        </p:spPr>
      </p:pic>
      <p:pic>
        <p:nvPicPr>
          <p:cNvPr id="74758" name="Picture 6" descr="http://www.fashion-era.com/images/1970s_trouser_suits/tvoranassymjak.jpg"/>
          <p:cNvPicPr>
            <a:picLocks noChangeAspect="1" noChangeArrowheads="1"/>
          </p:cNvPicPr>
          <p:nvPr/>
        </p:nvPicPr>
        <p:blipFill>
          <a:blip r:embed="rId4" cstate="print"/>
          <a:srcRect/>
          <a:stretch>
            <a:fillRect/>
          </a:stretch>
        </p:blipFill>
        <p:spPr bwMode="auto">
          <a:xfrm>
            <a:off x="838200" y="3276600"/>
            <a:ext cx="2209800" cy="321999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762000"/>
            <a:ext cx="8229600" cy="1066800"/>
          </a:xfrm>
        </p:spPr>
        <p:txBody>
          <a:bodyPr/>
          <a:lstStyle/>
          <a:p>
            <a:pPr eaLnBrk="1" hangingPunct="1"/>
            <a:r>
              <a:rPr lang="en-US" dirty="0" smtClean="0"/>
              <a:t>Movies about the 60’s</a:t>
            </a:r>
          </a:p>
        </p:txBody>
      </p:sp>
      <p:sp>
        <p:nvSpPr>
          <p:cNvPr id="16387" name="Rectangle 3"/>
          <p:cNvSpPr>
            <a:spLocks noGrp="1" noChangeArrowheads="1"/>
          </p:cNvSpPr>
          <p:nvPr>
            <p:ph type="body" idx="1"/>
          </p:nvPr>
        </p:nvSpPr>
        <p:spPr>
          <a:xfrm>
            <a:off x="381000" y="1676400"/>
            <a:ext cx="8229600" cy="1066800"/>
          </a:xfrm>
        </p:spPr>
        <p:txBody>
          <a:bodyPr>
            <a:normAutofit fontScale="85000" lnSpcReduction="20000"/>
          </a:bodyPr>
          <a:lstStyle/>
          <a:p>
            <a:pPr eaLnBrk="1" hangingPunct="1"/>
            <a:r>
              <a:rPr lang="en-US" dirty="0" smtClean="0"/>
              <a:t>Breakfast at Tiffany’s</a:t>
            </a:r>
          </a:p>
          <a:p>
            <a:pPr eaLnBrk="1" hangingPunct="1"/>
            <a:r>
              <a:rPr lang="en-US" dirty="0" smtClean="0"/>
              <a:t>Forest Gump</a:t>
            </a:r>
          </a:p>
          <a:p>
            <a:pPr eaLnBrk="1" hangingPunct="1"/>
            <a:r>
              <a:rPr lang="en-US" dirty="0" smtClean="0"/>
              <a:t>Hairspray</a:t>
            </a:r>
          </a:p>
        </p:txBody>
      </p:sp>
      <p:pic>
        <p:nvPicPr>
          <p:cNvPr id="33794" name="Picture 2" descr="http://ia.media-imdb.com/images/M/MV5BNjQ3NjY2NzAwM15BMl5BanBnXkFtZTcwNjc3MzIzMQ@@._V1._SX277_SY400_.jpg">
            <a:hlinkClick r:id="rId2"/>
          </p:cNvPr>
          <p:cNvPicPr>
            <a:picLocks noChangeAspect="1" noChangeArrowheads="1"/>
          </p:cNvPicPr>
          <p:nvPr/>
        </p:nvPicPr>
        <p:blipFill>
          <a:blip r:embed="rId3" cstate="print"/>
          <a:srcRect/>
          <a:stretch>
            <a:fillRect/>
          </a:stretch>
        </p:blipFill>
        <p:spPr bwMode="auto">
          <a:xfrm>
            <a:off x="5410200" y="2286000"/>
            <a:ext cx="2638425" cy="3810001"/>
          </a:xfrm>
          <a:prstGeom prst="rect">
            <a:avLst/>
          </a:prstGeom>
          <a:noFill/>
        </p:spPr>
      </p:pic>
      <p:pic>
        <p:nvPicPr>
          <p:cNvPr id="33796" name="Picture 4" descr="http://ia.media-imdb.com/images/M/MV5BMTM2OTgyNTIzMl5BMl5BanBnXkFtZTcwOTc4MDgxMQ@@._V1._SX279_SY400_.jpg">
            <a:hlinkClick r:id="rId4"/>
          </p:cNvPr>
          <p:cNvPicPr>
            <a:picLocks noChangeAspect="1" noChangeArrowheads="1"/>
          </p:cNvPicPr>
          <p:nvPr/>
        </p:nvPicPr>
        <p:blipFill>
          <a:blip r:embed="rId5" cstate="print"/>
          <a:srcRect/>
          <a:stretch>
            <a:fillRect/>
          </a:stretch>
        </p:blipFill>
        <p:spPr bwMode="auto">
          <a:xfrm>
            <a:off x="2057400" y="2895600"/>
            <a:ext cx="2657475" cy="3810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 A-line Silhouette</a:t>
            </a:r>
            <a:endParaRPr lang="en-US" dirty="0"/>
          </a:p>
        </p:txBody>
      </p:sp>
      <p:pic>
        <p:nvPicPr>
          <p:cNvPr id="57348" name="Picture 4" descr="http://www.fashion-era.com/images/1971_images/flares1.jpg"/>
          <p:cNvPicPr>
            <a:picLocks noChangeAspect="1" noChangeArrowheads="1"/>
          </p:cNvPicPr>
          <p:nvPr/>
        </p:nvPicPr>
        <p:blipFill>
          <a:blip r:embed="rId2" cstate="print"/>
          <a:srcRect/>
          <a:stretch>
            <a:fillRect/>
          </a:stretch>
        </p:blipFill>
        <p:spPr bwMode="auto">
          <a:xfrm>
            <a:off x="5486400" y="2057400"/>
            <a:ext cx="2178424" cy="4427886"/>
          </a:xfrm>
          <a:prstGeom prst="rect">
            <a:avLst/>
          </a:prstGeom>
          <a:noFill/>
        </p:spPr>
      </p:pic>
      <p:pic>
        <p:nvPicPr>
          <p:cNvPr id="44034" name="Picture 2" descr="File:Bundesarchiv Bild 183-L0902-114, Leipzig, Messe, neue Mode.jpg">
            <a:hlinkClick r:id="rId3"/>
          </p:cNvPr>
          <p:cNvPicPr>
            <a:picLocks noChangeAspect="1" noChangeArrowheads="1"/>
          </p:cNvPicPr>
          <p:nvPr/>
        </p:nvPicPr>
        <p:blipFill>
          <a:blip r:embed="rId4" cstate="print"/>
          <a:srcRect/>
          <a:stretch>
            <a:fillRect/>
          </a:stretch>
        </p:blipFill>
        <p:spPr bwMode="auto">
          <a:xfrm>
            <a:off x="914400" y="2209800"/>
            <a:ext cx="4114800" cy="416337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1970’s Influence of History </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Hippy to Disco</a:t>
            </a:r>
          </a:p>
          <a:p>
            <a:r>
              <a:rPr lang="en-US" dirty="0" smtClean="0"/>
              <a:t>Energy Crisis</a:t>
            </a:r>
          </a:p>
          <a:p>
            <a:r>
              <a:rPr lang="en-US" dirty="0" smtClean="0"/>
              <a:t>Watergate</a:t>
            </a:r>
          </a:p>
          <a:p>
            <a:endParaRPr lang="en-US" dirty="0" smtClean="0"/>
          </a:p>
          <a:p>
            <a:endParaRPr lang="en-US" dirty="0" smtClean="0"/>
          </a:p>
          <a:p>
            <a:endParaRPr lang="en-US" dirty="0" smtClean="0"/>
          </a:p>
          <a:p>
            <a:r>
              <a:rPr lang="en-US" dirty="0" smtClean="0"/>
              <a:t>Some men’s suits were fashioned in 100% polyester and marketed as the wash and wear suit.  It was called the “leisure suit” and had a brief moment in time.  It was very casual with buttons down the front, patch pockets, and bell bottoms.  It was comfortable and easy to care for, as well as being wrinkle-resistant.</a:t>
            </a:r>
          </a:p>
        </p:txBody>
      </p:sp>
      <p:pic>
        <p:nvPicPr>
          <p:cNvPr id="5" name="Content Placeholder 4" descr="1975"/>
          <p:cNvPicPr>
            <a:picLocks noGrp="1" noChangeAspect="1" noChangeArrowheads="1"/>
          </p:cNvPicPr>
          <p:nvPr>
            <p:ph sz="half" idx="2"/>
          </p:nvPr>
        </p:nvPicPr>
        <p:blipFill>
          <a:blip r:embed="rId2" cstate="print"/>
          <a:srcRect/>
          <a:stretch>
            <a:fillRect/>
          </a:stretch>
        </p:blipFill>
        <p:spPr bwMode="auto">
          <a:xfrm>
            <a:off x="4900989" y="2249488"/>
            <a:ext cx="3533021" cy="45259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685800"/>
            <a:ext cx="3352800" cy="1143000"/>
          </a:xfrm>
        </p:spPr>
        <p:txBody>
          <a:bodyPr>
            <a:normAutofit/>
          </a:bodyPr>
          <a:lstStyle/>
          <a:p>
            <a:pPr eaLnBrk="1" hangingPunct="1"/>
            <a:r>
              <a:rPr lang="en-US" dirty="0" smtClean="0"/>
              <a:t>1970’s SHOES</a:t>
            </a:r>
          </a:p>
        </p:txBody>
      </p:sp>
      <p:sp>
        <p:nvSpPr>
          <p:cNvPr id="17411" name="Rectangle 3"/>
          <p:cNvSpPr>
            <a:spLocks noGrp="1" noChangeArrowheads="1"/>
          </p:cNvSpPr>
          <p:nvPr>
            <p:ph type="body" idx="1"/>
          </p:nvPr>
        </p:nvSpPr>
        <p:spPr>
          <a:xfrm>
            <a:off x="228600" y="1600200"/>
            <a:ext cx="7772400" cy="4114800"/>
          </a:xfrm>
        </p:spPr>
        <p:txBody>
          <a:bodyPr/>
          <a:lstStyle/>
          <a:p>
            <a:pPr eaLnBrk="1" hangingPunct="1"/>
            <a:r>
              <a:rPr lang="en-US" dirty="0" smtClean="0"/>
              <a:t>For women: platforms and clogs.</a:t>
            </a:r>
          </a:p>
          <a:p>
            <a:pPr eaLnBrk="1" hangingPunct="1"/>
            <a:r>
              <a:rPr lang="en-US" dirty="0" smtClean="0"/>
              <a:t>For men soft leather or leather with contrasting designs.</a:t>
            </a:r>
          </a:p>
        </p:txBody>
      </p:sp>
      <p:pic>
        <p:nvPicPr>
          <p:cNvPr id="17412" name="Picture 8" descr="1970 clogs"/>
          <p:cNvPicPr>
            <a:picLocks noChangeAspect="1" noChangeArrowheads="1"/>
          </p:cNvPicPr>
          <p:nvPr/>
        </p:nvPicPr>
        <p:blipFill>
          <a:blip r:embed="rId2" cstate="print"/>
          <a:srcRect/>
          <a:stretch>
            <a:fillRect/>
          </a:stretch>
        </p:blipFill>
        <p:spPr bwMode="auto">
          <a:xfrm>
            <a:off x="228600" y="3657600"/>
            <a:ext cx="5290886" cy="2590800"/>
          </a:xfrm>
          <a:prstGeom prst="rect">
            <a:avLst/>
          </a:prstGeom>
          <a:noFill/>
          <a:ln w="9525">
            <a:noFill/>
            <a:miter lim="800000"/>
            <a:headEnd/>
            <a:tailEnd/>
          </a:ln>
        </p:spPr>
      </p:pic>
      <p:pic>
        <p:nvPicPr>
          <p:cNvPr id="17413" name="Picture 11" descr="1970's mens shoes"/>
          <p:cNvPicPr>
            <a:picLocks noChangeAspect="1" noChangeArrowheads="1"/>
          </p:cNvPicPr>
          <p:nvPr/>
        </p:nvPicPr>
        <p:blipFill>
          <a:blip r:embed="rId3" cstate="print"/>
          <a:srcRect/>
          <a:stretch>
            <a:fillRect/>
          </a:stretch>
        </p:blipFill>
        <p:spPr bwMode="auto">
          <a:xfrm>
            <a:off x="6400800" y="990600"/>
            <a:ext cx="2590800" cy="1943100"/>
          </a:xfrm>
          <a:prstGeom prst="rect">
            <a:avLst/>
          </a:prstGeom>
          <a:noFill/>
          <a:ln w="9525">
            <a:noFill/>
            <a:miter lim="800000"/>
            <a:headEnd/>
            <a:tailEnd/>
          </a:ln>
        </p:spPr>
      </p:pic>
      <p:pic>
        <p:nvPicPr>
          <p:cNvPr id="32771" name="Picture 3" descr="http://www.partypants.co.uk/images/retro-mens-platform-shoes-silver.jpg"/>
          <p:cNvPicPr>
            <a:picLocks noChangeAspect="1" noChangeArrowheads="1"/>
          </p:cNvPicPr>
          <p:nvPr/>
        </p:nvPicPr>
        <p:blipFill>
          <a:blip r:embed="rId4" cstate="print"/>
          <a:srcRect/>
          <a:stretch>
            <a:fillRect/>
          </a:stretch>
        </p:blipFill>
        <p:spPr bwMode="auto">
          <a:xfrm>
            <a:off x="5638800" y="3276600"/>
            <a:ext cx="3228975" cy="28575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1950’s: Hourglass Silhouette </a:t>
            </a:r>
            <a:endParaRPr lang="en-US" dirty="0"/>
          </a:p>
        </p:txBody>
      </p:sp>
      <p:sp>
        <p:nvSpPr>
          <p:cNvPr id="3" name="Content Placeholder 2"/>
          <p:cNvSpPr>
            <a:spLocks noGrp="1"/>
          </p:cNvSpPr>
          <p:nvPr>
            <p:ph sz="half" idx="1"/>
          </p:nvPr>
        </p:nvSpPr>
        <p:spPr/>
        <p:txBody>
          <a:bodyPr/>
          <a:lstStyle/>
          <a:p>
            <a:r>
              <a:rPr lang="en-US" dirty="0" smtClean="0"/>
              <a:t>The </a:t>
            </a:r>
            <a:r>
              <a:rPr lang="en-US" u="sng" dirty="0" smtClean="0"/>
              <a:t>silhouette of the 50’s is the Hourglass- </a:t>
            </a:r>
            <a:r>
              <a:rPr lang="en-US" dirty="0" smtClean="0"/>
              <a:t>accented lower half.</a:t>
            </a:r>
          </a:p>
          <a:p>
            <a:endParaRPr lang="en-US" dirty="0"/>
          </a:p>
        </p:txBody>
      </p:sp>
      <p:pic>
        <p:nvPicPr>
          <p:cNvPr id="5" name="Picture 6" descr="1950drsdbmarb350b"/>
          <p:cNvPicPr>
            <a:picLocks noGrp="1" noChangeAspect="1" noChangeArrowheads="1"/>
          </p:cNvPicPr>
          <p:nvPr>
            <p:ph sz="half" idx="2"/>
          </p:nvPr>
        </p:nvPicPr>
        <p:blipFill>
          <a:blip r:embed="rId2" cstate="print"/>
          <a:srcRect/>
          <a:stretch>
            <a:fillRect/>
          </a:stretch>
        </p:blipFill>
        <p:spPr bwMode="auto">
          <a:xfrm>
            <a:off x="5867400" y="2286000"/>
            <a:ext cx="1562100" cy="4271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28600"/>
            <a:ext cx="7772400" cy="1143000"/>
          </a:xfrm>
        </p:spPr>
        <p:txBody>
          <a:bodyPr/>
          <a:lstStyle/>
          <a:p>
            <a:pPr eaLnBrk="1" hangingPunct="1"/>
            <a:r>
              <a:rPr lang="en-US" dirty="0" smtClean="0"/>
              <a:t>Hippies</a:t>
            </a:r>
          </a:p>
        </p:txBody>
      </p:sp>
      <p:sp>
        <p:nvSpPr>
          <p:cNvPr id="19459" name="Rectangle 3"/>
          <p:cNvSpPr>
            <a:spLocks noGrp="1" noChangeArrowheads="1"/>
          </p:cNvSpPr>
          <p:nvPr>
            <p:ph type="body" idx="1"/>
          </p:nvPr>
        </p:nvSpPr>
        <p:spPr>
          <a:xfrm>
            <a:off x="685800" y="1219200"/>
            <a:ext cx="7391400" cy="2590800"/>
          </a:xfrm>
        </p:spPr>
        <p:txBody>
          <a:bodyPr>
            <a:normAutofit fontScale="92500" lnSpcReduction="20000"/>
          </a:bodyPr>
          <a:lstStyle/>
          <a:p>
            <a:pPr eaLnBrk="1" hangingPunct="1">
              <a:lnSpc>
                <a:spcPct val="90000"/>
              </a:lnSpc>
            </a:pPr>
            <a:r>
              <a:rPr lang="en-US" sz="2800" dirty="0" smtClean="0"/>
              <a:t>The hippie influence was still seen in bright beads, embroidery on shirts, Levi pants and jackets, and tie-dyed fabrics.  Long hair was a hot topic; first seen as a sign of rebellion, and later accepted as fashionable, “in moderation.”  Sideburns were worn long; beards and moustaches were popular for both teenagers and their parents.</a:t>
            </a:r>
          </a:p>
        </p:txBody>
      </p:sp>
      <p:pic>
        <p:nvPicPr>
          <p:cNvPr id="19460" name="Picture 4" descr="1970 beegee hair"/>
          <p:cNvPicPr>
            <a:picLocks noChangeAspect="1" noChangeArrowheads="1"/>
          </p:cNvPicPr>
          <p:nvPr/>
        </p:nvPicPr>
        <p:blipFill>
          <a:blip r:embed="rId2" cstate="print"/>
          <a:srcRect/>
          <a:stretch>
            <a:fillRect/>
          </a:stretch>
        </p:blipFill>
        <p:spPr bwMode="auto">
          <a:xfrm>
            <a:off x="1371600" y="3810000"/>
            <a:ext cx="5791200" cy="2835275"/>
          </a:xfrm>
          <a:prstGeom prst="rect">
            <a:avLst/>
          </a:prstGeom>
          <a:noFill/>
          <a:ln w="9525">
            <a:noFill/>
            <a:miter lim="800000"/>
            <a:headEnd/>
            <a:tailEnd/>
          </a:ln>
        </p:spPr>
      </p:pic>
      <p:sp>
        <p:nvSpPr>
          <p:cNvPr id="19461" name="Text Box 5"/>
          <p:cNvSpPr txBox="1">
            <a:spLocks noChangeArrowheads="1"/>
          </p:cNvSpPr>
          <p:nvPr/>
        </p:nvSpPr>
        <p:spPr bwMode="auto">
          <a:xfrm>
            <a:off x="7162800" y="5029200"/>
            <a:ext cx="1371600" cy="457200"/>
          </a:xfrm>
          <a:prstGeom prst="rect">
            <a:avLst/>
          </a:prstGeom>
          <a:noFill/>
          <a:ln w="9525">
            <a:noFill/>
            <a:miter lim="800000"/>
            <a:headEnd/>
            <a:tailEnd/>
          </a:ln>
        </p:spPr>
        <p:txBody>
          <a:bodyPr>
            <a:spAutoFit/>
          </a:bodyPr>
          <a:lstStyle/>
          <a:p>
            <a:pPr>
              <a:spcBef>
                <a:spcPct val="50000"/>
              </a:spcBef>
            </a:pPr>
            <a:r>
              <a:rPr lang="en-US" dirty="0"/>
              <a:t>Bee Gees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304800"/>
            <a:ext cx="8458200" cy="1219200"/>
          </a:xfrm>
        </p:spPr>
        <p:txBody>
          <a:bodyPr/>
          <a:lstStyle/>
          <a:p>
            <a:pPr eaLnBrk="1" hangingPunct="1"/>
            <a:r>
              <a:rPr lang="en-US" dirty="0" smtClean="0"/>
              <a:t>Disco Fever</a:t>
            </a:r>
          </a:p>
        </p:txBody>
      </p:sp>
      <p:sp>
        <p:nvSpPr>
          <p:cNvPr id="20483" name="Rectangle 3"/>
          <p:cNvSpPr>
            <a:spLocks noGrp="1" noChangeArrowheads="1"/>
          </p:cNvSpPr>
          <p:nvPr>
            <p:ph type="body" idx="1"/>
          </p:nvPr>
        </p:nvSpPr>
        <p:spPr>
          <a:xfrm>
            <a:off x="228600" y="1143000"/>
            <a:ext cx="8458200" cy="3657600"/>
          </a:xfrm>
        </p:spPr>
        <p:txBody>
          <a:bodyPr>
            <a:normAutofit lnSpcReduction="10000"/>
          </a:bodyPr>
          <a:lstStyle/>
          <a:p>
            <a:pPr eaLnBrk="1" hangingPunct="1"/>
            <a:r>
              <a:rPr lang="en-US" sz="2600" dirty="0" smtClean="0"/>
              <a:t>Teen styles were extreme.  Pants were worn skin tight; hip hugger pants and skirts were worn with hip belts; a wide bell bottom style was popular n pant legs and sleeves.  In the early 70’s cuffs on trouser style pants for both men and women were reintroduced.</a:t>
            </a:r>
          </a:p>
          <a:p>
            <a:pPr eaLnBrk="1" hangingPunct="1"/>
            <a:r>
              <a:rPr lang="en-US" sz="2600" dirty="0" smtClean="0"/>
              <a:t>Pant legs got wider and wider and were worn long enough to cover the shoe and scrape the floor.  Platform shoes got higher and higher with very chunky heels.</a:t>
            </a:r>
          </a:p>
          <a:p>
            <a:pPr eaLnBrk="1" hangingPunct="1">
              <a:buFont typeface="Wingdings" pitchFamily="2" charset="2"/>
              <a:buNone/>
            </a:pPr>
            <a:endParaRPr lang="en-US" sz="2600" dirty="0" smtClean="0"/>
          </a:p>
        </p:txBody>
      </p:sp>
      <p:pic>
        <p:nvPicPr>
          <p:cNvPr id="20484" name="Picture 4" descr="1970 DISCO"/>
          <p:cNvPicPr>
            <a:picLocks noChangeAspect="1" noChangeArrowheads="1"/>
          </p:cNvPicPr>
          <p:nvPr/>
        </p:nvPicPr>
        <p:blipFill>
          <a:blip r:embed="rId2" cstate="print"/>
          <a:srcRect/>
          <a:stretch>
            <a:fillRect/>
          </a:stretch>
        </p:blipFill>
        <p:spPr bwMode="auto">
          <a:xfrm>
            <a:off x="2895600" y="4133961"/>
            <a:ext cx="5562600" cy="2724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304800"/>
            <a:ext cx="7772400" cy="1143000"/>
          </a:xfrm>
        </p:spPr>
        <p:txBody>
          <a:bodyPr/>
          <a:lstStyle/>
          <a:p>
            <a:pPr eaLnBrk="1" hangingPunct="1"/>
            <a:r>
              <a:rPr lang="en-US" dirty="0" smtClean="0"/>
              <a:t>1970’s Hair</a:t>
            </a:r>
          </a:p>
        </p:txBody>
      </p:sp>
      <p:sp>
        <p:nvSpPr>
          <p:cNvPr id="21507" name="Rectangle 3"/>
          <p:cNvSpPr>
            <a:spLocks noGrp="1" noChangeArrowheads="1"/>
          </p:cNvSpPr>
          <p:nvPr>
            <p:ph type="body" idx="1"/>
          </p:nvPr>
        </p:nvSpPr>
        <p:spPr>
          <a:xfrm>
            <a:off x="381000" y="1447800"/>
            <a:ext cx="7772400" cy="2590800"/>
          </a:xfrm>
        </p:spPr>
        <p:txBody>
          <a:bodyPr>
            <a:normAutofit fontScale="92500" lnSpcReduction="20000"/>
          </a:bodyPr>
          <a:lstStyle/>
          <a:p>
            <a:pPr eaLnBrk="1" hangingPunct="1">
              <a:lnSpc>
                <a:spcPct val="90000"/>
              </a:lnSpc>
            </a:pPr>
            <a:r>
              <a:rPr lang="en-US" sz="2800" dirty="0" smtClean="0"/>
              <a:t>Hair for teenage girls… the longer and straighter the better.  Orange juice and soup cans were recycled into curlers to straighten out hopelessly wavy or curly hair.  If the cans didn’t work, then girls tried to iron their hair straight.  Full bangs were worn long enough to cover the eyebrows, but not long enough to merge with the false eyelashes.</a:t>
            </a:r>
          </a:p>
          <a:p>
            <a:pPr eaLnBrk="1" hangingPunct="1">
              <a:lnSpc>
                <a:spcPct val="90000"/>
              </a:lnSpc>
              <a:buFont typeface="Wingdings" pitchFamily="2" charset="2"/>
              <a:buNone/>
            </a:pPr>
            <a:endParaRPr lang="en-US" sz="2800" dirty="0" smtClean="0"/>
          </a:p>
        </p:txBody>
      </p:sp>
      <p:pic>
        <p:nvPicPr>
          <p:cNvPr id="21508" name="Picture 4" descr="1970 charlies angels"/>
          <p:cNvPicPr>
            <a:picLocks noChangeAspect="1" noChangeArrowheads="1"/>
          </p:cNvPicPr>
          <p:nvPr/>
        </p:nvPicPr>
        <p:blipFill>
          <a:blip r:embed="rId2" cstate="print"/>
          <a:srcRect/>
          <a:stretch>
            <a:fillRect/>
          </a:stretch>
        </p:blipFill>
        <p:spPr bwMode="auto">
          <a:xfrm>
            <a:off x="1524000" y="3733800"/>
            <a:ext cx="6400800" cy="3135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304800"/>
            <a:ext cx="8305800" cy="1143000"/>
          </a:xfrm>
        </p:spPr>
        <p:txBody>
          <a:bodyPr/>
          <a:lstStyle/>
          <a:p>
            <a:pPr eaLnBrk="1" hangingPunct="1"/>
            <a:r>
              <a:rPr lang="en-US" dirty="0" smtClean="0"/>
              <a:t>From Conservative to Dramatic</a:t>
            </a:r>
          </a:p>
        </p:txBody>
      </p:sp>
      <p:sp>
        <p:nvSpPr>
          <p:cNvPr id="22531" name="Rectangle 3"/>
          <p:cNvSpPr>
            <a:spLocks noGrp="1" noChangeArrowheads="1"/>
          </p:cNvSpPr>
          <p:nvPr>
            <p:ph type="body" idx="1"/>
          </p:nvPr>
        </p:nvSpPr>
        <p:spPr>
          <a:xfrm>
            <a:off x="304800" y="1295400"/>
            <a:ext cx="8458200" cy="4191000"/>
          </a:xfrm>
        </p:spPr>
        <p:txBody>
          <a:bodyPr/>
          <a:lstStyle/>
          <a:p>
            <a:pPr eaLnBrk="1" hangingPunct="1"/>
            <a:r>
              <a:rPr lang="en-US" dirty="0" smtClean="0"/>
              <a:t>Angel sleeves shown below are yards of fabric added on the sleeve for a dramatic look.</a:t>
            </a:r>
          </a:p>
          <a:p>
            <a:pPr eaLnBrk="1" hangingPunct="1"/>
            <a:r>
              <a:rPr lang="en-US" dirty="0" smtClean="0"/>
              <a:t>In contrast, cardigans</a:t>
            </a:r>
          </a:p>
          <a:p>
            <a:pPr eaLnBrk="1" hangingPunct="1">
              <a:buFont typeface="Wingdings" pitchFamily="2" charset="2"/>
              <a:buNone/>
            </a:pPr>
            <a:r>
              <a:rPr lang="en-US" dirty="0" smtClean="0"/>
              <a:t>are also in style during </a:t>
            </a:r>
          </a:p>
          <a:p>
            <a:pPr eaLnBrk="1" hangingPunct="1">
              <a:buFont typeface="Wingdings" pitchFamily="2" charset="2"/>
              <a:buNone/>
            </a:pPr>
            <a:r>
              <a:rPr lang="en-US" dirty="0" smtClean="0"/>
              <a:t>this time, especially on</a:t>
            </a:r>
          </a:p>
          <a:p>
            <a:pPr eaLnBrk="1" hangingPunct="1">
              <a:buFont typeface="Wingdings" pitchFamily="2" charset="2"/>
              <a:buNone/>
            </a:pPr>
            <a:r>
              <a:rPr lang="en-US" dirty="0" smtClean="0"/>
              <a:t>Mr. Rodgers!</a:t>
            </a:r>
          </a:p>
        </p:txBody>
      </p:sp>
      <p:pic>
        <p:nvPicPr>
          <p:cNvPr id="22532" name="Picture 5" descr="1970angel sleeves"/>
          <p:cNvPicPr>
            <a:picLocks noChangeAspect="1" noChangeArrowheads="1"/>
          </p:cNvPicPr>
          <p:nvPr/>
        </p:nvPicPr>
        <p:blipFill>
          <a:blip r:embed="rId2" cstate="print"/>
          <a:srcRect/>
          <a:stretch>
            <a:fillRect/>
          </a:stretch>
        </p:blipFill>
        <p:spPr bwMode="auto">
          <a:xfrm>
            <a:off x="381000" y="4267200"/>
            <a:ext cx="4343400" cy="2126456"/>
          </a:xfrm>
          <a:prstGeom prst="rect">
            <a:avLst/>
          </a:prstGeom>
          <a:noFill/>
          <a:ln w="9525">
            <a:noFill/>
            <a:miter lim="800000"/>
            <a:headEnd/>
            <a:tailEnd/>
          </a:ln>
        </p:spPr>
      </p:pic>
      <p:pic>
        <p:nvPicPr>
          <p:cNvPr id="22533" name="Picture 6" descr="1970 cardigan sweater"/>
          <p:cNvPicPr>
            <a:picLocks noChangeAspect="1" noChangeArrowheads="1"/>
          </p:cNvPicPr>
          <p:nvPr/>
        </p:nvPicPr>
        <p:blipFill>
          <a:blip r:embed="rId3" cstate="print"/>
          <a:srcRect/>
          <a:stretch>
            <a:fillRect/>
          </a:stretch>
        </p:blipFill>
        <p:spPr bwMode="auto">
          <a:xfrm>
            <a:off x="4724400" y="2286000"/>
            <a:ext cx="3848100" cy="1884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838200"/>
            <a:ext cx="8229600" cy="1066800"/>
          </a:xfrm>
        </p:spPr>
        <p:txBody>
          <a:bodyPr/>
          <a:lstStyle/>
          <a:p>
            <a:pPr eaLnBrk="1" hangingPunct="1"/>
            <a:r>
              <a:rPr lang="en-US" dirty="0" smtClean="0"/>
              <a:t>Movies that represent the 70’s</a:t>
            </a:r>
          </a:p>
        </p:txBody>
      </p:sp>
      <p:sp>
        <p:nvSpPr>
          <p:cNvPr id="23555" name="Rectangle 3"/>
          <p:cNvSpPr>
            <a:spLocks noGrp="1" noChangeArrowheads="1"/>
          </p:cNvSpPr>
          <p:nvPr>
            <p:ph type="body" idx="1"/>
          </p:nvPr>
        </p:nvSpPr>
        <p:spPr/>
        <p:txBody>
          <a:bodyPr/>
          <a:lstStyle/>
          <a:p>
            <a:pPr eaLnBrk="1" hangingPunct="1"/>
            <a:r>
              <a:rPr lang="en-US" dirty="0" smtClean="0"/>
              <a:t>Brady Bunch</a:t>
            </a:r>
          </a:p>
        </p:txBody>
      </p:sp>
      <p:sp>
        <p:nvSpPr>
          <p:cNvPr id="26625" name="Rectangle 1"/>
          <p:cNvSpPr>
            <a:spLocks noChangeArrowheads="1"/>
          </p:cNvSpPr>
          <p:nvPr/>
        </p:nvSpPr>
        <p:spPr bwMode="auto">
          <a:xfrm>
            <a:off x="0" y="0"/>
            <a:ext cx="9144000"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tx1"/>
                </a:solidFill>
                <a:effectLst/>
                <a:latin typeface="Arial" pitchFamily="34" charset="0"/>
                <a:cs typeface="Arial" pitchFamily="34" charset="0"/>
                <a:hlinkClick r:id="rId2" tooltip="Brady Bunch.jpg"/>
              </a:rPr>
              <a:t>  </a:t>
            </a:r>
            <a:r>
              <a:rPr kumimoji="0" lang="en-US" sz="13200" b="0" i="0" u="sng" strike="noStrike" cap="none" normalizeH="0" baseline="0" dirty="0" smtClean="0">
                <a:ln>
                  <a:noFill/>
                </a:ln>
                <a:solidFill>
                  <a:schemeClr val="tx1"/>
                </a:solidFill>
                <a:effectLst/>
                <a:latin typeface="Arial" pitchFamily="34" charset="0"/>
                <a:cs typeface="Arial" pitchFamily="34" charset="0"/>
              </a:rPr>
              <a:t> </a:t>
            </a:r>
            <a:r>
              <a:rPr kumimoji="0" lang="en-US" sz="1800" b="0" i="0" u="sng"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sng" strike="noStrike" cap="none" normalizeH="0" baseline="0" dirty="0" smtClean="0">
              <a:ln>
                <a:noFill/>
              </a:ln>
              <a:solidFill>
                <a:schemeClr val="tx1"/>
              </a:solidFill>
              <a:effectLst/>
              <a:latin typeface="Arial" pitchFamily="34" charset="0"/>
              <a:cs typeface="Arial" pitchFamily="34" charset="0"/>
            </a:endParaRPr>
          </a:p>
        </p:txBody>
      </p:sp>
      <p:pic>
        <p:nvPicPr>
          <p:cNvPr id="26626" name="Picture 2" descr="http://upload.wikimedia.org/wikipedia/en/thumb/5/56/Brady_Bunch.jpg/295px-Brady_Bunch.jpg">
            <a:hlinkClick r:id="rId2" tooltip="Brady Bunch.jpg"/>
          </p:cNvPr>
          <p:cNvPicPr>
            <a:picLocks noChangeAspect="1" noChangeArrowheads="1"/>
          </p:cNvPicPr>
          <p:nvPr/>
        </p:nvPicPr>
        <p:blipFill>
          <a:blip r:embed="rId3" cstate="print"/>
          <a:srcRect/>
          <a:stretch>
            <a:fillRect/>
          </a:stretch>
        </p:blipFill>
        <p:spPr bwMode="auto">
          <a:xfrm>
            <a:off x="3810000" y="2133600"/>
            <a:ext cx="4984032" cy="3733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1980’s: European “V” Inverted Triangle</a:t>
            </a:r>
            <a:endParaRPr lang="en-US" dirty="0"/>
          </a:p>
        </p:txBody>
      </p:sp>
      <p:sp>
        <p:nvSpPr>
          <p:cNvPr id="3" name="Content Placeholder 2"/>
          <p:cNvSpPr>
            <a:spLocks noGrp="1"/>
          </p:cNvSpPr>
          <p:nvPr>
            <p:ph sz="half" idx="1"/>
          </p:nvPr>
        </p:nvSpPr>
        <p:spPr/>
        <p:txBody>
          <a:bodyPr>
            <a:normAutofit/>
          </a:bodyPr>
          <a:lstStyle/>
          <a:p>
            <a:pPr>
              <a:lnSpc>
                <a:spcPct val="90000"/>
              </a:lnSpc>
            </a:pPr>
            <a:r>
              <a:rPr lang="en-US" dirty="0" smtClean="0"/>
              <a:t>This was the decade when women wanted it all; husband, children, career. And time for self expression.  All of these needs required special clothes</a:t>
            </a:r>
          </a:p>
          <a:p>
            <a:pPr>
              <a:lnSpc>
                <a:spcPct val="90000"/>
              </a:lnSpc>
            </a:pPr>
            <a:r>
              <a:rPr lang="en-US" dirty="0" smtClean="0"/>
              <a:t>Shoulders were severely padded in the mid 80’s.  Shoulder pads appeared in everything; blouses, sweaters, robes, t-shirts, and dresses.  Exaggerated lapels and flared jackets were also stylish.</a:t>
            </a:r>
          </a:p>
          <a:p>
            <a:endParaRPr lang="en-US" dirty="0"/>
          </a:p>
        </p:txBody>
      </p:sp>
      <p:pic>
        <p:nvPicPr>
          <p:cNvPr id="55298" name="Picture 2" descr="http://www.fashion-era.com/images/1980-2000/dynasty546x20.jpg"/>
          <p:cNvPicPr>
            <a:picLocks noChangeAspect="1" noChangeArrowheads="1"/>
          </p:cNvPicPr>
          <p:nvPr/>
        </p:nvPicPr>
        <p:blipFill>
          <a:blip r:embed="rId2" cstate="print"/>
          <a:srcRect/>
          <a:stretch>
            <a:fillRect/>
          </a:stretch>
        </p:blipFill>
        <p:spPr bwMode="auto">
          <a:xfrm>
            <a:off x="4876801" y="2164464"/>
            <a:ext cx="3124200" cy="440778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1980’s Influence of History </a:t>
            </a:r>
            <a:endParaRPr lang="en-US" dirty="0"/>
          </a:p>
        </p:txBody>
      </p:sp>
      <p:sp>
        <p:nvSpPr>
          <p:cNvPr id="3" name="Content Placeholder 2"/>
          <p:cNvSpPr>
            <a:spLocks noGrp="1"/>
          </p:cNvSpPr>
          <p:nvPr>
            <p:ph sz="half" idx="1"/>
          </p:nvPr>
        </p:nvSpPr>
        <p:spPr/>
        <p:txBody>
          <a:bodyPr/>
          <a:lstStyle/>
          <a:p>
            <a:r>
              <a:rPr lang="en-US" dirty="0" smtClean="0"/>
              <a:t>Me Generation</a:t>
            </a:r>
          </a:p>
          <a:p>
            <a:r>
              <a:rPr lang="en-US" dirty="0" smtClean="0"/>
              <a:t>YUPPIE</a:t>
            </a:r>
          </a:p>
          <a:p>
            <a:r>
              <a:rPr lang="en-US" dirty="0" smtClean="0"/>
              <a:t>Conspicuous  Consumption</a:t>
            </a:r>
          </a:p>
          <a:p>
            <a:r>
              <a:rPr lang="en-US" dirty="0" smtClean="0"/>
              <a:t>Conservatism</a:t>
            </a:r>
          </a:p>
        </p:txBody>
      </p:sp>
      <p:sp>
        <p:nvSpPr>
          <p:cNvPr id="4" name="Content Placeholder 3"/>
          <p:cNvSpPr>
            <a:spLocks noGrp="1"/>
          </p:cNvSpPr>
          <p:nvPr>
            <p:ph sz="half" idx="2"/>
          </p:nvPr>
        </p:nvSpPr>
        <p:spPr/>
        <p:txBody>
          <a:bodyPr/>
          <a:lstStyle/>
          <a:p>
            <a:endParaRPr lang="en-US"/>
          </a:p>
        </p:txBody>
      </p:sp>
      <p:pic>
        <p:nvPicPr>
          <p:cNvPr id="5" name="Picture 4" descr="1980  M"/>
          <p:cNvPicPr>
            <a:picLocks noChangeAspect="1" noChangeArrowheads="1"/>
          </p:cNvPicPr>
          <p:nvPr/>
        </p:nvPicPr>
        <p:blipFill>
          <a:blip r:embed="rId2" cstate="print"/>
          <a:srcRect/>
          <a:stretch>
            <a:fillRect/>
          </a:stretch>
        </p:blipFill>
        <p:spPr bwMode="auto">
          <a:xfrm>
            <a:off x="2743200" y="3429000"/>
            <a:ext cx="6248400" cy="305967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1980’s  - the HAIR!	</a:t>
            </a:r>
          </a:p>
        </p:txBody>
      </p:sp>
      <p:sp>
        <p:nvSpPr>
          <p:cNvPr id="35843" name="Rectangle 3"/>
          <p:cNvSpPr>
            <a:spLocks noGrp="1" noChangeArrowheads="1"/>
          </p:cNvSpPr>
          <p:nvPr>
            <p:ph type="body" idx="1"/>
          </p:nvPr>
        </p:nvSpPr>
        <p:spPr>
          <a:xfrm>
            <a:off x="685800" y="1981200"/>
            <a:ext cx="3657600" cy="4876800"/>
          </a:xfrm>
        </p:spPr>
        <p:txBody>
          <a:bodyPr>
            <a:normAutofit fontScale="92500" lnSpcReduction="10000"/>
          </a:bodyPr>
          <a:lstStyle/>
          <a:p>
            <a:pPr eaLnBrk="1" hangingPunct="1">
              <a:lnSpc>
                <a:spcPct val="90000"/>
              </a:lnSpc>
            </a:pPr>
            <a:r>
              <a:rPr lang="en-US" sz="2800" smtClean="0"/>
              <a:t>The bigger the better would explain the hair of this period.  Hairspray and ratting were an everyday need to obtain the height of the time.  Bangs were very popular and often lifted many inches above the scalp.</a:t>
            </a:r>
          </a:p>
          <a:p>
            <a:pPr eaLnBrk="1" hangingPunct="1">
              <a:lnSpc>
                <a:spcPct val="90000"/>
              </a:lnSpc>
            </a:pPr>
            <a:r>
              <a:rPr lang="en-US" sz="2800" smtClean="0"/>
              <a:t>Crimping hair was very popular as well.</a:t>
            </a:r>
          </a:p>
        </p:txBody>
      </p:sp>
      <p:pic>
        <p:nvPicPr>
          <p:cNvPr id="35844" name="Picture 4" descr="1980 big hair"/>
          <p:cNvPicPr>
            <a:picLocks noChangeAspect="1" noChangeArrowheads="1"/>
          </p:cNvPicPr>
          <p:nvPr/>
        </p:nvPicPr>
        <p:blipFill>
          <a:blip r:embed="rId2" cstate="print"/>
          <a:srcRect/>
          <a:stretch>
            <a:fillRect/>
          </a:stretch>
        </p:blipFill>
        <p:spPr bwMode="auto">
          <a:xfrm>
            <a:off x="4457700" y="1703388"/>
            <a:ext cx="4457700" cy="2182812"/>
          </a:xfrm>
          <a:prstGeom prst="rect">
            <a:avLst/>
          </a:prstGeom>
          <a:noFill/>
          <a:ln w="9525">
            <a:noFill/>
            <a:miter lim="800000"/>
            <a:headEnd/>
            <a:tailEnd/>
          </a:ln>
        </p:spPr>
      </p:pic>
      <p:pic>
        <p:nvPicPr>
          <p:cNvPr id="35845" name="Picture 5" descr="1980 crimped hair"/>
          <p:cNvPicPr>
            <a:picLocks noChangeAspect="1" noChangeArrowheads="1"/>
          </p:cNvPicPr>
          <p:nvPr/>
        </p:nvPicPr>
        <p:blipFill>
          <a:blip r:embed="rId3" cstate="print"/>
          <a:srcRect/>
          <a:stretch>
            <a:fillRect/>
          </a:stretch>
        </p:blipFill>
        <p:spPr bwMode="auto">
          <a:xfrm>
            <a:off x="4457700" y="3913188"/>
            <a:ext cx="4457700" cy="218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7772400" cy="1143000"/>
          </a:xfrm>
        </p:spPr>
        <p:txBody>
          <a:bodyPr/>
          <a:lstStyle/>
          <a:p>
            <a:pPr eaLnBrk="1" hangingPunct="1"/>
            <a:r>
              <a:rPr lang="en-US" dirty="0" smtClean="0"/>
              <a:t>1980’s Fitness Craze</a:t>
            </a:r>
          </a:p>
        </p:txBody>
      </p:sp>
      <p:sp>
        <p:nvSpPr>
          <p:cNvPr id="25603" name="Rectangle 3"/>
          <p:cNvSpPr>
            <a:spLocks noGrp="1" noChangeArrowheads="1"/>
          </p:cNvSpPr>
          <p:nvPr>
            <p:ph type="body" idx="1"/>
          </p:nvPr>
        </p:nvSpPr>
        <p:spPr>
          <a:xfrm>
            <a:off x="152400" y="1447800"/>
            <a:ext cx="8991600" cy="3048000"/>
          </a:xfrm>
        </p:spPr>
        <p:txBody>
          <a:bodyPr>
            <a:normAutofit/>
          </a:bodyPr>
          <a:lstStyle/>
          <a:p>
            <a:pPr eaLnBrk="1" hangingPunct="1">
              <a:lnSpc>
                <a:spcPct val="90000"/>
              </a:lnSpc>
            </a:pPr>
            <a:r>
              <a:rPr lang="en-US" sz="2600" dirty="0" smtClean="0"/>
              <a:t>Spandex was in; comfort and function were paramount. Lycra in bright colors worn with “</a:t>
            </a:r>
            <a:r>
              <a:rPr lang="en-US" sz="2600" u="sng" dirty="0" smtClean="0"/>
              <a:t>leggings</a:t>
            </a:r>
            <a:r>
              <a:rPr lang="en-US" sz="2600" dirty="0" smtClean="0"/>
              <a:t>” and thick socks pushed down to the ankles in puddles, was the preferred fabric for aerobic </a:t>
            </a:r>
            <a:r>
              <a:rPr lang="en-US" sz="2600" u="sng" dirty="0" smtClean="0"/>
              <a:t>exercises</a:t>
            </a:r>
            <a:r>
              <a:rPr lang="en-US" sz="2600" dirty="0" smtClean="0"/>
              <a:t>.</a:t>
            </a:r>
          </a:p>
          <a:p>
            <a:pPr eaLnBrk="1" hangingPunct="1">
              <a:lnSpc>
                <a:spcPct val="90000"/>
              </a:lnSpc>
            </a:pPr>
            <a:r>
              <a:rPr lang="en-US" sz="2600" dirty="0" smtClean="0"/>
              <a:t>The old “gym shoe” was replaced with 100 or more different kinds of specialized sports shoes.  Whatever you planned to do, there was a special shoe to do it in.</a:t>
            </a:r>
          </a:p>
        </p:txBody>
      </p:sp>
      <p:pic>
        <p:nvPicPr>
          <p:cNvPr id="25604" name="Picture 4" descr="1980 bike shorts"/>
          <p:cNvPicPr>
            <a:picLocks noChangeAspect="1" noChangeArrowheads="1"/>
          </p:cNvPicPr>
          <p:nvPr/>
        </p:nvPicPr>
        <p:blipFill>
          <a:blip r:embed="rId2" cstate="print"/>
          <a:srcRect/>
          <a:stretch>
            <a:fillRect/>
          </a:stretch>
        </p:blipFill>
        <p:spPr bwMode="auto">
          <a:xfrm>
            <a:off x="533400" y="4191000"/>
            <a:ext cx="4667838" cy="2286000"/>
          </a:xfrm>
          <a:prstGeom prst="rect">
            <a:avLst/>
          </a:prstGeom>
          <a:noFill/>
          <a:ln w="9525">
            <a:noFill/>
            <a:miter lim="800000"/>
            <a:headEnd/>
            <a:tailEnd/>
          </a:ln>
        </p:spPr>
      </p:pic>
      <p:pic>
        <p:nvPicPr>
          <p:cNvPr id="25605" name="Picture 5" descr="1980 leggings"/>
          <p:cNvPicPr>
            <a:picLocks noChangeAspect="1" noChangeArrowheads="1"/>
          </p:cNvPicPr>
          <p:nvPr/>
        </p:nvPicPr>
        <p:blipFill>
          <a:blip r:embed="rId3" cstate="print"/>
          <a:srcRect/>
          <a:stretch>
            <a:fillRect/>
          </a:stretch>
        </p:blipFill>
        <p:spPr bwMode="auto">
          <a:xfrm>
            <a:off x="4419600" y="4191000"/>
            <a:ext cx="4457700" cy="218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533400"/>
            <a:ext cx="8229600" cy="1066800"/>
          </a:xfrm>
        </p:spPr>
        <p:txBody>
          <a:bodyPr/>
          <a:lstStyle/>
          <a:p>
            <a:pPr eaLnBrk="1" hangingPunct="1"/>
            <a:r>
              <a:rPr lang="en-US" dirty="0" smtClean="0"/>
              <a:t>1980’s Working Girl</a:t>
            </a:r>
          </a:p>
        </p:txBody>
      </p:sp>
      <p:sp>
        <p:nvSpPr>
          <p:cNvPr id="26627" name="Rectangle 3"/>
          <p:cNvSpPr>
            <a:spLocks noGrp="1" noChangeArrowheads="1"/>
          </p:cNvSpPr>
          <p:nvPr>
            <p:ph type="body" idx="1"/>
          </p:nvPr>
        </p:nvSpPr>
        <p:spPr>
          <a:xfrm>
            <a:off x="457200" y="2249424"/>
            <a:ext cx="4114800" cy="4325112"/>
          </a:xfrm>
        </p:spPr>
        <p:txBody>
          <a:bodyPr>
            <a:normAutofit fontScale="70000" lnSpcReduction="20000"/>
          </a:bodyPr>
          <a:lstStyle/>
          <a:p>
            <a:pPr eaLnBrk="1" hangingPunct="1">
              <a:lnSpc>
                <a:spcPct val="90000"/>
              </a:lnSpc>
            </a:pPr>
            <a:r>
              <a:rPr lang="en-US" sz="2800" dirty="0" smtClean="0"/>
              <a:t>During the 1980’s many women continued in or joined the work force.  In order to be taken seriously by some, women needed a better fashion image at he office.  The “power suit” was designed.  It was a broad-shouldered lapel jacket worn with a white or light colored blouse (feminine but not too sexy or lacy)’ a skirt was worn with the jacket.  Pants were seen as too casual.  The power color for the power suit could be navy, black, gray, burgundy, but not brown.  Pump shoes were appropriate; not too high for the heels but not completely flat either.</a:t>
            </a:r>
          </a:p>
        </p:txBody>
      </p:sp>
      <p:pic>
        <p:nvPicPr>
          <p:cNvPr id="23554" name="Picture 2" descr="http://ia.media-imdb.com/images/M/MV5BMTM0NTA2NDcxMF5BMl5BanBnXkFtZTcwOTE5MTAzMQ@@._V1._SX258_SY400_.jpg">
            <a:hlinkClick r:id="rId2"/>
          </p:cNvPr>
          <p:cNvPicPr>
            <a:picLocks noChangeAspect="1" noChangeArrowheads="1"/>
          </p:cNvPicPr>
          <p:nvPr/>
        </p:nvPicPr>
        <p:blipFill>
          <a:blip r:embed="rId3" cstate="print"/>
          <a:srcRect/>
          <a:stretch>
            <a:fillRect/>
          </a:stretch>
        </p:blipFill>
        <p:spPr bwMode="auto">
          <a:xfrm>
            <a:off x="5029200" y="1371600"/>
            <a:ext cx="3124200" cy="484372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 Influence of History </a:t>
            </a:r>
            <a:endParaRPr lang="en-US" dirty="0"/>
          </a:p>
        </p:txBody>
      </p:sp>
      <p:sp>
        <p:nvSpPr>
          <p:cNvPr id="3" name="Content Placeholder 2"/>
          <p:cNvSpPr>
            <a:spLocks noGrp="1"/>
          </p:cNvSpPr>
          <p:nvPr>
            <p:ph sz="half" idx="1"/>
          </p:nvPr>
        </p:nvSpPr>
        <p:spPr>
          <a:xfrm>
            <a:off x="457200" y="2971800"/>
            <a:ext cx="4038600" cy="3803587"/>
          </a:xfrm>
        </p:spPr>
        <p:txBody>
          <a:bodyPr/>
          <a:lstStyle/>
          <a:p>
            <a:r>
              <a:rPr lang="en-US" dirty="0" smtClean="0"/>
              <a:t>Baby Boom</a:t>
            </a:r>
          </a:p>
          <a:p>
            <a:r>
              <a:rPr lang="en-US" dirty="0" smtClean="0"/>
              <a:t>Rock n’ Roll</a:t>
            </a:r>
          </a:p>
          <a:p>
            <a:r>
              <a:rPr lang="en-US" dirty="0" smtClean="0"/>
              <a:t>Cold War</a:t>
            </a:r>
            <a:endParaRPr lang="en-US" dirty="0"/>
          </a:p>
        </p:txBody>
      </p:sp>
      <p:graphicFrame>
        <p:nvGraphicFramePr>
          <p:cNvPr id="1026" name="Object 2"/>
          <p:cNvGraphicFramePr>
            <a:graphicFrameLocks noChangeAspect="1"/>
          </p:cNvGraphicFramePr>
          <p:nvPr/>
        </p:nvGraphicFramePr>
        <p:xfrm>
          <a:off x="3886200" y="-152400"/>
          <a:ext cx="4572000" cy="6623836"/>
        </p:xfrm>
        <a:graphic>
          <a:graphicData uri="http://schemas.openxmlformats.org/presentationml/2006/ole">
            <mc:AlternateContent xmlns:mc="http://schemas.openxmlformats.org/markup-compatibility/2006">
              <mc:Choice xmlns:v="urn:schemas-microsoft-com:vml" Requires="v">
                <p:oleObj spid="_x0000_s1027" name="Document" r:id="rId3" imgW="5705280" imgH="8267400" progId="">
                  <p:embed/>
                </p:oleObj>
              </mc:Choice>
              <mc:Fallback>
                <p:oleObj name="Document" r:id="rId3" imgW="5705280" imgH="8267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
                        <a:ext cx="4572000" cy="662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4" descr="Elvis Week 2008">
            <a:hlinkClick r:id="rId5"/>
          </p:cNvPr>
          <p:cNvPicPr>
            <a:picLocks noChangeAspect="1" noChangeArrowheads="1"/>
          </p:cNvPicPr>
          <p:nvPr/>
        </p:nvPicPr>
        <p:blipFill>
          <a:blip r:embed="rId6" cstate="print"/>
          <a:srcRect/>
          <a:stretch>
            <a:fillRect/>
          </a:stretch>
        </p:blipFill>
        <p:spPr bwMode="auto">
          <a:xfrm>
            <a:off x="457200" y="4343400"/>
            <a:ext cx="3196828" cy="1143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7772400" cy="1143000"/>
          </a:xfrm>
        </p:spPr>
        <p:txBody>
          <a:bodyPr/>
          <a:lstStyle/>
          <a:p>
            <a:pPr eaLnBrk="1" hangingPunct="1"/>
            <a:r>
              <a:rPr lang="en-US" dirty="0" smtClean="0"/>
              <a:t>1980’s Valley/Material Girl</a:t>
            </a:r>
          </a:p>
        </p:txBody>
      </p:sp>
      <p:sp>
        <p:nvSpPr>
          <p:cNvPr id="27651" name="Rectangle 3"/>
          <p:cNvSpPr>
            <a:spLocks noGrp="1" noChangeArrowheads="1"/>
          </p:cNvSpPr>
          <p:nvPr>
            <p:ph type="body" idx="1"/>
          </p:nvPr>
        </p:nvSpPr>
        <p:spPr>
          <a:xfrm>
            <a:off x="304800" y="1143000"/>
            <a:ext cx="7772400" cy="4114800"/>
          </a:xfrm>
        </p:spPr>
        <p:txBody>
          <a:bodyPr>
            <a:normAutofit fontScale="92500"/>
          </a:bodyPr>
          <a:lstStyle/>
          <a:p>
            <a:pPr eaLnBrk="1" hangingPunct="1"/>
            <a:r>
              <a:rPr lang="en-US" sz="2800" dirty="0" smtClean="0"/>
              <a:t>Colors in women’s dresses were very rich; fabrics were fluid and flowing.  Rayon, improved by new technology during the 70’s was a very popular fabric.  Ramie was a popular natural fabric added to cotton or acrylic for luster.</a:t>
            </a:r>
          </a:p>
          <a:p>
            <a:pPr eaLnBrk="1" hangingPunct="1"/>
            <a:r>
              <a:rPr lang="en-US" sz="2800" dirty="0" smtClean="0"/>
              <a:t>The oversized shirt, sweater, and sweatshirt look was in.  Some were huge through the shoulders, </a:t>
            </a:r>
            <a:r>
              <a:rPr lang="en-US" sz="2800" dirty="0" err="1" smtClean="0"/>
              <a:t>bustline</a:t>
            </a:r>
            <a:r>
              <a:rPr lang="en-US" sz="2800" dirty="0" smtClean="0"/>
              <a:t>, and waist, and narrowed to the thighs.  Some tops were worn long and belted.</a:t>
            </a:r>
          </a:p>
          <a:p>
            <a:pPr eaLnBrk="1" hangingPunct="1">
              <a:buFont typeface="Wingdings" pitchFamily="2" charset="2"/>
              <a:buNone/>
            </a:pPr>
            <a:endParaRPr lang="en-US" sz="2800" dirty="0" smtClean="0"/>
          </a:p>
        </p:txBody>
      </p:sp>
      <p:pic>
        <p:nvPicPr>
          <p:cNvPr id="27652" name="Picture 4" descr="1980 legwarmers"/>
          <p:cNvPicPr>
            <a:picLocks noChangeAspect="1" noChangeArrowheads="1"/>
          </p:cNvPicPr>
          <p:nvPr/>
        </p:nvPicPr>
        <p:blipFill>
          <a:blip r:embed="rId2" cstate="print"/>
          <a:srcRect/>
          <a:stretch>
            <a:fillRect/>
          </a:stretch>
        </p:blipFill>
        <p:spPr bwMode="auto">
          <a:xfrm>
            <a:off x="2343150" y="4869506"/>
            <a:ext cx="3905250" cy="1912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457200"/>
            <a:ext cx="4267200" cy="1524000"/>
          </a:xfrm>
        </p:spPr>
        <p:txBody>
          <a:bodyPr>
            <a:normAutofit/>
          </a:bodyPr>
          <a:lstStyle/>
          <a:p>
            <a:pPr eaLnBrk="1" hangingPunct="1"/>
            <a:r>
              <a:rPr lang="en-US" dirty="0" smtClean="0"/>
              <a:t>80’sThe Stars Shine Again</a:t>
            </a:r>
          </a:p>
        </p:txBody>
      </p:sp>
      <p:sp>
        <p:nvSpPr>
          <p:cNvPr id="28675" name="Rectangle 3"/>
          <p:cNvSpPr>
            <a:spLocks noGrp="1" noChangeArrowheads="1"/>
          </p:cNvSpPr>
          <p:nvPr>
            <p:ph type="body" idx="1"/>
          </p:nvPr>
        </p:nvSpPr>
        <p:spPr>
          <a:xfrm>
            <a:off x="457200" y="2209800"/>
            <a:ext cx="3886200" cy="4648200"/>
          </a:xfrm>
        </p:spPr>
        <p:txBody>
          <a:bodyPr>
            <a:normAutofit fontScale="85000" lnSpcReduction="20000"/>
          </a:bodyPr>
          <a:lstStyle/>
          <a:p>
            <a:pPr eaLnBrk="1" hangingPunct="1"/>
            <a:r>
              <a:rPr lang="en-US" sz="2800" dirty="0" smtClean="0"/>
              <a:t>Fashions focused on many music stars styles.</a:t>
            </a:r>
          </a:p>
          <a:p>
            <a:pPr eaLnBrk="1" hangingPunct="1"/>
            <a:r>
              <a:rPr lang="en-US" sz="2800" dirty="0" smtClean="0"/>
              <a:t>Rock star, Madonna, release a video in 1985 wearing ripped jeans, lace, and lacy bustier.  That launched the camisole craze worn with jeans, pants, or skirts and jackets. The </a:t>
            </a:r>
            <a:r>
              <a:rPr lang="en-US" sz="2800" u="sng" dirty="0" smtClean="0"/>
              <a:t>Punk</a:t>
            </a:r>
            <a:r>
              <a:rPr lang="en-US" sz="2800" dirty="0" smtClean="0"/>
              <a:t> Look!</a:t>
            </a:r>
          </a:p>
          <a:p>
            <a:pPr eaLnBrk="1" hangingPunct="1"/>
            <a:r>
              <a:rPr lang="en-US" sz="2800" dirty="0" smtClean="0"/>
              <a:t>Michael Jackson was a hit with his </a:t>
            </a:r>
            <a:r>
              <a:rPr lang="en-US" sz="2800" dirty="0" err="1" smtClean="0"/>
              <a:t>breakdancing</a:t>
            </a:r>
            <a:r>
              <a:rPr lang="en-US" sz="2800" dirty="0" smtClean="0"/>
              <a:t> and one gloved hand.</a:t>
            </a:r>
          </a:p>
        </p:txBody>
      </p:sp>
      <p:pic>
        <p:nvPicPr>
          <p:cNvPr id="28676" name="Picture 4" descr="1980 belly shirts"/>
          <p:cNvPicPr>
            <a:picLocks noChangeAspect="1" noChangeArrowheads="1"/>
          </p:cNvPicPr>
          <p:nvPr/>
        </p:nvPicPr>
        <p:blipFill>
          <a:blip r:embed="rId2" cstate="print"/>
          <a:srcRect/>
          <a:stretch>
            <a:fillRect/>
          </a:stretch>
        </p:blipFill>
        <p:spPr bwMode="auto">
          <a:xfrm>
            <a:off x="4419600" y="1447800"/>
            <a:ext cx="4000500" cy="1958934"/>
          </a:xfrm>
          <a:prstGeom prst="rect">
            <a:avLst/>
          </a:prstGeom>
          <a:noFill/>
          <a:ln w="9525">
            <a:noFill/>
            <a:miter lim="800000"/>
            <a:headEnd/>
            <a:tailEnd/>
          </a:ln>
        </p:spPr>
      </p:pic>
      <p:pic>
        <p:nvPicPr>
          <p:cNvPr id="28678" name="Picture 6" descr="1980 michael jackson"/>
          <p:cNvPicPr>
            <a:picLocks noChangeAspect="1" noChangeArrowheads="1"/>
          </p:cNvPicPr>
          <p:nvPr/>
        </p:nvPicPr>
        <p:blipFill>
          <a:blip r:embed="rId3" cstate="print"/>
          <a:srcRect/>
          <a:stretch>
            <a:fillRect/>
          </a:stretch>
        </p:blipFill>
        <p:spPr bwMode="auto">
          <a:xfrm>
            <a:off x="4648200" y="3657600"/>
            <a:ext cx="3886200" cy="1902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914400"/>
            <a:ext cx="8229600" cy="1066800"/>
          </a:xfrm>
        </p:spPr>
        <p:txBody>
          <a:bodyPr/>
          <a:lstStyle/>
          <a:p>
            <a:pPr eaLnBrk="1" hangingPunct="1"/>
            <a:r>
              <a:rPr lang="en-US" dirty="0" smtClean="0"/>
              <a:t>80’s  - Couture</a:t>
            </a:r>
          </a:p>
        </p:txBody>
      </p:sp>
      <p:sp>
        <p:nvSpPr>
          <p:cNvPr id="29699" name="Rectangle 3"/>
          <p:cNvSpPr>
            <a:spLocks noGrp="1" noChangeArrowheads="1"/>
          </p:cNvSpPr>
          <p:nvPr>
            <p:ph type="body" idx="1"/>
          </p:nvPr>
        </p:nvSpPr>
        <p:spPr>
          <a:xfrm>
            <a:off x="381000" y="1600200"/>
            <a:ext cx="8229600" cy="3694176"/>
          </a:xfrm>
        </p:spPr>
        <p:txBody>
          <a:bodyPr>
            <a:normAutofit/>
          </a:bodyPr>
          <a:lstStyle/>
          <a:p>
            <a:pPr eaLnBrk="1" hangingPunct="1"/>
            <a:r>
              <a:rPr lang="en-US" sz="2800" dirty="0" smtClean="0"/>
              <a:t>The fashion industry became more international.</a:t>
            </a:r>
          </a:p>
          <a:p>
            <a:pPr eaLnBrk="1" hangingPunct="1"/>
            <a:r>
              <a:rPr lang="en-US" sz="2800" dirty="0" smtClean="0"/>
              <a:t>Many designers turned out up to 20 collections a year.</a:t>
            </a:r>
          </a:p>
          <a:p>
            <a:pPr eaLnBrk="1" hangingPunct="1"/>
            <a:r>
              <a:rPr lang="en-US" sz="2800" dirty="0" smtClean="0"/>
              <a:t>Mass-market fashion and catalogs got much better.</a:t>
            </a:r>
          </a:p>
          <a:p>
            <a:pPr eaLnBrk="1" hangingPunct="1"/>
            <a:r>
              <a:rPr lang="en-US" sz="2800" dirty="0" smtClean="0"/>
              <a:t>AIDS thinned out many talented fashion designers.</a:t>
            </a:r>
          </a:p>
        </p:txBody>
      </p:sp>
      <p:pic>
        <p:nvPicPr>
          <p:cNvPr id="4" name="Picture 5" descr="1980 adidas shoes"/>
          <p:cNvPicPr>
            <a:picLocks noChangeAspect="1" noChangeArrowheads="1"/>
          </p:cNvPicPr>
          <p:nvPr/>
        </p:nvPicPr>
        <p:blipFill>
          <a:blip r:embed="rId2" cstate="print"/>
          <a:srcRect/>
          <a:stretch>
            <a:fillRect/>
          </a:stretch>
        </p:blipFill>
        <p:spPr bwMode="auto">
          <a:xfrm>
            <a:off x="4419600" y="4675187"/>
            <a:ext cx="4457700" cy="2182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eaLnBrk="1" hangingPunct="1"/>
            <a:r>
              <a:rPr lang="en-US" smtClean="0"/>
              <a:t>80’s  </a:t>
            </a:r>
            <a:br>
              <a:rPr lang="en-US" smtClean="0"/>
            </a:br>
            <a:r>
              <a:rPr lang="en-US" smtClean="0"/>
              <a:t>Looking towards a Princess</a:t>
            </a:r>
          </a:p>
        </p:txBody>
      </p:sp>
      <p:sp>
        <p:nvSpPr>
          <p:cNvPr id="32771" name="Rectangle 3"/>
          <p:cNvSpPr>
            <a:spLocks noGrp="1" noChangeArrowheads="1"/>
          </p:cNvSpPr>
          <p:nvPr>
            <p:ph type="body" idx="1"/>
          </p:nvPr>
        </p:nvSpPr>
        <p:spPr/>
        <p:txBody>
          <a:bodyPr/>
          <a:lstStyle/>
          <a:p>
            <a:pPr eaLnBrk="1" hangingPunct="1"/>
            <a:r>
              <a:rPr lang="en-US" smtClean="0"/>
              <a:t>The Princess of Wales, Dianna was the world’s top cover girl.</a:t>
            </a:r>
          </a:p>
        </p:txBody>
      </p:sp>
      <p:pic>
        <p:nvPicPr>
          <p:cNvPr id="17410" name="Picture 2" descr="http://upload.wikimedia.org/wikipedia/commons/thumb/c/c5/Princess_diana_bristol_1987_01.jpg/220px-Princess_diana_bristol_1987_01.jpg">
            <a:hlinkClick r:id="rId2" tooltip="Princess diana bristol 1987 01.jpg"/>
          </p:cNvPr>
          <p:cNvPicPr>
            <a:picLocks noChangeAspect="1" noChangeArrowheads="1"/>
          </p:cNvPicPr>
          <p:nvPr/>
        </p:nvPicPr>
        <p:blipFill>
          <a:blip r:embed="rId3" cstate="print"/>
          <a:srcRect/>
          <a:stretch>
            <a:fillRect/>
          </a:stretch>
        </p:blipFill>
        <p:spPr bwMode="auto">
          <a:xfrm>
            <a:off x="5334000" y="2819400"/>
            <a:ext cx="2095500" cy="3743325"/>
          </a:xfrm>
          <a:prstGeom prst="rect">
            <a:avLst/>
          </a:prstGeom>
          <a:noFill/>
        </p:spPr>
      </p:pic>
      <p:pic>
        <p:nvPicPr>
          <p:cNvPr id="17412" name="Picture 4" descr="File:Princess Diana 1985.jpg">
            <a:hlinkClick r:id="rId4"/>
          </p:cNvPr>
          <p:cNvPicPr>
            <a:picLocks noChangeAspect="1" noChangeArrowheads="1"/>
          </p:cNvPicPr>
          <p:nvPr/>
        </p:nvPicPr>
        <p:blipFill>
          <a:blip r:embed="rId5" cstate="print"/>
          <a:srcRect/>
          <a:stretch>
            <a:fillRect/>
          </a:stretch>
        </p:blipFill>
        <p:spPr bwMode="auto">
          <a:xfrm>
            <a:off x="1600200" y="3429000"/>
            <a:ext cx="2057400" cy="313931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Movies from the 80’s</a:t>
            </a:r>
          </a:p>
        </p:txBody>
      </p:sp>
      <p:sp>
        <p:nvSpPr>
          <p:cNvPr id="36867" name="Rectangle 3"/>
          <p:cNvSpPr>
            <a:spLocks noGrp="1" noChangeArrowheads="1"/>
          </p:cNvSpPr>
          <p:nvPr>
            <p:ph type="body" idx="1"/>
          </p:nvPr>
        </p:nvSpPr>
        <p:spPr/>
        <p:txBody>
          <a:bodyPr/>
          <a:lstStyle/>
          <a:p>
            <a:pPr eaLnBrk="1" hangingPunct="1"/>
            <a:r>
              <a:rPr lang="en-US" smtClean="0"/>
              <a:t>Some Kind of Wonderful*</a:t>
            </a:r>
          </a:p>
          <a:p>
            <a:pPr eaLnBrk="1" hangingPunct="1"/>
            <a:r>
              <a:rPr lang="en-US" smtClean="0"/>
              <a:t>Pretty in Pink*</a:t>
            </a:r>
          </a:p>
        </p:txBody>
      </p:sp>
      <p:pic>
        <p:nvPicPr>
          <p:cNvPr id="13314" name="Picture 2" descr="http://ia.media-imdb.com/images/M/MV5BMTI2OTk5NTE5NV5BMl5BanBnXkFtZTcwODA0NTQzMQ@@._V1._SX284_SY400_.jpg">
            <a:hlinkClick r:id="rId2"/>
          </p:cNvPr>
          <p:cNvPicPr>
            <a:picLocks noChangeAspect="1" noChangeArrowheads="1"/>
          </p:cNvPicPr>
          <p:nvPr/>
        </p:nvPicPr>
        <p:blipFill>
          <a:blip r:embed="rId3" cstate="print"/>
          <a:srcRect/>
          <a:stretch>
            <a:fillRect/>
          </a:stretch>
        </p:blipFill>
        <p:spPr bwMode="auto">
          <a:xfrm>
            <a:off x="5638800" y="2438400"/>
            <a:ext cx="2705100" cy="381000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 Triangular Silhouette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1990’s Influence of History </a:t>
            </a:r>
            <a:endParaRPr lang="en-US" dirty="0"/>
          </a:p>
        </p:txBody>
      </p:sp>
      <p:sp>
        <p:nvSpPr>
          <p:cNvPr id="3" name="Content Placeholder 2"/>
          <p:cNvSpPr>
            <a:spLocks noGrp="1"/>
          </p:cNvSpPr>
          <p:nvPr>
            <p:ph sz="half" idx="1"/>
          </p:nvPr>
        </p:nvSpPr>
        <p:spPr/>
        <p:txBody>
          <a:bodyPr/>
          <a:lstStyle/>
          <a:p>
            <a:r>
              <a:rPr lang="en-US" dirty="0" smtClean="0"/>
              <a:t>Age of Electronics</a:t>
            </a:r>
          </a:p>
          <a:p>
            <a:pPr lvl="1"/>
            <a:r>
              <a:rPr lang="en-US" dirty="0" smtClean="0"/>
              <a:t>Cell phones become very inexpensive and everyone starts to buy in.  They are not only for communication but become an accessory and have their own accessories!  Bags and purses are created to carry the new found necessity.</a:t>
            </a:r>
          </a:p>
          <a:p>
            <a:pPr lvl="1"/>
            <a:endParaRPr lang="en-US" dirty="0" smtClean="0"/>
          </a:p>
          <a:p>
            <a:r>
              <a:rPr lang="en-US" dirty="0" smtClean="0"/>
              <a:t>Technology</a:t>
            </a:r>
          </a:p>
          <a:p>
            <a:r>
              <a:rPr lang="en-US" dirty="0" smtClean="0"/>
              <a:t>Internet</a:t>
            </a:r>
            <a:endParaRPr lang="en-US" dirty="0"/>
          </a:p>
        </p:txBody>
      </p:sp>
      <p:pic>
        <p:nvPicPr>
          <p:cNvPr id="5" name="Content Placeholder 4" descr="1990's Mobile Phones"/>
          <p:cNvPicPr>
            <a:picLocks noGrp="1" noChangeAspect="1" noChangeArrowheads="1"/>
          </p:cNvPicPr>
          <p:nvPr>
            <p:ph sz="half" idx="2"/>
          </p:nvPr>
        </p:nvPicPr>
        <p:blipFill>
          <a:blip r:embed="rId2" cstate="print"/>
          <a:srcRect/>
          <a:stretch>
            <a:fillRect/>
          </a:stretch>
        </p:blipFill>
        <p:spPr bwMode="auto">
          <a:xfrm>
            <a:off x="5257800" y="2286000"/>
            <a:ext cx="3149599" cy="2362199"/>
          </a:xfrm>
          <a:prstGeom prst="rect">
            <a:avLst/>
          </a:prstGeom>
          <a:noFill/>
          <a:ln w="9525">
            <a:noFill/>
            <a:miter lim="800000"/>
            <a:headEnd/>
            <a:tailEnd/>
          </a:ln>
        </p:spPr>
      </p:pic>
      <p:pic>
        <p:nvPicPr>
          <p:cNvPr id="52226" name="Picture 2" descr="http://mchenrycountyturningpoint.org/blog/wp-content/uploads/2009/04/old-cell-phone1.jpg"/>
          <p:cNvPicPr>
            <a:picLocks noChangeAspect="1" noChangeArrowheads="1"/>
          </p:cNvPicPr>
          <p:nvPr/>
        </p:nvPicPr>
        <p:blipFill>
          <a:blip r:embed="rId3" cstate="print"/>
          <a:srcRect/>
          <a:stretch>
            <a:fillRect/>
          </a:stretch>
        </p:blipFill>
        <p:spPr bwMode="auto">
          <a:xfrm>
            <a:off x="4572000" y="4114800"/>
            <a:ext cx="2286000" cy="2286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1990’s – A-Line</a:t>
            </a:r>
          </a:p>
        </p:txBody>
      </p:sp>
      <p:sp>
        <p:nvSpPr>
          <p:cNvPr id="37891" name="Rectangle 3"/>
          <p:cNvSpPr>
            <a:spLocks noGrp="1" noChangeArrowheads="1"/>
          </p:cNvSpPr>
          <p:nvPr>
            <p:ph type="body" idx="1"/>
          </p:nvPr>
        </p:nvSpPr>
        <p:spPr>
          <a:xfrm>
            <a:off x="152400" y="2057400"/>
            <a:ext cx="5638800" cy="4572000"/>
          </a:xfrm>
        </p:spPr>
        <p:txBody>
          <a:bodyPr/>
          <a:lstStyle/>
          <a:p>
            <a:pPr eaLnBrk="1" hangingPunct="1"/>
            <a:r>
              <a:rPr lang="en-US" smtClean="0"/>
              <a:t>Like the sixties any length of skirt was in.   Long flowing a-line skirts become fashionable again.</a:t>
            </a:r>
          </a:p>
          <a:p>
            <a:pPr eaLnBrk="1" hangingPunct="1"/>
            <a:r>
              <a:rPr lang="en-US" smtClean="0"/>
              <a:t>The 90’s borrows fashions from the 60’s and 70’s especially.  </a:t>
            </a:r>
          </a:p>
          <a:p>
            <a:pPr lvl="1" eaLnBrk="1" hangingPunct="1"/>
            <a:r>
              <a:rPr lang="en-US" smtClean="0"/>
              <a:t>Platforms return!</a:t>
            </a:r>
          </a:p>
          <a:p>
            <a:pPr lvl="1" eaLnBrk="1" hangingPunct="1"/>
            <a:r>
              <a:rPr lang="en-US" smtClean="0"/>
              <a:t>Bell-bottoms and flares are back!</a:t>
            </a:r>
          </a:p>
        </p:txBody>
      </p:sp>
      <p:pic>
        <p:nvPicPr>
          <p:cNvPr id="37892" name="Picture 4" descr="2000 Harper Cords"/>
          <p:cNvPicPr>
            <a:picLocks noChangeAspect="1" noChangeArrowheads="1"/>
          </p:cNvPicPr>
          <p:nvPr/>
        </p:nvPicPr>
        <p:blipFill>
          <a:blip r:embed="rId2" cstate="print"/>
          <a:srcRect/>
          <a:stretch>
            <a:fillRect/>
          </a:stretch>
        </p:blipFill>
        <p:spPr bwMode="auto">
          <a:xfrm>
            <a:off x="5943600" y="838200"/>
            <a:ext cx="2743200" cy="2743200"/>
          </a:xfrm>
          <a:prstGeom prst="rect">
            <a:avLst/>
          </a:prstGeom>
          <a:noFill/>
          <a:ln w="9525">
            <a:noFill/>
            <a:miter lim="800000"/>
            <a:headEnd/>
            <a:tailEnd/>
          </a:ln>
        </p:spPr>
      </p:pic>
      <p:pic>
        <p:nvPicPr>
          <p:cNvPr id="37894" name="Picture 6" descr="1990 platform shoes"/>
          <p:cNvPicPr>
            <a:picLocks noChangeAspect="1" noChangeArrowheads="1"/>
          </p:cNvPicPr>
          <p:nvPr/>
        </p:nvPicPr>
        <p:blipFill>
          <a:blip r:embed="rId3" cstate="print"/>
          <a:srcRect/>
          <a:stretch>
            <a:fillRect/>
          </a:stretch>
        </p:blipFill>
        <p:spPr bwMode="auto">
          <a:xfrm>
            <a:off x="5334000" y="4916488"/>
            <a:ext cx="3810000" cy="186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28600"/>
            <a:ext cx="7772400" cy="1143000"/>
          </a:xfrm>
        </p:spPr>
        <p:txBody>
          <a:bodyPr/>
          <a:lstStyle/>
          <a:p>
            <a:pPr eaLnBrk="1" hangingPunct="1"/>
            <a:r>
              <a:rPr lang="en-US" dirty="0" smtClean="0"/>
              <a:t>90’s – Shoe Obsession</a:t>
            </a:r>
          </a:p>
        </p:txBody>
      </p:sp>
      <p:sp>
        <p:nvSpPr>
          <p:cNvPr id="38915" name="Rectangle 3"/>
          <p:cNvSpPr>
            <a:spLocks noGrp="1" noChangeArrowheads="1"/>
          </p:cNvSpPr>
          <p:nvPr>
            <p:ph type="body" idx="1"/>
          </p:nvPr>
        </p:nvSpPr>
        <p:spPr>
          <a:xfrm>
            <a:off x="457200" y="1295400"/>
            <a:ext cx="3505200" cy="3200400"/>
          </a:xfrm>
        </p:spPr>
        <p:txBody>
          <a:bodyPr>
            <a:normAutofit fontScale="85000" lnSpcReduction="10000"/>
          </a:bodyPr>
          <a:lstStyle/>
          <a:p>
            <a:pPr eaLnBrk="1" hangingPunct="1"/>
            <a:r>
              <a:rPr lang="en-US" sz="2800" dirty="0" smtClean="0"/>
              <a:t>Shoes are bought for every purpose.  The decade starts with a natural carefree Birkenstock and comfortable sport shoes and ends with platforms and Mary </a:t>
            </a:r>
            <a:r>
              <a:rPr lang="en-US" sz="2800" dirty="0" err="1" smtClean="0"/>
              <a:t>Janes</a:t>
            </a:r>
            <a:r>
              <a:rPr lang="en-US" sz="2800" dirty="0" smtClean="0"/>
              <a:t>.</a:t>
            </a:r>
          </a:p>
        </p:txBody>
      </p:sp>
      <p:pic>
        <p:nvPicPr>
          <p:cNvPr id="38916" name="Picture 5" descr="1990's Birkenstocks"/>
          <p:cNvPicPr>
            <a:picLocks noChangeAspect="1" noChangeArrowheads="1"/>
          </p:cNvPicPr>
          <p:nvPr/>
        </p:nvPicPr>
        <p:blipFill>
          <a:blip r:embed="rId2" cstate="print"/>
          <a:srcRect/>
          <a:stretch>
            <a:fillRect/>
          </a:stretch>
        </p:blipFill>
        <p:spPr bwMode="auto">
          <a:xfrm>
            <a:off x="4343400" y="1066800"/>
            <a:ext cx="4457700" cy="2182813"/>
          </a:xfrm>
          <a:prstGeom prst="rect">
            <a:avLst/>
          </a:prstGeom>
          <a:noFill/>
          <a:ln w="9525">
            <a:noFill/>
            <a:miter lim="800000"/>
            <a:headEnd/>
            <a:tailEnd/>
          </a:ln>
        </p:spPr>
      </p:pic>
      <p:pic>
        <p:nvPicPr>
          <p:cNvPr id="38917" name="Picture 6" descr="1990 Mary Janes"/>
          <p:cNvPicPr>
            <a:picLocks noChangeAspect="1" noChangeArrowheads="1"/>
          </p:cNvPicPr>
          <p:nvPr/>
        </p:nvPicPr>
        <p:blipFill>
          <a:blip r:embed="rId3" cstate="print"/>
          <a:srcRect/>
          <a:stretch>
            <a:fillRect/>
          </a:stretch>
        </p:blipFill>
        <p:spPr bwMode="auto">
          <a:xfrm>
            <a:off x="76200" y="4675188"/>
            <a:ext cx="4457700" cy="2182812"/>
          </a:xfrm>
          <a:prstGeom prst="rect">
            <a:avLst/>
          </a:prstGeom>
          <a:noFill/>
          <a:ln w="9525">
            <a:noFill/>
            <a:miter lim="800000"/>
            <a:headEnd/>
            <a:tailEnd/>
          </a:ln>
        </p:spPr>
      </p:pic>
      <p:pic>
        <p:nvPicPr>
          <p:cNvPr id="38918" name="Picture 7" descr="1990's Air Jordans"/>
          <p:cNvPicPr>
            <a:picLocks noChangeAspect="1" noChangeArrowheads="1"/>
          </p:cNvPicPr>
          <p:nvPr/>
        </p:nvPicPr>
        <p:blipFill>
          <a:blip r:embed="rId4" cstate="print"/>
          <a:srcRect/>
          <a:stretch>
            <a:fillRect/>
          </a:stretch>
        </p:blipFill>
        <p:spPr bwMode="auto">
          <a:xfrm>
            <a:off x="4419600" y="3429000"/>
            <a:ext cx="4457700" cy="218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381000"/>
            <a:ext cx="7772400" cy="1143000"/>
          </a:xfrm>
        </p:spPr>
        <p:txBody>
          <a:bodyPr/>
          <a:lstStyle/>
          <a:p>
            <a:pPr eaLnBrk="1" hangingPunct="1"/>
            <a:r>
              <a:rPr lang="en-US" dirty="0" smtClean="0"/>
              <a:t>90’s – The Bare Midriff</a:t>
            </a:r>
          </a:p>
        </p:txBody>
      </p:sp>
      <p:sp>
        <p:nvSpPr>
          <p:cNvPr id="40963" name="Rectangle 3"/>
          <p:cNvSpPr>
            <a:spLocks noGrp="1" noChangeArrowheads="1"/>
          </p:cNvSpPr>
          <p:nvPr>
            <p:ph type="body" idx="1"/>
          </p:nvPr>
        </p:nvSpPr>
        <p:spPr>
          <a:xfrm>
            <a:off x="685800" y="1600200"/>
            <a:ext cx="3886200" cy="4648200"/>
          </a:xfrm>
        </p:spPr>
        <p:txBody>
          <a:bodyPr/>
          <a:lstStyle/>
          <a:p>
            <a:pPr eaLnBrk="1" hangingPunct="1"/>
            <a:r>
              <a:rPr lang="en-US" smtClean="0"/>
              <a:t>Shirts are cut short and the hip huggers of the sixties return.  This time the hip huggers leave skin to be seen.</a:t>
            </a:r>
          </a:p>
          <a:p>
            <a:pPr eaLnBrk="1" hangingPunct="1"/>
            <a:r>
              <a:rPr lang="en-US" smtClean="0"/>
              <a:t>The fifties are seen in the return of “</a:t>
            </a:r>
            <a:r>
              <a:rPr lang="en-US" u="sng" smtClean="0"/>
              <a:t>clam diggers</a:t>
            </a:r>
            <a:r>
              <a:rPr lang="en-US" smtClean="0"/>
              <a:t>” now called capris.</a:t>
            </a:r>
          </a:p>
        </p:txBody>
      </p:sp>
      <p:pic>
        <p:nvPicPr>
          <p:cNvPr id="40964" name="Picture 4" descr="1990 midriff tops"/>
          <p:cNvPicPr>
            <a:picLocks noChangeAspect="1" noChangeArrowheads="1"/>
          </p:cNvPicPr>
          <p:nvPr/>
        </p:nvPicPr>
        <p:blipFill>
          <a:blip r:embed="rId2" cstate="print"/>
          <a:srcRect/>
          <a:stretch>
            <a:fillRect/>
          </a:stretch>
        </p:blipFill>
        <p:spPr bwMode="auto">
          <a:xfrm>
            <a:off x="4495800" y="1676400"/>
            <a:ext cx="4457700" cy="2182813"/>
          </a:xfrm>
          <a:prstGeom prst="rect">
            <a:avLst/>
          </a:prstGeom>
          <a:noFill/>
          <a:ln w="9525">
            <a:noFill/>
            <a:miter lim="800000"/>
            <a:headEnd/>
            <a:tailEnd/>
          </a:ln>
        </p:spPr>
      </p:pic>
      <p:pic>
        <p:nvPicPr>
          <p:cNvPr id="40966" name="Picture 6" descr="1990 capri pants"/>
          <p:cNvPicPr>
            <a:picLocks noChangeAspect="1" noChangeArrowheads="1"/>
          </p:cNvPicPr>
          <p:nvPr/>
        </p:nvPicPr>
        <p:blipFill>
          <a:blip r:embed="rId3" cstate="print"/>
          <a:srcRect/>
          <a:stretch>
            <a:fillRect/>
          </a:stretch>
        </p:blipFill>
        <p:spPr bwMode="auto">
          <a:xfrm>
            <a:off x="4572000" y="4191000"/>
            <a:ext cx="4457700" cy="2182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228600"/>
            <a:ext cx="7772400" cy="1143000"/>
          </a:xfrm>
        </p:spPr>
        <p:txBody>
          <a:bodyPr/>
          <a:lstStyle/>
          <a:p>
            <a:pPr eaLnBrk="1" hangingPunct="1"/>
            <a:r>
              <a:rPr lang="en-US" dirty="0" smtClean="0"/>
              <a:t>The New Look</a:t>
            </a:r>
          </a:p>
        </p:txBody>
      </p:sp>
      <p:sp>
        <p:nvSpPr>
          <p:cNvPr id="37891" name="Rectangle 3"/>
          <p:cNvSpPr>
            <a:spLocks noGrp="1" noChangeArrowheads="1"/>
          </p:cNvSpPr>
          <p:nvPr>
            <p:ph type="body" idx="1"/>
          </p:nvPr>
        </p:nvSpPr>
        <p:spPr>
          <a:xfrm>
            <a:off x="0" y="1524000"/>
            <a:ext cx="5638800" cy="4953000"/>
          </a:xfrm>
        </p:spPr>
        <p:txBody>
          <a:bodyPr>
            <a:normAutofit fontScale="85000" lnSpcReduction="20000"/>
          </a:bodyPr>
          <a:lstStyle/>
          <a:p>
            <a:pPr eaLnBrk="1" hangingPunct="1">
              <a:lnSpc>
                <a:spcPct val="90000"/>
              </a:lnSpc>
            </a:pPr>
            <a:r>
              <a:rPr lang="en-US" sz="2800" dirty="0" smtClean="0"/>
              <a:t>In 1947, a </a:t>
            </a:r>
            <a:r>
              <a:rPr lang="en-US" sz="2800" u="sng" dirty="0" smtClean="0"/>
              <a:t>French designer, Christian Dior launched what he called “The New Look</a:t>
            </a:r>
            <a:r>
              <a:rPr lang="en-US" sz="2800" dirty="0" smtClean="0"/>
              <a:t>.”  The war was over, the men had returned home, and The New Look gave women a softer, more feminine look and curve.  This look was stylish, elegant, and reflected the opposite of wartime restrictions.  The hemlines fell to just above he ankle and skirts were incredibly full.  Yards and yards of fabric were used as well as petticoats with crinoline and flounces of lace.  The shoulder pad was dropped with a thud and the sloping, soft shoulder replaced the squared, manly look.  The </a:t>
            </a:r>
            <a:r>
              <a:rPr lang="en-US" sz="2800" dirty="0" err="1" smtClean="0"/>
              <a:t>bustline</a:t>
            </a:r>
            <a:r>
              <a:rPr lang="en-US" sz="2800" dirty="0" smtClean="0"/>
              <a:t> was accented; the waistline was high and cinched in again.</a:t>
            </a:r>
          </a:p>
        </p:txBody>
      </p:sp>
      <p:pic>
        <p:nvPicPr>
          <p:cNvPr id="37892" name="Picture 4" descr="1940- New Look, Christian Dior"/>
          <p:cNvPicPr>
            <a:picLocks noChangeAspect="1" noChangeArrowheads="1"/>
          </p:cNvPicPr>
          <p:nvPr/>
        </p:nvPicPr>
        <p:blipFill>
          <a:blip r:embed="rId2" cstate="print"/>
          <a:srcRect/>
          <a:stretch>
            <a:fillRect/>
          </a:stretch>
        </p:blipFill>
        <p:spPr bwMode="auto">
          <a:xfrm>
            <a:off x="5562600" y="1219200"/>
            <a:ext cx="3338402"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Grunge</a:t>
            </a:r>
            <a:endParaRPr lang="en-US" dirty="0"/>
          </a:p>
        </p:txBody>
      </p:sp>
      <p:sp>
        <p:nvSpPr>
          <p:cNvPr id="5" name="Content Placeholder 4"/>
          <p:cNvSpPr>
            <a:spLocks noGrp="1"/>
          </p:cNvSpPr>
          <p:nvPr>
            <p:ph sz="half" idx="1"/>
          </p:nvPr>
        </p:nvSpPr>
        <p:spPr/>
        <p:txBody>
          <a:bodyPr/>
          <a:lstStyle/>
          <a:p>
            <a:endParaRPr lang="en-US" dirty="0"/>
          </a:p>
        </p:txBody>
      </p:sp>
      <p:sp>
        <p:nvSpPr>
          <p:cNvPr id="6" name="Content Placeholder 5"/>
          <p:cNvSpPr>
            <a:spLocks noGrp="1"/>
          </p:cNvSpPr>
          <p:nvPr>
            <p:ph sz="half" idx="2"/>
          </p:nvPr>
        </p:nvSpPr>
        <p:spPr/>
        <p:txBody>
          <a:bodyPr/>
          <a:lstStyle/>
          <a:p>
            <a:endParaRPr lang="en-US" dirty="0"/>
          </a:p>
        </p:txBody>
      </p:sp>
      <p:pic>
        <p:nvPicPr>
          <p:cNvPr id="20482" name="Picture 2" descr="http://www.90s411.com/images/grunge-fashion1.jpg"/>
          <p:cNvPicPr>
            <a:picLocks noChangeAspect="1" noChangeArrowheads="1"/>
          </p:cNvPicPr>
          <p:nvPr/>
        </p:nvPicPr>
        <p:blipFill>
          <a:blip r:embed="rId2" cstate="print"/>
          <a:srcRect/>
          <a:stretch>
            <a:fillRect/>
          </a:stretch>
        </p:blipFill>
        <p:spPr bwMode="auto">
          <a:xfrm>
            <a:off x="4724400" y="2590800"/>
            <a:ext cx="3276600" cy="3235124"/>
          </a:xfrm>
          <a:prstGeom prst="rect">
            <a:avLst/>
          </a:prstGeom>
          <a:noFill/>
        </p:spPr>
      </p:pic>
      <p:pic>
        <p:nvPicPr>
          <p:cNvPr id="20484" name="Picture 4" descr="Silverchair"/>
          <p:cNvPicPr>
            <a:picLocks noChangeAspect="1" noChangeArrowheads="1"/>
          </p:cNvPicPr>
          <p:nvPr/>
        </p:nvPicPr>
        <p:blipFill>
          <a:blip r:embed="rId3" cstate="print"/>
          <a:srcRect/>
          <a:stretch>
            <a:fillRect/>
          </a:stretch>
        </p:blipFill>
        <p:spPr bwMode="auto">
          <a:xfrm>
            <a:off x="533400" y="2608443"/>
            <a:ext cx="3352800" cy="3211333"/>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Movies from the 90’s</a:t>
            </a:r>
          </a:p>
        </p:txBody>
      </p:sp>
      <p:sp>
        <p:nvSpPr>
          <p:cNvPr id="41987" name="Rectangle 3"/>
          <p:cNvSpPr>
            <a:spLocks noGrp="1" noChangeArrowheads="1"/>
          </p:cNvSpPr>
          <p:nvPr>
            <p:ph type="body" idx="1"/>
          </p:nvPr>
        </p:nvSpPr>
        <p:spPr/>
        <p:txBody>
          <a:bodyPr/>
          <a:lstStyle/>
          <a:p>
            <a:pPr eaLnBrk="1" hangingPunct="1"/>
            <a:r>
              <a:rPr lang="en-US" dirty="0" smtClean="0"/>
              <a:t>Clueless</a:t>
            </a:r>
          </a:p>
          <a:p>
            <a:pPr eaLnBrk="1" hangingPunct="1"/>
            <a:r>
              <a:rPr lang="en-US" dirty="0" smtClean="0"/>
              <a:t>She’s All That</a:t>
            </a:r>
          </a:p>
        </p:txBody>
      </p:sp>
      <p:pic>
        <p:nvPicPr>
          <p:cNvPr id="8194" name="Picture 2" descr="http://ia.media-imdb.com/images/M/MV5BNjQxNTA1NjE5Ml5BMl5BanBnXkFtZTYwOTMwNzE5._V1._SX281_SY400_.jpg">
            <a:hlinkClick r:id="rId2"/>
          </p:cNvPr>
          <p:cNvPicPr>
            <a:picLocks noChangeAspect="1" noChangeArrowheads="1"/>
          </p:cNvPicPr>
          <p:nvPr/>
        </p:nvPicPr>
        <p:blipFill>
          <a:blip r:embed="rId3" cstate="print"/>
          <a:srcRect/>
          <a:stretch>
            <a:fillRect/>
          </a:stretch>
        </p:blipFill>
        <p:spPr bwMode="auto">
          <a:xfrm>
            <a:off x="4419600" y="2438400"/>
            <a:ext cx="2676525" cy="381000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2000’s:</a:t>
            </a:r>
            <a:endParaRPr lang="en-US" dirty="0"/>
          </a:p>
        </p:txBody>
      </p:sp>
      <p:sp>
        <p:nvSpPr>
          <p:cNvPr id="3" name="Content Placeholder 2"/>
          <p:cNvSpPr>
            <a:spLocks noGrp="1"/>
          </p:cNvSpPr>
          <p:nvPr>
            <p:ph sz="half" idx="1"/>
          </p:nvPr>
        </p:nvSpPr>
        <p:spPr/>
        <p:txBody>
          <a:bodyPr/>
          <a:lstStyle/>
          <a:p>
            <a:r>
              <a:rPr lang="en-US" dirty="0" smtClean="0"/>
              <a:t>What fashions have been seen this decade?</a:t>
            </a:r>
          </a:p>
          <a:p>
            <a:endParaRPr lang="en-US" dirty="0" smtClean="0"/>
          </a:p>
          <a:p>
            <a:r>
              <a:rPr lang="en-US" dirty="0" smtClean="0"/>
              <a:t>As this decade comes to a close, what are your predictions for the next decade?</a:t>
            </a:r>
            <a:endParaRPr lang="en-US" dirty="0"/>
          </a:p>
        </p:txBody>
      </p:sp>
      <p:sp>
        <p:nvSpPr>
          <p:cNvPr id="4" name="Content Placeholder 3"/>
          <p:cNvSpPr>
            <a:spLocks noGrp="1"/>
          </p:cNvSpPr>
          <p:nvPr>
            <p:ph sz="half" idx="2"/>
          </p:nvPr>
        </p:nvSpPr>
        <p:spPr/>
        <p:txBody>
          <a:bodyPr/>
          <a:lstStyle/>
          <a:p>
            <a:endParaRPr lang="en-US" dirty="0"/>
          </a:p>
        </p:txBody>
      </p:sp>
      <p:pic>
        <p:nvPicPr>
          <p:cNvPr id="51202" name="Picture 2" descr="http://www.sweetfeetshoes.co.uk/brands/blackW.jpg"/>
          <p:cNvPicPr>
            <a:picLocks noChangeAspect="1" noChangeArrowheads="1"/>
          </p:cNvPicPr>
          <p:nvPr/>
        </p:nvPicPr>
        <p:blipFill>
          <a:blip r:embed="rId2" cstate="print"/>
          <a:srcRect/>
          <a:stretch>
            <a:fillRect/>
          </a:stretch>
        </p:blipFill>
        <p:spPr bwMode="auto">
          <a:xfrm>
            <a:off x="4419600" y="914400"/>
            <a:ext cx="4286250" cy="5715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1950’s Men’s Fashion</a:t>
            </a:r>
            <a:endParaRPr lang="en-US" dirty="0"/>
          </a:p>
        </p:txBody>
      </p:sp>
      <p:sp>
        <p:nvSpPr>
          <p:cNvPr id="3" name="Content Placeholder 2"/>
          <p:cNvSpPr>
            <a:spLocks noGrp="1"/>
          </p:cNvSpPr>
          <p:nvPr>
            <p:ph idx="1"/>
          </p:nvPr>
        </p:nvSpPr>
        <p:spPr/>
        <p:txBody>
          <a:bodyPr/>
          <a:lstStyle/>
          <a:p>
            <a:r>
              <a:rPr lang="en-US" dirty="0" smtClean="0"/>
              <a:t>Cardigan Sweaters</a:t>
            </a:r>
          </a:p>
          <a:p>
            <a:r>
              <a:rPr lang="en-US" dirty="0" smtClean="0"/>
              <a:t>Hats</a:t>
            </a:r>
          </a:p>
          <a:p>
            <a:r>
              <a:rPr lang="en-US" dirty="0" smtClean="0"/>
              <a:t>Flannels suits:</a:t>
            </a:r>
          </a:p>
          <a:p>
            <a:pPr lvl="1"/>
            <a:r>
              <a:rPr lang="en-US" dirty="0" smtClean="0"/>
              <a:t>Charcoal Gray</a:t>
            </a:r>
          </a:p>
          <a:p>
            <a:pPr lvl="1"/>
            <a:r>
              <a:rPr lang="en-US" dirty="0" smtClean="0"/>
              <a:t>Navy</a:t>
            </a:r>
          </a:p>
          <a:p>
            <a:pPr lvl="1"/>
            <a:r>
              <a:rPr lang="en-US" dirty="0" smtClean="0"/>
              <a:t>Brown</a:t>
            </a:r>
          </a:p>
          <a:p>
            <a:pPr lvl="1"/>
            <a:endParaRPr lang="en-US" dirty="0" smtClean="0"/>
          </a:p>
          <a:p>
            <a:pPr lvl="1"/>
            <a:endParaRPr lang="en-US" dirty="0" smtClean="0"/>
          </a:p>
        </p:txBody>
      </p:sp>
      <p:pic>
        <p:nvPicPr>
          <p:cNvPr id="57346" name="Picture 2" descr=" © work product - steve cochran in 1950's  suit"/>
          <p:cNvPicPr>
            <a:picLocks noChangeAspect="1" noChangeArrowheads="1"/>
          </p:cNvPicPr>
          <p:nvPr/>
        </p:nvPicPr>
        <p:blipFill>
          <a:blip r:embed="rId2" cstate="print"/>
          <a:srcRect/>
          <a:stretch>
            <a:fillRect/>
          </a:stretch>
        </p:blipFill>
        <p:spPr bwMode="auto">
          <a:xfrm>
            <a:off x="6172200" y="1143000"/>
            <a:ext cx="2381250" cy="3343275"/>
          </a:xfrm>
          <a:prstGeom prst="rect">
            <a:avLst/>
          </a:prstGeom>
          <a:noFill/>
        </p:spPr>
      </p:pic>
      <p:pic>
        <p:nvPicPr>
          <p:cNvPr id="57348" name="Picture 4" descr=" © work product - at leisure clothing photo"/>
          <p:cNvPicPr>
            <a:picLocks noChangeAspect="1" noChangeArrowheads="1"/>
          </p:cNvPicPr>
          <p:nvPr/>
        </p:nvPicPr>
        <p:blipFill>
          <a:blip r:embed="rId3" cstate="print"/>
          <a:srcRect/>
          <a:stretch>
            <a:fillRect/>
          </a:stretch>
        </p:blipFill>
        <p:spPr bwMode="auto">
          <a:xfrm>
            <a:off x="3962400" y="4114800"/>
            <a:ext cx="2381250" cy="22764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t>1950’s- Teenage Fashion</a:t>
            </a:r>
          </a:p>
        </p:txBody>
      </p:sp>
      <p:sp>
        <p:nvSpPr>
          <p:cNvPr id="36867" name="Rectangle 3"/>
          <p:cNvSpPr>
            <a:spLocks noGrp="1" noChangeArrowheads="1"/>
          </p:cNvSpPr>
          <p:nvPr>
            <p:ph type="body" sz="half" idx="1"/>
          </p:nvPr>
        </p:nvSpPr>
        <p:spPr>
          <a:xfrm>
            <a:off x="381000" y="2209800"/>
            <a:ext cx="4495800" cy="4114800"/>
          </a:xfrm>
        </p:spPr>
        <p:txBody>
          <a:bodyPr>
            <a:normAutofit fontScale="92500" lnSpcReduction="20000"/>
          </a:bodyPr>
          <a:lstStyle/>
          <a:p>
            <a:pPr eaLnBrk="1" hangingPunct="1"/>
            <a:r>
              <a:rPr lang="en-US" sz="2800" dirty="0" smtClean="0"/>
              <a:t>Separation of the Generation</a:t>
            </a:r>
          </a:p>
          <a:p>
            <a:pPr eaLnBrk="1" hangingPunct="1"/>
            <a:r>
              <a:rPr lang="en-US" dirty="0" smtClean="0"/>
              <a:t>P</a:t>
            </a:r>
            <a:r>
              <a:rPr lang="en-US" sz="2800" dirty="0" smtClean="0"/>
              <a:t>oodle skirts, bobby socks, sweater sets, saddle shoes, </a:t>
            </a:r>
            <a:r>
              <a:rPr lang="en-US" sz="2800" dirty="0" err="1" smtClean="0"/>
              <a:t>capri’s</a:t>
            </a:r>
            <a:r>
              <a:rPr lang="en-US" sz="2800" dirty="0" smtClean="0"/>
              <a:t> (</a:t>
            </a:r>
            <a:r>
              <a:rPr lang="en-US" sz="2800" smtClean="0"/>
              <a:t>clam diggers)</a:t>
            </a:r>
            <a:endParaRPr lang="en-US" sz="2800" dirty="0" smtClean="0"/>
          </a:p>
          <a:p>
            <a:pPr eaLnBrk="1" hangingPunct="1"/>
            <a:r>
              <a:rPr lang="en-US" dirty="0" smtClean="0"/>
              <a:t>J</a:t>
            </a:r>
            <a:r>
              <a:rPr lang="en-US" sz="2800" dirty="0" smtClean="0"/>
              <a:t>eans</a:t>
            </a:r>
            <a:r>
              <a:rPr lang="en-US" dirty="0" smtClean="0"/>
              <a:t>, t-shirt, leather jacket, converse- </a:t>
            </a:r>
            <a:r>
              <a:rPr lang="en-US" sz="2800" dirty="0" smtClean="0"/>
              <a:t>greaser</a:t>
            </a:r>
          </a:p>
          <a:p>
            <a:pPr eaLnBrk="1" hangingPunct="1"/>
            <a:r>
              <a:rPr lang="en-US" dirty="0" smtClean="0"/>
              <a:t>Chino’s, button down shirt, loafers</a:t>
            </a:r>
            <a:endParaRPr lang="en-US" sz="2800" dirty="0" smtClean="0"/>
          </a:p>
          <a:p>
            <a:pPr eaLnBrk="1" hangingPunct="1"/>
            <a:r>
              <a:rPr lang="en-US" sz="2800" dirty="0" smtClean="0"/>
              <a:t>Hairstyles included: ponytails and beehives.</a:t>
            </a:r>
          </a:p>
        </p:txBody>
      </p:sp>
      <p:pic>
        <p:nvPicPr>
          <p:cNvPr id="36869" name="Picture 8" descr="dusty"/>
          <p:cNvPicPr>
            <a:picLocks noChangeAspect="1" noChangeArrowheads="1"/>
          </p:cNvPicPr>
          <p:nvPr/>
        </p:nvPicPr>
        <p:blipFill>
          <a:blip r:embed="rId3" cstate="print"/>
          <a:srcRect/>
          <a:stretch>
            <a:fillRect/>
          </a:stretch>
        </p:blipFill>
        <p:spPr bwMode="auto">
          <a:xfrm>
            <a:off x="7162800" y="1066800"/>
            <a:ext cx="1496573" cy="2628900"/>
          </a:xfrm>
          <a:prstGeom prst="rect">
            <a:avLst/>
          </a:prstGeom>
          <a:noFill/>
          <a:ln w="9525">
            <a:noFill/>
            <a:miter lim="800000"/>
            <a:headEnd/>
            <a:tailEnd/>
          </a:ln>
        </p:spPr>
      </p:pic>
      <p:pic>
        <p:nvPicPr>
          <p:cNvPr id="36870" name="Picture 12" descr="Adult Lavender Poodle Skirt Outfit with Lavender Sequin Belt">
            <a:hlinkClick r:id="rId4"/>
          </p:cNvPr>
          <p:cNvPicPr>
            <a:picLocks noChangeAspect="1" noChangeArrowheads="1"/>
          </p:cNvPicPr>
          <p:nvPr/>
        </p:nvPicPr>
        <p:blipFill>
          <a:blip r:embed="rId5" cstate="print"/>
          <a:srcRect/>
          <a:stretch>
            <a:fillRect/>
          </a:stretch>
        </p:blipFill>
        <p:spPr bwMode="auto">
          <a:xfrm>
            <a:off x="4724400" y="1600200"/>
            <a:ext cx="2141538" cy="2362200"/>
          </a:xfrm>
          <a:prstGeom prst="rect">
            <a:avLst/>
          </a:prstGeom>
          <a:noFill/>
          <a:ln w="9525">
            <a:noFill/>
            <a:miter lim="800000"/>
            <a:headEnd/>
            <a:tailEnd/>
          </a:ln>
        </p:spPr>
      </p:pic>
      <p:pic>
        <p:nvPicPr>
          <p:cNvPr id="36871" name="Picture 14" descr="th-1-6">
            <a:hlinkClick r:id="rId6"/>
          </p:cNvPr>
          <p:cNvPicPr>
            <a:picLocks noChangeAspect="1" noChangeArrowheads="1"/>
          </p:cNvPicPr>
          <p:nvPr/>
        </p:nvPicPr>
        <p:blipFill>
          <a:blip r:embed="rId7" cstate="print"/>
          <a:srcRect/>
          <a:stretch>
            <a:fillRect/>
          </a:stretch>
        </p:blipFill>
        <p:spPr bwMode="auto">
          <a:xfrm>
            <a:off x="5181600" y="4153243"/>
            <a:ext cx="3429000" cy="2355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Movies that represent the 50’s</a:t>
            </a:r>
          </a:p>
        </p:txBody>
      </p:sp>
      <p:sp>
        <p:nvSpPr>
          <p:cNvPr id="39939" name="Rectangle 3"/>
          <p:cNvSpPr>
            <a:spLocks noGrp="1" noChangeArrowheads="1"/>
          </p:cNvSpPr>
          <p:nvPr>
            <p:ph type="body" idx="1"/>
          </p:nvPr>
        </p:nvSpPr>
        <p:spPr>
          <a:xfrm>
            <a:off x="457200" y="2057400"/>
            <a:ext cx="8229600" cy="4325112"/>
          </a:xfrm>
        </p:spPr>
        <p:txBody>
          <a:bodyPr/>
          <a:lstStyle/>
          <a:p>
            <a:pPr eaLnBrk="1" hangingPunct="1"/>
            <a:r>
              <a:rPr lang="en-US" dirty="0" smtClean="0"/>
              <a:t>Rebel Without a Cause</a:t>
            </a:r>
          </a:p>
          <a:p>
            <a:pPr eaLnBrk="1" hangingPunct="1"/>
            <a:r>
              <a:rPr lang="en-US" dirty="0" smtClean="0"/>
              <a:t>Grease</a:t>
            </a:r>
          </a:p>
        </p:txBody>
      </p:sp>
      <p:pic>
        <p:nvPicPr>
          <p:cNvPr id="46082" name="Picture 2" descr="File:Grease ver2.jpg">
            <a:hlinkClick r:id="rId2"/>
          </p:cNvPr>
          <p:cNvPicPr>
            <a:picLocks noChangeAspect="1" noChangeArrowheads="1"/>
          </p:cNvPicPr>
          <p:nvPr/>
        </p:nvPicPr>
        <p:blipFill>
          <a:blip r:embed="rId3" cstate="print"/>
          <a:srcRect/>
          <a:stretch>
            <a:fillRect/>
          </a:stretch>
        </p:blipFill>
        <p:spPr bwMode="auto">
          <a:xfrm>
            <a:off x="5181600" y="2133600"/>
            <a:ext cx="2857500" cy="4352926"/>
          </a:xfrm>
          <a:prstGeom prst="rect">
            <a:avLst/>
          </a:prstGeom>
          <a:noFill/>
        </p:spPr>
      </p:pic>
      <p:pic>
        <p:nvPicPr>
          <p:cNvPr id="46084" name="Picture 4" descr="http://ia.media-imdb.com/images/M/MV5BMTI1MTM5MTEyNF5BMl5BanBnXkFtZTcwOTY5NDgyMQ@@._V1._SX354_SY400_.jpg">
            <a:hlinkClick r:id="rId4"/>
          </p:cNvPr>
          <p:cNvPicPr>
            <a:picLocks noChangeAspect="1" noChangeArrowheads="1"/>
          </p:cNvPicPr>
          <p:nvPr/>
        </p:nvPicPr>
        <p:blipFill>
          <a:blip r:embed="rId5" cstate="print"/>
          <a:srcRect/>
          <a:stretch>
            <a:fillRect/>
          </a:stretch>
        </p:blipFill>
        <p:spPr bwMode="auto">
          <a:xfrm>
            <a:off x="1371600" y="3047999"/>
            <a:ext cx="3371850" cy="38100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 Tubular Silhouette</a:t>
            </a:r>
            <a:endParaRPr lang="en-US" dirty="0"/>
          </a:p>
        </p:txBody>
      </p:sp>
      <p:sp>
        <p:nvSpPr>
          <p:cNvPr id="3" name="Content Placeholder 2"/>
          <p:cNvSpPr>
            <a:spLocks noGrp="1"/>
          </p:cNvSpPr>
          <p:nvPr>
            <p:ph sz="half" idx="1"/>
          </p:nvPr>
        </p:nvSpPr>
        <p:spPr/>
        <p:txBody>
          <a:bodyPr/>
          <a:lstStyle/>
          <a:p>
            <a:r>
              <a:rPr lang="en-US" u="sng" dirty="0" smtClean="0"/>
              <a:t>Twiggy</a:t>
            </a:r>
            <a:r>
              <a:rPr lang="en-US" dirty="0" smtClean="0"/>
              <a:t> was the top model.  She was long and lean, which was a break from the fleshed Edwardian beauty seen in some form up through the 1950’s</a:t>
            </a:r>
          </a:p>
          <a:p>
            <a:endParaRPr lang="en-US" dirty="0"/>
          </a:p>
        </p:txBody>
      </p:sp>
      <p:pic>
        <p:nvPicPr>
          <p:cNvPr id="5" name="Content Placeholder 4" descr="1960"/>
          <p:cNvPicPr>
            <a:picLocks noGrp="1" noChangeAspect="1" noChangeArrowheads="1"/>
          </p:cNvPicPr>
          <p:nvPr>
            <p:ph sz="half" idx="2"/>
          </p:nvPr>
        </p:nvPicPr>
        <p:blipFill>
          <a:blip r:embed="rId2" cstate="print"/>
          <a:srcRect/>
          <a:stretch>
            <a:fillRect/>
          </a:stretch>
        </p:blipFill>
        <p:spPr bwMode="auto">
          <a:xfrm>
            <a:off x="4648200" y="2336499"/>
            <a:ext cx="4038600" cy="4351940"/>
          </a:xfrm>
          <a:prstGeom prst="rect">
            <a:avLst/>
          </a:prstGeom>
          <a:noFill/>
          <a:ln w="9525">
            <a:noFill/>
            <a:miter lim="800000"/>
            <a:headEnd/>
            <a:tailEnd/>
          </a:ln>
        </p:spPr>
      </p:pic>
      <p:pic>
        <p:nvPicPr>
          <p:cNvPr id="6" name="Picture 5" descr="1960 twiggy with avenger"/>
          <p:cNvPicPr>
            <a:picLocks noChangeAspect="1" noChangeArrowheads="1"/>
          </p:cNvPicPr>
          <p:nvPr/>
        </p:nvPicPr>
        <p:blipFill>
          <a:blip r:embed="rId3" cstate="print"/>
          <a:srcRect/>
          <a:stretch>
            <a:fillRect/>
          </a:stretch>
        </p:blipFill>
        <p:spPr bwMode="auto">
          <a:xfrm>
            <a:off x="1981200" y="3962400"/>
            <a:ext cx="1905000" cy="2705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1960’s Influence of History </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Civil Rights</a:t>
            </a:r>
          </a:p>
          <a:p>
            <a:pPr lvl="1"/>
            <a:r>
              <a:rPr lang="en-US" dirty="0" smtClean="0"/>
              <a:t>See slide following</a:t>
            </a:r>
          </a:p>
          <a:p>
            <a:r>
              <a:rPr lang="en-US" dirty="0" smtClean="0"/>
              <a:t>Vietnam Conflict (1961-1975, American Involvement)</a:t>
            </a:r>
          </a:p>
          <a:p>
            <a:pPr lvl="1"/>
            <a:r>
              <a:rPr lang="en-US" dirty="0" smtClean="0"/>
              <a:t>See slide following</a:t>
            </a:r>
          </a:p>
          <a:p>
            <a:r>
              <a:rPr lang="en-US" dirty="0" smtClean="0"/>
              <a:t>British Invasion</a:t>
            </a:r>
          </a:p>
          <a:p>
            <a:pPr lvl="1"/>
            <a:r>
              <a:rPr lang="en-US" sz="2000" dirty="0" smtClean="0"/>
              <a:t>It was called the “British invasion” but it wasn’t a reference to the military, but rather an invasion of American culture.  The music, fashion, hairstyles, and make-up, to name a few were transferred across the Atlantic and took the 60’s by storm.</a:t>
            </a:r>
          </a:p>
          <a:p>
            <a:pPr lvl="1"/>
            <a:r>
              <a:rPr lang="en-US" sz="2000" dirty="0" smtClean="0"/>
              <a:t>The “Mod Look” brought to the United States by the Beatles and other musical groups.</a:t>
            </a:r>
          </a:p>
          <a:p>
            <a:pPr lvl="1"/>
            <a:endParaRPr lang="en-US" dirty="0"/>
          </a:p>
        </p:txBody>
      </p:sp>
      <p:pic>
        <p:nvPicPr>
          <p:cNvPr id="5" name="Picture 5" descr="1960 man"/>
          <p:cNvPicPr>
            <a:picLocks noGrp="1" noChangeAspect="1" noChangeArrowheads="1"/>
          </p:cNvPicPr>
          <p:nvPr>
            <p:ph sz="half" idx="2"/>
          </p:nvPr>
        </p:nvPicPr>
        <p:blipFill>
          <a:blip r:embed="rId2" cstate="print"/>
          <a:srcRect/>
          <a:stretch>
            <a:fillRect/>
          </a:stretch>
        </p:blipFill>
        <p:spPr bwMode="auto">
          <a:xfrm>
            <a:off x="5334000" y="1073150"/>
            <a:ext cx="3375124" cy="578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372</TotalTime>
  <Words>2054</Words>
  <Application>Microsoft Office PowerPoint</Application>
  <PresentationFormat>On-screen Show (4:3)</PresentationFormat>
  <Paragraphs>153</Paragraphs>
  <Slides>42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Urban</vt:lpstr>
      <vt:lpstr>Document</vt:lpstr>
      <vt:lpstr>Fashion History</vt:lpstr>
      <vt:lpstr>1950’s: Hourglass Silhouette </vt:lpstr>
      <vt:lpstr>1950’s Influence of History </vt:lpstr>
      <vt:lpstr>The New Look</vt:lpstr>
      <vt:lpstr>1950’s Men’s Fashion</vt:lpstr>
      <vt:lpstr>1950’s- Teenage Fashion</vt:lpstr>
      <vt:lpstr>Movies that represent the 50’s</vt:lpstr>
      <vt:lpstr>1960’s: Tubular Silhouette</vt:lpstr>
      <vt:lpstr>1960’s Influence of History </vt:lpstr>
      <vt:lpstr>Movements of the  60’s Civil Rights</vt:lpstr>
      <vt:lpstr>The Peace Movement</vt:lpstr>
      <vt:lpstr>1960</vt:lpstr>
      <vt:lpstr>1960’s</vt:lpstr>
      <vt:lpstr>The Invention of the MINI skirt</vt:lpstr>
      <vt:lpstr>1960 Fashion</vt:lpstr>
      <vt:lpstr>Movies about the 60’s</vt:lpstr>
      <vt:lpstr>1970’s: A-line Silhouette</vt:lpstr>
      <vt:lpstr>1970’s Influence of History </vt:lpstr>
      <vt:lpstr>1970’s SHOES</vt:lpstr>
      <vt:lpstr>Hippies</vt:lpstr>
      <vt:lpstr>Disco Fever</vt:lpstr>
      <vt:lpstr>1970’s Hair</vt:lpstr>
      <vt:lpstr>From Conservative to Dramatic</vt:lpstr>
      <vt:lpstr>Movies that represent the 70’s</vt:lpstr>
      <vt:lpstr>1980’s: European “V” Inverted Triangle</vt:lpstr>
      <vt:lpstr>1980’s Influence of History </vt:lpstr>
      <vt:lpstr>1980’s  - the HAIR! </vt:lpstr>
      <vt:lpstr>1980’s Fitness Craze</vt:lpstr>
      <vt:lpstr>1980’s Working Girl</vt:lpstr>
      <vt:lpstr>1980’s Valley/Material Girl</vt:lpstr>
      <vt:lpstr>80’sThe Stars Shine Again</vt:lpstr>
      <vt:lpstr>80’s  - Couture</vt:lpstr>
      <vt:lpstr>80’s   Looking towards a Princess</vt:lpstr>
      <vt:lpstr>Movies from the 80’s</vt:lpstr>
      <vt:lpstr>1990’s: Triangular Silhouette</vt:lpstr>
      <vt:lpstr>1990’s Influence of History </vt:lpstr>
      <vt:lpstr>1990’s – A-Line</vt:lpstr>
      <vt:lpstr>90’s – Shoe Obsession</vt:lpstr>
      <vt:lpstr>90’s – The Bare Midriff</vt:lpstr>
      <vt:lpstr>Grunge</vt:lpstr>
      <vt:lpstr>Movies from the 90’s</vt:lpstr>
      <vt:lpstr>2000’s: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Fashion History</dc:title>
  <dc:creator>sbarnum</dc:creator>
  <cp:lastModifiedBy>Tierra Davis</cp:lastModifiedBy>
  <cp:revision>41</cp:revision>
  <dcterms:created xsi:type="dcterms:W3CDTF">2009-07-15T19:06:19Z</dcterms:created>
  <dcterms:modified xsi:type="dcterms:W3CDTF">2014-08-28T20:34:46Z</dcterms:modified>
</cp:coreProperties>
</file>