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77" r:id="rId4"/>
    <p:sldId id="280" r:id="rId5"/>
    <p:sldId id="268" r:id="rId6"/>
    <p:sldId id="278" r:id="rId7"/>
    <p:sldId id="276" r:id="rId8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FB4"/>
    <a:srgbClr val="4374BB"/>
    <a:srgbClr val="3378CB"/>
    <a:srgbClr val="3366CC"/>
    <a:srgbClr val="91E5E3"/>
    <a:srgbClr val="9D8D65"/>
    <a:srgbClr val="CC0000"/>
    <a:srgbClr val="ADA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70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9C56D8-1062-43A2-A99B-C824EFC57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BAFDC2-B9A6-41B4-B11C-6DFE714DE626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38F341-4710-4E5D-9AE5-9A10FA3D6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61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E04B08-5922-4624-9991-186E6B460B0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D943E-EEA0-46BF-984C-A6899CF9D6F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B06BB5-0AB2-4932-9F92-903A857CF8E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4378C6-EDE5-4A25-B78A-206AB0CAA26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100B2-6CFC-4F34-9DC0-091A179272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9CEDA-50FC-45C4-9AD6-100BFF4C7FB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F35BE2-E5EA-4303-9E67-C598B9578A9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0"/>
            <a:ext cx="8229600" cy="838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9800"/>
            <a:ext cx="8229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41148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1148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19500"/>
            <a:ext cx="41148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19500"/>
            <a:ext cx="41148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watermel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1638" y="2286000"/>
            <a:ext cx="23161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Nutrition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Fruits are 75 – 95% water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Low in </a:t>
            </a:r>
            <a:r>
              <a:rPr lang="en-US" sz="2800" u="sng" dirty="0" smtClean="0"/>
              <a:t>fat</a:t>
            </a:r>
            <a:r>
              <a:rPr lang="en-US" sz="2800" dirty="0" smtClean="0"/>
              <a:t>, </a:t>
            </a:r>
            <a:r>
              <a:rPr lang="en-US" sz="2800" u="sng" dirty="0" smtClean="0"/>
              <a:t>sodium</a:t>
            </a:r>
            <a:r>
              <a:rPr lang="en-US" sz="2800" dirty="0" smtClean="0"/>
              <a:t> and </a:t>
            </a:r>
            <a:r>
              <a:rPr lang="en-US" sz="2800" u="sng" dirty="0" smtClean="0"/>
              <a:t>protein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Excellent source of </a:t>
            </a:r>
            <a:r>
              <a:rPr lang="en-US" sz="2800" u="sng" dirty="0" smtClean="0"/>
              <a:t>fiber</a:t>
            </a:r>
            <a:r>
              <a:rPr lang="en-US" sz="2800" dirty="0" smtClean="0"/>
              <a:t>              (especially the skins!)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Vitamins/Minerals Fruits Provide: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Vitamin C (Citrus, melons, strawberries)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Vitamin A (Deep yellow and green fruits)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Potassium (Bananas, raisins, figs)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</p:txBody>
      </p:sp>
      <p:sp>
        <p:nvSpPr>
          <p:cNvPr id="5" name="5-Point Star 4"/>
          <p:cNvSpPr/>
          <p:nvPr/>
        </p:nvSpPr>
        <p:spPr bwMode="auto">
          <a:xfrm>
            <a:off x="76200" y="152400"/>
            <a:ext cx="1143000" cy="1066800"/>
          </a:xfrm>
          <a:prstGeom prst="star5">
            <a:avLst/>
          </a:prstGeom>
          <a:solidFill>
            <a:srgbClr val="FF0000"/>
          </a:solidFill>
          <a:ln w="12700" cap="sq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Choose </a:t>
            </a:r>
            <a:r>
              <a:rPr lang="en-US" u="sng" dirty="0" smtClean="0"/>
              <a:t>whole</a:t>
            </a:r>
            <a:r>
              <a:rPr lang="en-US" dirty="0" smtClean="0"/>
              <a:t> or </a:t>
            </a:r>
            <a:r>
              <a:rPr lang="en-US" u="sng" dirty="0" smtClean="0"/>
              <a:t>cut up</a:t>
            </a:r>
            <a:r>
              <a:rPr lang="en-US" dirty="0" smtClean="0"/>
              <a:t> fruits more often than fruit juice.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u="sng" dirty="0" smtClean="0"/>
              <a:t>Air</a:t>
            </a:r>
            <a:r>
              <a:rPr lang="en-US" dirty="0" smtClean="0"/>
              <a:t>, </a:t>
            </a:r>
            <a:r>
              <a:rPr lang="en-US" u="sng" dirty="0" smtClean="0"/>
              <a:t>Heat</a:t>
            </a:r>
            <a:r>
              <a:rPr lang="en-US" dirty="0" smtClean="0"/>
              <a:t> and </a:t>
            </a:r>
            <a:r>
              <a:rPr lang="en-US" u="sng" dirty="0" smtClean="0"/>
              <a:t>Water</a:t>
            </a:r>
            <a:r>
              <a:rPr lang="en-US" dirty="0" smtClean="0"/>
              <a:t> Can Destroy Nutrients in both Fruits and Vegetables.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Always </a:t>
            </a:r>
            <a:r>
              <a:rPr lang="en-US" u="sng" dirty="0" smtClean="0"/>
              <a:t>wash</a:t>
            </a:r>
            <a:r>
              <a:rPr lang="en-US" dirty="0" smtClean="0"/>
              <a:t> fruits and vegetables to remove pesticides that might remain on the skin.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843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Nutrition, </a:t>
            </a:r>
            <a:r>
              <a:rPr lang="en-US" sz="3000" smtClean="0"/>
              <a:t>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7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" y="152400"/>
            <a:ext cx="87630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Guidelines for Selecting Fruits</a:t>
            </a:r>
          </a:p>
        </p:txBody>
      </p:sp>
      <p:sp>
        <p:nvSpPr>
          <p:cNvPr id="487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smtClean="0"/>
              <a:t>Firm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Free From Decay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Crisp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Smooth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Dense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Free From Bruises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Good Color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Good Smell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In Season (Will Be Cheaper)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7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7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7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7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7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7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7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7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autoUpdateAnimBg="0"/>
      <p:bldP spid="4874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Purchasing and Storing Fruits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smtClean="0"/>
              <a:t>Purchasing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Most fruits are sold by weight or by count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Fruits are packed in crates, bushels, cases, lugs, or flats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Storing Fruits In:</a:t>
            </a:r>
          </a:p>
          <a:p>
            <a:pPr lvl="1">
              <a:lnSpc>
                <a:spcPct val="90000"/>
              </a:lnSpc>
            </a:pPr>
            <a:r>
              <a:rPr lang="en-US" sz="2500" u="sng" smtClean="0"/>
              <a:t>Cold (Refrigerator)</a:t>
            </a:r>
          </a:p>
          <a:p>
            <a:pPr lvl="1">
              <a:lnSpc>
                <a:spcPct val="90000"/>
              </a:lnSpc>
            </a:pPr>
            <a:r>
              <a:rPr lang="en-US" sz="2500" u="sng" smtClean="0"/>
              <a:t>Dry</a:t>
            </a:r>
          </a:p>
          <a:p>
            <a:pPr lvl="1">
              <a:lnSpc>
                <a:spcPct val="90000"/>
              </a:lnSpc>
            </a:pPr>
            <a:r>
              <a:rPr lang="en-US" sz="2500" u="sng" smtClean="0"/>
              <a:t>Give Them Space</a:t>
            </a:r>
          </a:p>
        </p:txBody>
      </p:sp>
      <p:pic>
        <p:nvPicPr>
          <p:cNvPr id="24580" name="Picture 4" descr="opera-fr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0"/>
            <a:ext cx="42624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/>
      <p:bldP spid="4669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Ripening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 u="sng" smtClean="0"/>
              <a:t>Ripening</a:t>
            </a:r>
            <a:r>
              <a:rPr lang="en-US" sz="2900" smtClean="0"/>
              <a:t> happens when </a:t>
            </a:r>
            <a:r>
              <a:rPr lang="en-US" sz="2900" u="sng" smtClean="0"/>
              <a:t>starches</a:t>
            </a:r>
            <a:r>
              <a:rPr lang="en-US" sz="2900" smtClean="0"/>
              <a:t> found in the fruit break down into </a:t>
            </a:r>
            <a:r>
              <a:rPr lang="en-US" sz="2900" u="sng" smtClean="0"/>
              <a:t>sugar</a:t>
            </a:r>
            <a:r>
              <a:rPr lang="en-US" sz="2900" smtClean="0"/>
              <a:t>         </a:t>
            </a:r>
            <a:r>
              <a:rPr lang="en-US" sz="2000" smtClean="0"/>
              <a:t>(Bananas in the fridge)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900" smtClean="0"/>
          </a:p>
          <a:p>
            <a:pPr>
              <a:lnSpc>
                <a:spcPct val="90000"/>
              </a:lnSpc>
            </a:pPr>
            <a:r>
              <a:rPr lang="en-US" sz="2900" smtClean="0"/>
              <a:t>This leads to deterioration or spoilage:</a:t>
            </a:r>
          </a:p>
          <a:p>
            <a:pPr lvl="3">
              <a:lnSpc>
                <a:spcPct val="90000"/>
              </a:lnSpc>
            </a:pPr>
            <a:r>
              <a:rPr lang="en-US" sz="2600" smtClean="0"/>
              <a:t>Color Lightens</a:t>
            </a:r>
          </a:p>
          <a:p>
            <a:pPr lvl="3">
              <a:lnSpc>
                <a:spcPct val="90000"/>
              </a:lnSpc>
            </a:pPr>
            <a:r>
              <a:rPr lang="en-US" sz="2600" smtClean="0"/>
              <a:t>Texture Softens</a:t>
            </a:r>
          </a:p>
          <a:p>
            <a:pPr lvl="3">
              <a:lnSpc>
                <a:spcPct val="90000"/>
              </a:lnSpc>
            </a:pPr>
            <a:r>
              <a:rPr lang="en-US" sz="2600" smtClean="0"/>
              <a:t>Decreases in Acidity</a:t>
            </a:r>
          </a:p>
          <a:p>
            <a:pPr lvl="3">
              <a:lnSpc>
                <a:spcPct val="90000"/>
              </a:lnSpc>
            </a:pPr>
            <a:r>
              <a:rPr lang="en-US" sz="2600" smtClean="0"/>
              <a:t>Increases in Sweetness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9200" y="2143125"/>
            <a:ext cx="6819900" cy="2157413"/>
            <a:chOff x="1219200" y="2143698"/>
            <a:chExt cx="6819900" cy="2156160"/>
          </a:xfrm>
        </p:grpSpPr>
        <p:pic>
          <p:nvPicPr>
            <p:cNvPr id="25605" name="Picture 5" descr="http://www.istockphoto.com/file_thumbview_approve/3733089/2/istockphoto_3733089-ripe-banan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0600" y="2143698"/>
              <a:ext cx="3238500" cy="215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6" name="Picture 7" descr="http://s3.hubimg.com/u/623842_f520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19200" y="2418744"/>
              <a:ext cx="2514600" cy="188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Arrow Connector 6"/>
            <p:cNvCxnSpPr/>
            <p:nvPr/>
          </p:nvCxnSpPr>
          <p:spPr bwMode="auto">
            <a:xfrm>
              <a:off x="3810000" y="3428826"/>
              <a:ext cx="1219200" cy="1587"/>
            </a:xfrm>
            <a:prstGeom prst="straightConnector1">
              <a:avLst/>
            </a:prstGeom>
            <a:solidFill>
              <a:schemeClr val="accent1"/>
            </a:solidFill>
            <a:ln w="76200" cap="sq" cmpd="sng" algn="ctr">
              <a:solidFill>
                <a:schemeClr val="accent4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Browning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6172200" cy="4038600"/>
          </a:xfrm>
        </p:spPr>
        <p:txBody>
          <a:bodyPr/>
          <a:lstStyle/>
          <a:p>
            <a:r>
              <a:rPr lang="en-US" u="sng" smtClean="0"/>
              <a:t>Browning</a:t>
            </a:r>
            <a:r>
              <a:rPr lang="en-US" smtClean="0"/>
              <a:t> occurs when the cut surfaces of food reacts with oxygen.</a:t>
            </a:r>
          </a:p>
          <a:p>
            <a:pPr>
              <a:buFont typeface="Wingdings" pitchFamily="2" charset="2"/>
              <a:buNone/>
            </a:pPr>
            <a:endParaRPr lang="en-US" sz="1000" smtClean="0"/>
          </a:p>
          <a:p>
            <a:r>
              <a:rPr lang="en-US" smtClean="0"/>
              <a:t>This is called </a:t>
            </a:r>
            <a:r>
              <a:rPr lang="en-US" u="sng" smtClean="0"/>
              <a:t>OXIDATION.</a:t>
            </a:r>
          </a:p>
          <a:p>
            <a:endParaRPr lang="en-US" sz="1000" u="sng" smtClean="0"/>
          </a:p>
          <a:p>
            <a:r>
              <a:rPr lang="en-US" smtClean="0"/>
              <a:t>To prevent this, cover cut fruits with a liquid containing </a:t>
            </a:r>
            <a:r>
              <a:rPr lang="en-US" u="sng" smtClean="0"/>
              <a:t>Ascorbic Acid (Vitamin C).</a:t>
            </a:r>
            <a:endParaRPr lang="en-US" sz="2600" b="1" u="sng" smtClean="0"/>
          </a:p>
        </p:txBody>
      </p:sp>
      <p:pic>
        <p:nvPicPr>
          <p:cNvPr id="26629" name="Picture 5" descr="http://www.free-photo-gallery.org/photos-dir/red-apple-core-two-days.jpg"/>
          <p:cNvPicPr>
            <a:picLocks noChangeAspect="1" noChangeArrowheads="1"/>
          </p:cNvPicPr>
          <p:nvPr/>
        </p:nvPicPr>
        <p:blipFill>
          <a:blip r:embed="rId3" cstate="print"/>
          <a:srcRect l="16000" t="2667" r="14000" b="16000"/>
          <a:stretch>
            <a:fillRect/>
          </a:stretch>
        </p:blipFill>
        <p:spPr bwMode="auto">
          <a:xfrm>
            <a:off x="6716713" y="2057400"/>
            <a:ext cx="2273300" cy="3962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een apples design template">
  <a:themeElements>
    <a:clrScheme name="Green apples design template 1">
      <a:dk1>
        <a:srgbClr val="003300"/>
      </a:dk1>
      <a:lt1>
        <a:srgbClr val="226822"/>
      </a:lt1>
      <a:dk2>
        <a:srgbClr val="FFFFFF"/>
      </a:dk2>
      <a:lt2>
        <a:srgbClr val="220011"/>
      </a:lt2>
      <a:accent1>
        <a:srgbClr val="81CA6A"/>
      </a:accent1>
      <a:accent2>
        <a:srgbClr val="83ABC1"/>
      </a:accent2>
      <a:accent3>
        <a:srgbClr val="ABB9AB"/>
      </a:accent3>
      <a:accent4>
        <a:srgbClr val="002A00"/>
      </a:accent4>
      <a:accent5>
        <a:srgbClr val="C1E1B9"/>
      </a:accent5>
      <a:accent6>
        <a:srgbClr val="769BAF"/>
      </a:accent6>
      <a:hlink>
        <a:srgbClr val="A58779"/>
      </a:hlink>
      <a:folHlink>
        <a:srgbClr val="7E83B6"/>
      </a:folHlink>
    </a:clrScheme>
    <a:fontScheme name="Green apples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reen apples design template 1">
        <a:dk1>
          <a:srgbClr val="003300"/>
        </a:dk1>
        <a:lt1>
          <a:srgbClr val="226822"/>
        </a:lt1>
        <a:dk2>
          <a:srgbClr val="FFFFFF"/>
        </a:dk2>
        <a:lt2>
          <a:srgbClr val="220011"/>
        </a:lt2>
        <a:accent1>
          <a:srgbClr val="81CA6A"/>
        </a:accent1>
        <a:accent2>
          <a:srgbClr val="83ABC1"/>
        </a:accent2>
        <a:accent3>
          <a:srgbClr val="ABB9AB"/>
        </a:accent3>
        <a:accent4>
          <a:srgbClr val="002A00"/>
        </a:accent4>
        <a:accent5>
          <a:srgbClr val="C1E1B9"/>
        </a:accent5>
        <a:accent6>
          <a:srgbClr val="769BAF"/>
        </a:accent6>
        <a:hlink>
          <a:srgbClr val="A58779"/>
        </a:hlink>
        <a:folHlink>
          <a:srgbClr val="7E8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apples design template</Template>
  <TotalTime>353</TotalTime>
  <Words>242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Green apples design template</vt:lpstr>
      <vt:lpstr>FRUITS</vt:lpstr>
      <vt:lpstr>Nutrition</vt:lpstr>
      <vt:lpstr>Nutrition, Continued</vt:lpstr>
      <vt:lpstr>Guidelines for Selecting Fruits</vt:lpstr>
      <vt:lpstr>Purchasing and Storing Fruits</vt:lpstr>
      <vt:lpstr>Ripening</vt:lpstr>
      <vt:lpstr>Browning</vt:lpstr>
    </vt:vector>
  </TitlesOfParts>
  <Company>Southern Utah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FRUITS</dc:title>
  <dc:creator>Authorized User</dc:creator>
  <cp:lastModifiedBy>Jenn Russell</cp:lastModifiedBy>
  <cp:revision>78</cp:revision>
  <dcterms:created xsi:type="dcterms:W3CDTF">2004-10-04T20:27:04Z</dcterms:created>
  <dcterms:modified xsi:type="dcterms:W3CDTF">2013-11-08T14:54:07Z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TC011408291033</vt:lpwstr>
  </property>
</Properties>
</file>