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00" r:id="rId2"/>
    <p:sldId id="291" r:id="rId3"/>
    <p:sldId id="294" r:id="rId4"/>
    <p:sldId id="295" r:id="rId5"/>
    <p:sldId id="296" r:id="rId6"/>
    <p:sldId id="256" r:id="rId7"/>
    <p:sldId id="258" r:id="rId8"/>
    <p:sldId id="259" r:id="rId9"/>
    <p:sldId id="292" r:id="rId10"/>
    <p:sldId id="260" r:id="rId11"/>
    <p:sldId id="261" r:id="rId12"/>
    <p:sldId id="262" r:id="rId13"/>
    <p:sldId id="283" r:id="rId14"/>
    <p:sldId id="284" r:id="rId15"/>
    <p:sldId id="285" r:id="rId16"/>
    <p:sldId id="286" r:id="rId17"/>
    <p:sldId id="287" r:id="rId18"/>
    <p:sldId id="288" r:id="rId19"/>
    <p:sldId id="289" r:id="rId20"/>
    <p:sldId id="290" r:id="rId21"/>
    <p:sldId id="263" r:id="rId22"/>
    <p:sldId id="264" r:id="rId23"/>
    <p:sldId id="265" r:id="rId24"/>
    <p:sldId id="266" r:id="rId25"/>
    <p:sldId id="280" r:id="rId26"/>
    <p:sldId id="281" r:id="rId27"/>
    <p:sldId id="282" r:id="rId28"/>
    <p:sldId id="293" r:id="rId29"/>
    <p:sldId id="278" r:id="rId30"/>
    <p:sldId id="279" r:id="rId31"/>
    <p:sldId id="299" r:id="rId32"/>
    <p:sldId id="298" r:id="rId33"/>
    <p:sldId id="297" r:id="rId34"/>
    <p:sldId id="267" r:id="rId35"/>
    <p:sldId id="268" r:id="rId36"/>
    <p:sldId id="269" r:id="rId37"/>
    <p:sldId id="270" r:id="rId38"/>
    <p:sldId id="271" r:id="rId39"/>
    <p:sldId id="272" r:id="rId40"/>
    <p:sldId id="273" r:id="rId41"/>
    <p:sldId id="274" r:id="rId42"/>
    <p:sldId id="275" r:id="rId43"/>
    <p:sldId id="276"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6"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8216-4D20-4A7C-A2C9-D0D066AF8F9D}" type="datetimeFigureOut">
              <a:rPr lang="en-US" smtClean="0"/>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5E545-C6D8-4605-98E8-D6727DF3766F}" type="slidenum">
              <a:rPr lang="en-US" smtClean="0"/>
              <a:pPr/>
              <a:t>‹#›</a:t>
            </a:fld>
            <a:endParaRPr lang="en-US"/>
          </a:p>
        </p:txBody>
      </p:sp>
    </p:spTree>
    <p:extLst>
      <p:ext uri="{BB962C8B-B14F-4D97-AF65-F5344CB8AC3E}">
        <p14:creationId xmlns:p14="http://schemas.microsoft.com/office/powerpoint/2010/main" val="3864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E04B79-0EF7-4D1C-8174-40E24E006AE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5E545-C6D8-4605-98E8-D6727DF3766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468F7BB-9473-4096-B046-B62B7784533D}"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2A13-5530-4BBC-BD36-FE599A62CAB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8F7BB-9473-4096-B046-B62B7784533D}"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8F7BB-9473-4096-B046-B62B7784533D}" type="datetimeFigureOut">
              <a:rPr lang="en-US" smtClean="0"/>
              <a:pPr/>
              <a:t>8/20/2014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8F7BB-9473-4096-B046-B62B7784533D}"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68F7BB-9473-4096-B046-B62B7784533D}"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2A13-5530-4BBC-BD36-FE599A62CA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68F7BB-9473-4096-B046-B62B7784533D}"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68F7BB-9473-4096-B046-B62B7784533D}"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68F7BB-9473-4096-B046-B62B7784533D}"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8F7BB-9473-4096-B046-B62B7784533D}"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62A13-5530-4BBC-BD36-FE599A62CA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68F7BB-9473-4096-B046-B62B7784533D}"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2A13-5530-4BBC-BD36-FE599A62CAB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468F7BB-9473-4096-B046-B62B7784533D}" type="datetimeFigureOut">
              <a:rPr lang="en-US" smtClean="0"/>
              <a:pPr/>
              <a:t>8/20/2014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3162A13-5530-4BBC-BD36-FE599A62CA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468F7BB-9473-4096-B046-B62B7784533D}" type="datetimeFigureOut">
              <a:rPr lang="en-US" smtClean="0"/>
              <a:pPr/>
              <a:t>8/20/2014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3162A13-5530-4BBC-BD36-FE599A62CA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ap.org/pressroom/aappr-photo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U8xiMIINhA&amp;safety_mode=true&amp;persist_safety_mode=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D8wENE3HdZY&amp;safety_mode=true&amp;persist_safety_mod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Babies and Fathers</a:t>
            </a:r>
            <a:endParaRPr lang="en-US" dirty="0"/>
          </a:p>
        </p:txBody>
      </p:sp>
      <p:sp>
        <p:nvSpPr>
          <p:cNvPr id="3" name="Content Placeholder 2"/>
          <p:cNvSpPr>
            <a:spLocks noGrp="1"/>
          </p:cNvSpPr>
          <p:nvPr>
            <p:ph idx="1"/>
          </p:nvPr>
        </p:nvSpPr>
        <p:spPr/>
        <p:txBody>
          <a:bodyPr/>
          <a:lstStyle/>
          <a:p>
            <a:r>
              <a:rPr lang="en-US" dirty="0" smtClean="0"/>
              <a:t>In </a:t>
            </a:r>
            <a:r>
              <a:rPr lang="en-US" smtClean="0"/>
              <a:t>CD file</a:t>
            </a:r>
            <a:endParaRPr lang="en-US" dirty="0"/>
          </a:p>
        </p:txBody>
      </p:sp>
    </p:spTree>
    <p:extLst>
      <p:ext uri="{BB962C8B-B14F-4D97-AF65-F5344CB8AC3E}">
        <p14:creationId xmlns:p14="http://schemas.microsoft.com/office/powerpoint/2010/main" val="120535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communicable diseases?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Diseases that can be passed on to other people. </a:t>
            </a:r>
          </a:p>
          <a:p>
            <a:pPr lvl="1"/>
            <a:r>
              <a:rPr lang="en-US" dirty="0" smtClean="0">
                <a:solidFill>
                  <a:schemeClr val="tx1"/>
                </a:solidFill>
                <a:latin typeface="+mn-lt"/>
                <a:ea typeface="+mn-ea"/>
                <a:cs typeface="+mn-cs"/>
              </a:rPr>
              <a:t>Polio, </a:t>
            </a:r>
          </a:p>
          <a:p>
            <a:pPr lvl="1"/>
            <a:r>
              <a:rPr lang="en-US" dirty="0" smtClean="0">
                <a:solidFill>
                  <a:schemeClr val="tx1"/>
                </a:solidFill>
                <a:latin typeface="+mn-lt"/>
                <a:ea typeface="+mn-ea"/>
                <a:cs typeface="+mn-cs"/>
              </a:rPr>
              <a:t>Chicken pox, </a:t>
            </a:r>
          </a:p>
          <a:p>
            <a:pPr lvl="1"/>
            <a:r>
              <a:rPr lang="en-US" dirty="0" err="1" smtClean="0">
                <a:solidFill>
                  <a:schemeClr val="tx1"/>
                </a:solidFill>
                <a:latin typeface="+mn-lt"/>
                <a:ea typeface="+mn-ea"/>
                <a:cs typeface="+mn-cs"/>
              </a:rPr>
              <a:t>Hep</a:t>
            </a:r>
            <a:r>
              <a:rPr lang="en-US" dirty="0" smtClean="0">
                <a:solidFill>
                  <a:schemeClr val="tx1"/>
                </a:solidFill>
                <a:latin typeface="+mn-lt"/>
                <a:ea typeface="+mn-ea"/>
                <a:cs typeface="+mn-cs"/>
              </a:rPr>
              <a:t> A and B, </a:t>
            </a:r>
          </a:p>
          <a:p>
            <a:pPr lvl="1"/>
            <a:r>
              <a:rPr lang="en-US" dirty="0" smtClean="0">
                <a:solidFill>
                  <a:schemeClr val="tx1"/>
                </a:solidFill>
                <a:latin typeface="+mn-lt"/>
                <a:ea typeface="+mn-ea"/>
                <a:cs typeface="+mn-cs"/>
              </a:rPr>
              <a:t>Rubella </a:t>
            </a:r>
            <a:endParaRPr lang="en-US" dirty="0"/>
          </a:p>
        </p:txBody>
      </p:sp>
      <p:pic>
        <p:nvPicPr>
          <p:cNvPr id="2050" name="Picture 2" descr="C:\Documents and Settings\All Users\Documents\Temp\Temporary Internet Files\Content.IE5\50YT5M8P\MPj04387380000[1].jpg"/>
          <p:cNvPicPr>
            <a:picLocks noChangeAspect="1" noChangeArrowheads="1"/>
          </p:cNvPicPr>
          <p:nvPr/>
        </p:nvPicPr>
        <p:blipFill>
          <a:blip r:embed="rId3" cstate="print"/>
          <a:srcRect/>
          <a:stretch>
            <a:fillRect/>
          </a:stretch>
        </p:blipFill>
        <p:spPr bwMode="auto">
          <a:xfrm>
            <a:off x="3860800" y="2895600"/>
            <a:ext cx="3759200" cy="28194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Why do kids receive immunizations?</a:t>
            </a:r>
            <a:endParaRPr lang="en-US" dirty="0"/>
          </a:p>
        </p:txBody>
      </p:sp>
      <p:sp>
        <p:nvSpPr>
          <p:cNvPr id="3" name="Content Placeholder 2"/>
          <p:cNvSpPr>
            <a:spLocks noGrp="1"/>
          </p:cNvSpPr>
          <p:nvPr>
            <p:ph idx="1"/>
          </p:nvPr>
        </p:nvSpPr>
        <p:spPr/>
        <p:txBody>
          <a:bodyPr>
            <a:normAutofit/>
          </a:bodyPr>
          <a:lstStyle/>
          <a:p>
            <a:pPr lvl="1"/>
            <a:r>
              <a:rPr lang="en-US" sz="5000" b="1" dirty="0" smtClean="0">
                <a:solidFill>
                  <a:schemeClr val="tx1"/>
                </a:solidFill>
              </a:rPr>
              <a:t>To prevent communicable diseases from being passed on to others </a:t>
            </a:r>
            <a:endParaRPr lang="en-US" sz="5000" b="1" dirty="0"/>
          </a:p>
        </p:txBody>
      </p:sp>
      <p:pic>
        <p:nvPicPr>
          <p:cNvPr id="3074" name="Picture 2" descr="C:\Documents and Settings\All Users\Documents\Temp\Temporary Internet Files\Content.IE5\50YT5M8P\MMj02951560000[1].gif"/>
          <p:cNvPicPr>
            <a:picLocks noChangeAspect="1" noChangeArrowheads="1" noCrop="1"/>
          </p:cNvPicPr>
          <p:nvPr/>
        </p:nvPicPr>
        <p:blipFill>
          <a:blip r:embed="rId3" cstate="print"/>
          <a:srcRect/>
          <a:stretch>
            <a:fillRect/>
          </a:stretch>
        </p:blipFill>
        <p:spPr bwMode="auto">
          <a:xfrm>
            <a:off x="5791200" y="3886200"/>
            <a:ext cx="2923223" cy="25146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5. What are the 6 main immunizations that children receive? </a:t>
            </a:r>
            <a:endParaRPr lang="en-US" sz="3500" dirty="0"/>
          </a:p>
        </p:txBody>
      </p:sp>
      <p:sp>
        <p:nvSpPr>
          <p:cNvPr id="3" name="Content Placeholder 2"/>
          <p:cNvSpPr>
            <a:spLocks noGrp="1"/>
          </p:cNvSpPr>
          <p:nvPr>
            <p:ph idx="1"/>
          </p:nvPr>
        </p:nvSpPr>
        <p:spPr/>
        <p:txBody>
          <a:bodyPr>
            <a:normAutofit/>
          </a:bodyPr>
          <a:lstStyle/>
          <a:p>
            <a:r>
              <a:rPr lang="en-US" sz="5000" b="1" dirty="0" smtClean="0">
                <a:solidFill>
                  <a:schemeClr val="tx1"/>
                </a:solidFill>
              </a:rPr>
              <a:t>Polio, DPT, MMR, HIB, </a:t>
            </a:r>
            <a:r>
              <a:rPr lang="en-US" sz="5000" b="1" dirty="0" err="1" smtClean="0">
                <a:solidFill>
                  <a:schemeClr val="tx1"/>
                </a:solidFill>
              </a:rPr>
              <a:t>Hep</a:t>
            </a:r>
            <a:r>
              <a:rPr lang="en-US" sz="5000" b="1" dirty="0" smtClean="0">
                <a:solidFill>
                  <a:schemeClr val="tx1"/>
                </a:solidFill>
              </a:rPr>
              <a:t> B, Chicken Pox </a:t>
            </a:r>
            <a:endParaRPr lang="en-US" sz="5000"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Immunizations</a:t>
            </a:r>
            <a:endParaRPr lang="en-US" dirty="0"/>
          </a:p>
        </p:txBody>
      </p:sp>
      <p:sp>
        <p:nvSpPr>
          <p:cNvPr id="3" name="Content Placeholder 2"/>
          <p:cNvSpPr>
            <a:spLocks noGrp="1"/>
          </p:cNvSpPr>
          <p:nvPr>
            <p:ph idx="1"/>
          </p:nvPr>
        </p:nvSpPr>
        <p:spPr/>
        <p:txBody>
          <a:bodyPr>
            <a:normAutofit/>
          </a:bodyPr>
          <a:lstStyle/>
          <a:p>
            <a:r>
              <a:rPr lang="en-US" dirty="0" smtClean="0"/>
              <a:t>Kids receive immunizations to prevent communicable diseases from being passed on to other.</a:t>
            </a:r>
          </a:p>
          <a:p>
            <a:r>
              <a:rPr lang="en-US" b="1" dirty="0" smtClean="0"/>
              <a:t>Immunization</a:t>
            </a:r>
            <a:r>
              <a:rPr lang="en-US" dirty="0" smtClean="0"/>
              <a:t>=is the process by which an individual's immune system becomes fortified against an agent </a:t>
            </a:r>
          </a:p>
          <a:p>
            <a:r>
              <a:rPr lang="en-US" b="1" dirty="0" smtClean="0"/>
              <a:t>Communicable Diseases</a:t>
            </a:r>
            <a:r>
              <a:rPr lang="en-US" dirty="0" smtClean="0"/>
              <a:t>:</a:t>
            </a:r>
          </a:p>
          <a:p>
            <a:pPr lvl="1"/>
            <a:r>
              <a:rPr lang="en-US" dirty="0" smtClean="0"/>
              <a:t>Diseases that can be passed on to other people. </a:t>
            </a:r>
          </a:p>
          <a:p>
            <a:pPr lvl="2"/>
            <a:r>
              <a:rPr lang="en-US" dirty="0" smtClean="0"/>
              <a:t>Polio, Chicken Pox, </a:t>
            </a:r>
            <a:r>
              <a:rPr lang="en-US" dirty="0" err="1" smtClean="0"/>
              <a:t>Hep</a:t>
            </a:r>
            <a:r>
              <a:rPr lang="en-US" dirty="0" smtClean="0"/>
              <a:t> A and B, Rubella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Six Immunizations for Children</a:t>
            </a:r>
            <a:endParaRPr lang="en-US" dirty="0"/>
          </a:p>
        </p:txBody>
      </p:sp>
      <p:sp>
        <p:nvSpPr>
          <p:cNvPr id="3" name="Content Placeholder 2"/>
          <p:cNvSpPr>
            <a:spLocks noGrp="1"/>
          </p:cNvSpPr>
          <p:nvPr>
            <p:ph idx="1"/>
          </p:nvPr>
        </p:nvSpPr>
        <p:spPr>
          <a:xfrm>
            <a:off x="457200" y="1775191"/>
            <a:ext cx="4953000" cy="4625609"/>
          </a:xfrm>
        </p:spPr>
        <p:txBody>
          <a:bodyPr>
            <a:normAutofit fontScale="92500" lnSpcReduction="10000"/>
          </a:bodyPr>
          <a:lstStyle/>
          <a:p>
            <a:r>
              <a:rPr lang="en-US" dirty="0" smtClean="0"/>
              <a:t>Polio~ viral disease that </a:t>
            </a:r>
          </a:p>
          <a:p>
            <a:pPr>
              <a:buNone/>
            </a:pPr>
            <a:r>
              <a:rPr lang="en-US" dirty="0" smtClean="0"/>
              <a:t>	can damage the nervous </a:t>
            </a:r>
          </a:p>
          <a:p>
            <a:pPr>
              <a:buNone/>
            </a:pPr>
            <a:r>
              <a:rPr lang="en-US" dirty="0" smtClean="0"/>
              <a:t>	system and cause paralysis</a:t>
            </a:r>
          </a:p>
          <a:p>
            <a:r>
              <a:rPr lang="en-US" dirty="0" smtClean="0"/>
              <a:t>Polio virus enters the body through the mouth, usually from hands contaminated with the stool of an infected person</a:t>
            </a:r>
          </a:p>
          <a:p>
            <a:r>
              <a:rPr lang="en-US" dirty="0" smtClean="0"/>
              <a:t>Cases in the US are rare now</a:t>
            </a:r>
            <a:endParaRPr lang="en-US" dirty="0"/>
          </a:p>
        </p:txBody>
      </p:sp>
      <p:pic>
        <p:nvPicPr>
          <p:cNvPr id="4" name="Picture 3" descr="polio.jpg"/>
          <p:cNvPicPr>
            <a:picLocks noChangeAspect="1"/>
          </p:cNvPicPr>
          <p:nvPr/>
        </p:nvPicPr>
        <p:blipFill>
          <a:blip r:embed="rId3" cstate="print"/>
          <a:stretch>
            <a:fillRect/>
          </a:stretch>
        </p:blipFill>
        <p:spPr>
          <a:xfrm>
            <a:off x="5410200" y="1600200"/>
            <a:ext cx="3371850" cy="50937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DPT</a:t>
            </a:r>
            <a:endParaRPr lang="en-US" dirty="0"/>
          </a:p>
        </p:txBody>
      </p:sp>
      <p:sp>
        <p:nvSpPr>
          <p:cNvPr id="3" name="Content Placeholder 2"/>
          <p:cNvSpPr>
            <a:spLocks noGrp="1"/>
          </p:cNvSpPr>
          <p:nvPr>
            <p:ph idx="1"/>
          </p:nvPr>
        </p:nvSpPr>
        <p:spPr>
          <a:xfrm>
            <a:off x="457200" y="1775191"/>
            <a:ext cx="4038600" cy="4625609"/>
          </a:xfrm>
        </p:spPr>
        <p:txBody>
          <a:bodyPr/>
          <a:lstStyle/>
          <a:p>
            <a:r>
              <a:rPr lang="en-US" dirty="0" smtClean="0"/>
              <a:t>Immunization to protect against </a:t>
            </a:r>
            <a:r>
              <a:rPr lang="en-US" dirty="0" err="1" smtClean="0"/>
              <a:t>Diptheria</a:t>
            </a:r>
            <a:r>
              <a:rPr lang="en-US" dirty="0" smtClean="0"/>
              <a:t>, </a:t>
            </a:r>
            <a:r>
              <a:rPr lang="en-US" dirty="0" err="1" smtClean="0"/>
              <a:t>Pertussis</a:t>
            </a:r>
            <a:r>
              <a:rPr lang="en-US" dirty="0" smtClean="0"/>
              <a:t> (whooping cough) and  Tetanus.</a:t>
            </a:r>
          </a:p>
          <a:p>
            <a:r>
              <a:rPr lang="en-US" dirty="0" smtClean="0"/>
              <a:t>Given in a series of shots at 2,4,6 and 18 months of age, and 4-6 years of age</a:t>
            </a:r>
          </a:p>
          <a:p>
            <a:endParaRPr lang="en-US" dirty="0"/>
          </a:p>
        </p:txBody>
      </p:sp>
      <p:pic>
        <p:nvPicPr>
          <p:cNvPr id="4" name="Picture 3" descr="whooping cough.jpg"/>
          <p:cNvPicPr>
            <a:picLocks noChangeAspect="1"/>
          </p:cNvPicPr>
          <p:nvPr/>
        </p:nvPicPr>
        <p:blipFill>
          <a:blip r:embed="rId3" cstate="print"/>
          <a:stretch>
            <a:fillRect/>
          </a:stretch>
        </p:blipFill>
        <p:spPr>
          <a:xfrm>
            <a:off x="4496230" y="2209800"/>
            <a:ext cx="4466795" cy="3886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MMR</a:t>
            </a:r>
            <a:endParaRPr lang="en-US" sz="6000" dirty="0"/>
          </a:p>
        </p:txBody>
      </p:sp>
      <p:pic>
        <p:nvPicPr>
          <p:cNvPr id="7" name="Picture Placeholder 6" descr="measles.jpg"/>
          <p:cNvPicPr>
            <a:picLocks noGrp="1" noChangeAspect="1"/>
          </p:cNvPicPr>
          <p:nvPr>
            <p:ph type="pic" idx="1"/>
          </p:nvPr>
        </p:nvPicPr>
        <p:blipFill>
          <a:blip r:embed="rId3" cstate="print"/>
          <a:srcRect t="1293" b="1293"/>
          <a:stretch>
            <a:fillRect/>
          </a:stretch>
        </p:blipFill>
        <p:spPr>
          <a:xfrm>
            <a:off x="2903806" y="1484808"/>
            <a:ext cx="2880690" cy="2477592"/>
          </a:xfrm>
        </p:spPr>
      </p:pic>
      <p:sp>
        <p:nvSpPr>
          <p:cNvPr id="6" name="Text Placeholder 5"/>
          <p:cNvSpPr>
            <a:spLocks noGrp="1"/>
          </p:cNvSpPr>
          <p:nvPr>
            <p:ph type="body" sz="half" idx="2"/>
          </p:nvPr>
        </p:nvSpPr>
        <p:spPr/>
        <p:txBody>
          <a:bodyPr>
            <a:normAutofit/>
          </a:bodyPr>
          <a:lstStyle/>
          <a:p>
            <a:r>
              <a:rPr lang="en-US" sz="3000" dirty="0" smtClean="0"/>
              <a:t>The MMR vaccine is an immunization shot against measles, mumps and rubella </a:t>
            </a:r>
            <a:endParaRPr lang="en-US" sz="3000" dirty="0"/>
          </a:p>
        </p:txBody>
      </p:sp>
      <p:pic>
        <p:nvPicPr>
          <p:cNvPr id="8" name="Picture 7" descr="mumps.jpg"/>
          <p:cNvPicPr>
            <a:picLocks noChangeAspect="1"/>
          </p:cNvPicPr>
          <p:nvPr/>
        </p:nvPicPr>
        <p:blipFill>
          <a:blip r:embed="rId4" cstate="print"/>
          <a:stretch>
            <a:fillRect/>
          </a:stretch>
        </p:blipFill>
        <p:spPr>
          <a:xfrm>
            <a:off x="6324600" y="2362200"/>
            <a:ext cx="2590800" cy="2590800"/>
          </a:xfrm>
          <a:prstGeom prst="rect">
            <a:avLst/>
          </a:prstGeom>
        </p:spPr>
      </p:pic>
      <p:pic>
        <p:nvPicPr>
          <p:cNvPr id="9" name="Picture 8" descr="rubella.jpg"/>
          <p:cNvPicPr>
            <a:picLocks noChangeAspect="1"/>
          </p:cNvPicPr>
          <p:nvPr/>
        </p:nvPicPr>
        <p:blipFill>
          <a:blip r:embed="rId5" cstate="print"/>
          <a:stretch>
            <a:fillRect/>
          </a:stretch>
        </p:blipFill>
        <p:spPr>
          <a:xfrm>
            <a:off x="2971800" y="4191000"/>
            <a:ext cx="2868863" cy="2209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t>HIB</a:t>
            </a:r>
            <a:endParaRPr lang="en-US" sz="7000" dirty="0"/>
          </a:p>
        </p:txBody>
      </p:sp>
      <p:pic>
        <p:nvPicPr>
          <p:cNvPr id="6" name="Picture Placeholder 5" descr="HIB.jpg"/>
          <p:cNvPicPr>
            <a:picLocks noGrp="1" noChangeAspect="1"/>
          </p:cNvPicPr>
          <p:nvPr>
            <p:ph type="pic" idx="1"/>
          </p:nvPr>
        </p:nvPicPr>
        <p:blipFill>
          <a:blip r:embed="rId3" cstate="print"/>
          <a:srcRect l="11241" r="11241"/>
          <a:stretch>
            <a:fillRect/>
          </a:stretch>
        </p:blipFill>
        <p:spPr/>
      </p:pic>
      <p:sp>
        <p:nvSpPr>
          <p:cNvPr id="5" name="Text Placeholder 4"/>
          <p:cNvSpPr>
            <a:spLocks noGrp="1"/>
          </p:cNvSpPr>
          <p:nvPr>
            <p:ph type="body" sz="half" idx="2"/>
          </p:nvPr>
        </p:nvSpPr>
        <p:spPr>
          <a:xfrm>
            <a:off x="164592" y="1728216"/>
            <a:ext cx="2468880" cy="4901184"/>
          </a:xfrm>
        </p:spPr>
        <p:txBody>
          <a:bodyPr>
            <a:noAutofit/>
          </a:bodyPr>
          <a:lstStyle/>
          <a:p>
            <a:r>
              <a:rPr lang="en-US" sz="2000" dirty="0" err="1" smtClean="0"/>
              <a:t>Hib</a:t>
            </a:r>
            <a:r>
              <a:rPr lang="en-US" sz="2000" dirty="0" smtClean="0"/>
              <a:t> is a bacterial infection which mainly affects children under five and can lead to life-threatening meningitis and pneumonia. Safe and effective </a:t>
            </a:r>
            <a:r>
              <a:rPr lang="en-US" sz="2000" dirty="0" err="1" smtClean="0"/>
              <a:t>Hib</a:t>
            </a:r>
            <a:r>
              <a:rPr lang="en-US" sz="2000" dirty="0" smtClean="0"/>
              <a:t> conjugate vaccines were first licensed in the early 1990s and are now being introduced in GAVI-eligible countries</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err="1" smtClean="0"/>
              <a:t>Hep</a:t>
            </a:r>
            <a:r>
              <a:rPr lang="en-US" sz="5000" dirty="0" smtClean="0"/>
              <a:t> B</a:t>
            </a:r>
            <a:endParaRPr lang="en-US" sz="5000" dirty="0"/>
          </a:p>
        </p:txBody>
      </p:sp>
      <p:pic>
        <p:nvPicPr>
          <p:cNvPr id="5" name="Picture Placeholder 4" descr="hepatitis-b.jpg"/>
          <p:cNvPicPr>
            <a:picLocks noGrp="1" noChangeAspect="1"/>
          </p:cNvPicPr>
          <p:nvPr>
            <p:ph type="pic" idx="1"/>
          </p:nvPr>
        </p:nvPicPr>
        <p:blipFill>
          <a:blip r:embed="rId3" cstate="print"/>
          <a:srcRect l="3489" r="3489"/>
          <a:stretch>
            <a:fillRect/>
          </a:stretch>
        </p:blipFill>
        <p:spPr/>
      </p:pic>
      <p:sp>
        <p:nvSpPr>
          <p:cNvPr id="4" name="Text Placeholder 3"/>
          <p:cNvSpPr>
            <a:spLocks noGrp="1"/>
          </p:cNvSpPr>
          <p:nvPr>
            <p:ph type="body" sz="half" idx="2"/>
          </p:nvPr>
        </p:nvSpPr>
        <p:spPr/>
        <p:txBody>
          <a:bodyPr>
            <a:normAutofit/>
          </a:bodyPr>
          <a:lstStyle/>
          <a:p>
            <a:r>
              <a:rPr lang="en-US" sz="3600" dirty="0" err="1" smtClean="0"/>
              <a:t>Hep</a:t>
            </a:r>
            <a:r>
              <a:rPr lang="en-US" sz="3600" dirty="0" smtClean="0"/>
              <a:t> B is a vaccine developed for the prevention of Hepatitis B virus infection</a:t>
            </a: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Chicken Pox</a:t>
            </a:r>
            <a:endParaRPr lang="en-US" sz="3600" dirty="0"/>
          </a:p>
        </p:txBody>
      </p:sp>
      <p:pic>
        <p:nvPicPr>
          <p:cNvPr id="5" name="Picture Placeholder 4" descr="chicken pox.jpg"/>
          <p:cNvPicPr>
            <a:picLocks noGrp="1" noChangeAspect="1"/>
          </p:cNvPicPr>
          <p:nvPr>
            <p:ph type="pic" idx="1"/>
          </p:nvPr>
        </p:nvPicPr>
        <p:blipFill>
          <a:blip r:embed="rId3" cstate="print"/>
          <a:srcRect l="6396" r="6396"/>
          <a:stretch>
            <a:fillRect/>
          </a:stretch>
        </p:blipFill>
        <p:spPr/>
      </p:pic>
      <p:sp>
        <p:nvSpPr>
          <p:cNvPr id="4" name="Text Placeholder 3"/>
          <p:cNvSpPr>
            <a:spLocks noGrp="1"/>
          </p:cNvSpPr>
          <p:nvPr>
            <p:ph type="body" sz="half" idx="2"/>
          </p:nvPr>
        </p:nvSpPr>
        <p:spPr/>
        <p:txBody>
          <a:bodyPr>
            <a:noAutofit/>
          </a:bodyPr>
          <a:lstStyle/>
          <a:p>
            <a:r>
              <a:rPr lang="en-US" sz="2000" dirty="0" smtClean="0"/>
              <a:t>chicken pox is a highly contagious illness caused by primary infection with </a:t>
            </a:r>
            <a:r>
              <a:rPr lang="en-US" sz="2000" dirty="0" err="1" smtClean="0"/>
              <a:t>varicella</a:t>
            </a:r>
            <a:r>
              <a:rPr lang="en-US" sz="2000" dirty="0" smtClean="0"/>
              <a:t> zoster virus (VZV). It usually starts with vesicular skin rash mainly on the body and head rather than at the periphery and become itchy raw pockmarks which mostly heal without scarring</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sz="3600" dirty="0" smtClean="0">
                <a:latin typeface="Papyrus" pitchFamily="66" charset="0"/>
              </a:rPr>
              <a:t>“</a:t>
            </a:r>
            <a:r>
              <a:rPr lang="en-US" sz="3600" smtClean="0">
                <a:latin typeface="Papyrus" pitchFamily="66" charset="0"/>
              </a:rPr>
              <a:t>Success is often </a:t>
            </a:r>
            <a:r>
              <a:rPr lang="en-US" sz="3600" dirty="0" smtClean="0">
                <a:latin typeface="Papyrus" pitchFamily="66" charset="0"/>
              </a:rPr>
              <a:t>achieved by those who don’t know that failure is inevitable.”</a:t>
            </a:r>
          </a:p>
          <a:p>
            <a:pPr>
              <a:buNone/>
            </a:pPr>
            <a:r>
              <a:rPr lang="en-US" sz="3600" dirty="0" smtClean="0">
                <a:latin typeface="Papyrus" pitchFamily="66" charset="0"/>
              </a:rPr>
              <a:t>						Coco Chanel</a:t>
            </a:r>
            <a:endParaRPr lang="en-US" sz="3600" dirty="0">
              <a:latin typeface="Papyru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Reactions</a:t>
            </a:r>
            <a:endParaRPr lang="en-US" dirty="0"/>
          </a:p>
        </p:txBody>
      </p:sp>
      <p:sp>
        <p:nvSpPr>
          <p:cNvPr id="6" name="Content Placeholder 5"/>
          <p:cNvSpPr>
            <a:spLocks noGrp="1"/>
          </p:cNvSpPr>
          <p:nvPr>
            <p:ph idx="1"/>
          </p:nvPr>
        </p:nvSpPr>
        <p:spPr/>
        <p:txBody>
          <a:bodyPr/>
          <a:lstStyle/>
          <a:p>
            <a:r>
              <a:rPr lang="en-US" dirty="0" smtClean="0"/>
              <a:t>Fever</a:t>
            </a:r>
          </a:p>
          <a:p>
            <a:r>
              <a:rPr lang="en-US" dirty="0" smtClean="0"/>
              <a:t>Cranky</a:t>
            </a:r>
          </a:p>
          <a:p>
            <a:r>
              <a:rPr lang="en-US" dirty="0" smtClean="0"/>
              <a:t>Red Bumps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Photos</a:t>
            </a:r>
            <a:endParaRPr lang="en-US" dirty="0"/>
          </a:p>
        </p:txBody>
      </p:sp>
      <p:sp>
        <p:nvSpPr>
          <p:cNvPr id="3" name="Content Placeholder 2"/>
          <p:cNvSpPr>
            <a:spLocks noGrp="1"/>
          </p:cNvSpPr>
          <p:nvPr>
            <p:ph idx="1"/>
          </p:nvPr>
        </p:nvSpPr>
        <p:spPr/>
        <p:txBody>
          <a:bodyPr/>
          <a:lstStyle/>
          <a:p>
            <a:r>
              <a:rPr lang="en-US" dirty="0" smtClean="0">
                <a:hlinkClick r:id="rId3"/>
              </a:rPr>
              <a:t>http://www.aap.org/pressroom/aappr-photos.htm</a:t>
            </a:r>
            <a:endParaRPr lang="en-US" dirty="0" smtClean="0"/>
          </a:p>
          <a:p>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Immunizations</a:t>
            </a:r>
            <a:endParaRPr lang="en-US" dirty="0"/>
          </a:p>
        </p:txBody>
      </p:sp>
      <p:sp>
        <p:nvSpPr>
          <p:cNvPr id="3" name="Content Placeholder 2"/>
          <p:cNvSpPr>
            <a:spLocks noGrp="1"/>
          </p:cNvSpPr>
          <p:nvPr>
            <p:ph idx="1"/>
          </p:nvPr>
        </p:nvSpPr>
        <p:spPr/>
        <p:txBody>
          <a:bodyPr>
            <a:normAutofit/>
          </a:bodyPr>
          <a:lstStyle/>
          <a:p>
            <a:r>
              <a:rPr lang="en-US" sz="3400" b="1" dirty="0" smtClean="0">
                <a:solidFill>
                  <a:schemeClr val="tx1"/>
                </a:solidFill>
              </a:rPr>
              <a:t>6. Explain common reactions that children may have to the immunization shots. </a:t>
            </a:r>
          </a:p>
          <a:p>
            <a:pPr lvl="1"/>
            <a:r>
              <a:rPr lang="en-US" sz="3400" b="1" dirty="0" smtClean="0">
                <a:solidFill>
                  <a:schemeClr val="tx1"/>
                </a:solidFill>
              </a:rPr>
              <a:t>Fever, </a:t>
            </a:r>
          </a:p>
          <a:p>
            <a:pPr lvl="1"/>
            <a:r>
              <a:rPr lang="en-US" sz="3400" b="1" dirty="0" smtClean="0">
                <a:solidFill>
                  <a:schemeClr val="tx1"/>
                </a:solidFill>
              </a:rPr>
              <a:t>Cranky, </a:t>
            </a:r>
          </a:p>
          <a:p>
            <a:pPr lvl="1"/>
            <a:r>
              <a:rPr lang="en-US" sz="3400" b="1" dirty="0" smtClean="0">
                <a:solidFill>
                  <a:schemeClr val="tx1"/>
                </a:solidFill>
              </a:rPr>
              <a:t>Red bumps </a:t>
            </a:r>
            <a:endParaRPr lang="en-US" sz="3400" b="1" dirty="0"/>
          </a:p>
        </p:txBody>
      </p:sp>
      <p:pic>
        <p:nvPicPr>
          <p:cNvPr id="4098" name="Picture 2" descr="C:\Documents and Settings\All Users\Documents\Temp\Temporary Internet Files\Content.IE5\50YT5M8P\MCj02332110000[1].wmf"/>
          <p:cNvPicPr>
            <a:picLocks noChangeAspect="1" noChangeArrowheads="1"/>
          </p:cNvPicPr>
          <p:nvPr/>
        </p:nvPicPr>
        <p:blipFill>
          <a:blip r:embed="rId3" cstate="print"/>
          <a:srcRect/>
          <a:stretch>
            <a:fillRect/>
          </a:stretch>
        </p:blipFill>
        <p:spPr bwMode="auto">
          <a:xfrm>
            <a:off x="4572000" y="3124200"/>
            <a:ext cx="1469679" cy="21336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chemeClr val="tx2"/>
                </a:solidFill>
                <a:latin typeface="+mj-lt"/>
                <a:ea typeface="+mj-ea"/>
                <a:cs typeface="+mj-cs"/>
              </a:rPr>
              <a:t>7. Explain the common childhood situations, signs and symptoms and care. </a:t>
            </a:r>
            <a:endParaRPr lang="en-US" sz="3500" dirty="0"/>
          </a:p>
        </p:txBody>
      </p:sp>
      <p:sp>
        <p:nvSpPr>
          <p:cNvPr id="3" name="Content Placeholder 2"/>
          <p:cNvSpPr>
            <a:spLocks noGrp="1"/>
          </p:cNvSpPr>
          <p:nvPr>
            <p:ph idx="1"/>
          </p:nvPr>
        </p:nvSpPr>
        <p:spPr/>
        <p:txBody>
          <a:bodyPr>
            <a:normAutofit/>
          </a:bodyPr>
          <a:lstStyle/>
          <a:p>
            <a:endParaRPr lang="en-US" dirty="0" smtClean="0"/>
          </a:p>
          <a:p>
            <a:pPr marL="514350" indent="-514350">
              <a:buFont typeface="+mj-lt"/>
              <a:buAutoNum type="arabicPeriod"/>
            </a:pPr>
            <a:r>
              <a:rPr lang="en-US" dirty="0" smtClean="0"/>
              <a:t>Bee Sting</a:t>
            </a:r>
          </a:p>
          <a:p>
            <a:pPr marL="514350" indent="-514350">
              <a:buFont typeface="+mj-lt"/>
              <a:buAutoNum type="arabicPeriod"/>
            </a:pPr>
            <a:r>
              <a:rPr lang="en-US" dirty="0" smtClean="0"/>
              <a:t>Insect Bite/Plan Irritation</a:t>
            </a:r>
          </a:p>
          <a:p>
            <a:pPr marL="514350" indent="-514350">
              <a:buFont typeface="+mj-lt"/>
              <a:buAutoNum type="arabicPeriod"/>
            </a:pPr>
            <a:r>
              <a:rPr lang="en-US" dirty="0" smtClean="0"/>
              <a:t>Burn</a:t>
            </a:r>
          </a:p>
          <a:p>
            <a:pPr marL="514350" indent="-514350">
              <a:buFont typeface="+mj-lt"/>
              <a:buAutoNum type="arabicPeriod"/>
            </a:pPr>
            <a:r>
              <a:rPr lang="en-US" dirty="0" smtClean="0"/>
              <a:t>Convulsions 	</a:t>
            </a:r>
          </a:p>
          <a:p>
            <a:pPr marL="514350" indent="-514350">
              <a:buFont typeface="+mj-lt"/>
              <a:buAutoNum type="arabicPeriod"/>
            </a:pPr>
            <a:r>
              <a:rPr lang="en-US" dirty="0" smtClean="0"/>
              <a:t>Poison</a:t>
            </a:r>
          </a:p>
          <a:p>
            <a:pPr marL="514350" indent="-514350">
              <a:buFont typeface="+mj-lt"/>
              <a:buAutoNum type="arabicPeriod"/>
            </a:pPr>
            <a:r>
              <a:rPr lang="en-US" dirty="0" smtClean="0"/>
              <a:t>Cut/ Bleeding</a:t>
            </a:r>
          </a:p>
          <a:p>
            <a:pPr marL="514350" indent="-514350">
              <a:buFont typeface="+mj-lt"/>
              <a:buAutoNum type="arabicPeriod"/>
            </a:pPr>
            <a:r>
              <a:rPr lang="en-US" dirty="0" smtClean="0"/>
              <a:t>Fever</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Safety in the bath</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mn-lt"/>
                <a:ea typeface="+mn-ea"/>
                <a:cs typeface="+mn-cs"/>
              </a:rPr>
              <a:t>never leave the baby, </a:t>
            </a:r>
          </a:p>
          <a:p>
            <a:r>
              <a:rPr lang="en-US" dirty="0" smtClean="0">
                <a:solidFill>
                  <a:schemeClr val="tx1"/>
                </a:solidFill>
                <a:latin typeface="+mn-lt"/>
                <a:ea typeface="+mn-ea"/>
                <a:cs typeface="+mn-cs"/>
              </a:rPr>
              <a:t>support the head, </a:t>
            </a:r>
          </a:p>
          <a:p>
            <a:r>
              <a:rPr lang="en-US" dirty="0" smtClean="0">
                <a:solidFill>
                  <a:schemeClr val="tx1"/>
                </a:solidFill>
                <a:latin typeface="+mn-lt"/>
                <a:ea typeface="+mn-ea"/>
                <a:cs typeface="+mn-cs"/>
              </a:rPr>
              <a:t>wash the diaper area (dirtiest area) last, </a:t>
            </a:r>
          </a:p>
          <a:p>
            <a:r>
              <a:rPr lang="en-US" dirty="0" smtClean="0">
                <a:solidFill>
                  <a:schemeClr val="tx1"/>
                </a:solidFill>
                <a:latin typeface="+mn-lt"/>
                <a:ea typeface="+mn-ea"/>
                <a:cs typeface="+mn-cs"/>
              </a:rPr>
              <a:t>use a washcloth to rinse the hair, </a:t>
            </a:r>
          </a:p>
          <a:p>
            <a:r>
              <a:rPr lang="en-US" dirty="0" smtClean="0">
                <a:solidFill>
                  <a:schemeClr val="tx1"/>
                </a:solidFill>
                <a:latin typeface="+mn-lt"/>
                <a:ea typeface="+mn-ea"/>
                <a:cs typeface="+mn-cs"/>
              </a:rPr>
              <a:t>no need for special soaps, </a:t>
            </a:r>
          </a:p>
          <a:p>
            <a:r>
              <a:rPr lang="en-US" dirty="0" smtClean="0">
                <a:solidFill>
                  <a:schemeClr val="tx1"/>
                </a:solidFill>
                <a:latin typeface="+mn-lt"/>
                <a:ea typeface="+mn-ea"/>
                <a:cs typeface="+mn-cs"/>
              </a:rPr>
              <a:t>no need to wash daily. </a:t>
            </a:r>
          </a:p>
          <a:p>
            <a:r>
              <a:rPr lang="en-US" dirty="0" smtClean="0">
                <a:solidFill>
                  <a:schemeClr val="tx1"/>
                </a:solidFill>
                <a:latin typeface="+mn-lt"/>
                <a:ea typeface="+mn-ea"/>
                <a:cs typeface="+mn-cs"/>
              </a:rPr>
              <a:t>wait to bathe until the cord has fallen off, </a:t>
            </a:r>
          </a:p>
          <a:p>
            <a:r>
              <a:rPr lang="en-US" dirty="0" smtClean="0">
                <a:solidFill>
                  <a:schemeClr val="tx1"/>
                </a:solidFill>
                <a:latin typeface="+mn-lt"/>
                <a:ea typeface="+mn-ea"/>
                <a:cs typeface="+mn-cs"/>
              </a:rPr>
              <a:t>have all supplies right next to you. </a:t>
            </a:r>
            <a:endParaRPr lang="en-US" dirty="0"/>
          </a:p>
        </p:txBody>
      </p:sp>
      <p:pic>
        <p:nvPicPr>
          <p:cNvPr id="9218" name="Picture 2" descr="C:\Documents and Settings\All Users\Documents\Temp\Temporary Internet Files\Content.IE5\K02NFWB3\MCj04126340000[1].wmf"/>
          <p:cNvPicPr>
            <a:picLocks noChangeAspect="1" noChangeArrowheads="1"/>
          </p:cNvPicPr>
          <p:nvPr/>
        </p:nvPicPr>
        <p:blipFill>
          <a:blip r:embed="rId3" cstate="print"/>
          <a:srcRect/>
          <a:stretch>
            <a:fillRect/>
          </a:stretch>
        </p:blipFill>
        <p:spPr bwMode="auto">
          <a:xfrm>
            <a:off x="5147649" y="381000"/>
            <a:ext cx="3996351" cy="2287084"/>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Toy Safety Guidelines</a:t>
            </a:r>
            <a:endParaRPr lang="en-US" dirty="0"/>
          </a:p>
        </p:txBody>
      </p:sp>
      <p:sp>
        <p:nvSpPr>
          <p:cNvPr id="3" name="Content Placeholder 2"/>
          <p:cNvSpPr>
            <a:spLocks noGrp="1"/>
          </p:cNvSpPr>
          <p:nvPr>
            <p:ph idx="1"/>
          </p:nvPr>
        </p:nvSpPr>
        <p:spPr/>
        <p:txBody>
          <a:bodyPr/>
          <a:lstStyle/>
          <a:p>
            <a:r>
              <a:rPr lang="en-US" dirty="0" smtClean="0"/>
              <a:t>Age appropriate</a:t>
            </a:r>
          </a:p>
          <a:p>
            <a:r>
              <a:rPr lang="en-US" dirty="0" smtClean="0"/>
              <a:t>Avoid small parts</a:t>
            </a:r>
          </a:p>
          <a:p>
            <a:r>
              <a:rPr lang="en-US" dirty="0" smtClean="0"/>
              <a:t>Shatter proof</a:t>
            </a:r>
          </a:p>
          <a:p>
            <a:r>
              <a:rPr lang="en-US" dirty="0" smtClean="0"/>
              <a:t>Bright colors</a:t>
            </a:r>
          </a:p>
          <a:p>
            <a:r>
              <a:rPr lang="en-US" dirty="0" smtClean="0"/>
              <a:t>Sounds, shapes, colors ~learning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Allow the child to have freedom to explore and opportunities to develop in all 5 areas by Childproofing the house before the child learns how to </a:t>
            </a:r>
            <a:endParaRPr lang="en-US" b="1" dirty="0" smtClean="0">
              <a:solidFill>
                <a:schemeClr val="tx1"/>
              </a:solidFill>
              <a:latin typeface="+mn-lt"/>
              <a:ea typeface="+mn-ea"/>
              <a:cs typeface="+mn-cs"/>
            </a:endParaRPr>
          </a:p>
          <a:p>
            <a:pPr lvl="1" algn="ctr"/>
            <a:r>
              <a:rPr lang="en-US" sz="8800" b="1" dirty="0" smtClean="0">
                <a:solidFill>
                  <a:srgbClr val="FF0000"/>
                </a:solidFill>
                <a:ea typeface="+mn-ea"/>
                <a:cs typeface="+mn-cs"/>
              </a:rPr>
              <a:t>CRAWL</a:t>
            </a:r>
            <a:endParaRPr lang="en-US" sz="8800"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the baby</a:t>
            </a:r>
            <a:endParaRPr lang="en-US" dirty="0"/>
          </a:p>
        </p:txBody>
      </p:sp>
      <p:sp>
        <p:nvSpPr>
          <p:cNvPr id="3" name="Content Placeholder 2"/>
          <p:cNvSpPr>
            <a:spLocks noGrp="1"/>
          </p:cNvSpPr>
          <p:nvPr>
            <p:ph idx="1"/>
          </p:nvPr>
        </p:nvSpPr>
        <p:spPr>
          <a:xfrm>
            <a:off x="304800" y="1600201"/>
            <a:ext cx="8382000" cy="4800600"/>
          </a:xfrm>
        </p:spPr>
        <p:txBody>
          <a:bodyPr>
            <a:noAutofit/>
          </a:bodyPr>
          <a:lstStyle/>
          <a:p>
            <a:r>
              <a:rPr lang="en-US" sz="3300" b="1" dirty="0" smtClean="0"/>
              <a:t>Advantages/disadvantages of breastfeeding</a:t>
            </a:r>
          </a:p>
          <a:p>
            <a:r>
              <a:rPr lang="en-US" sz="3300" b="1" dirty="0" smtClean="0"/>
              <a:t>Advantages/disadvantages of formula feeding</a:t>
            </a:r>
          </a:p>
          <a:p>
            <a:pPr lvl="1"/>
            <a:r>
              <a:rPr lang="en-US" sz="3300" b="1" dirty="0" smtClean="0"/>
              <a:t>Get into 4 groups~ you have 5-7 minutes to make a list of advantages/disadvantages for your assigned topic.</a:t>
            </a:r>
          </a:p>
          <a:p>
            <a:pPr lvl="1"/>
            <a:r>
              <a:rPr lang="en-US" sz="3300" b="1" dirty="0" smtClean="0"/>
              <a:t>You will put your lists on the board.</a:t>
            </a:r>
            <a:endParaRPr lang="en-US" sz="33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Feeding Options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Breastfeeding 	</a:t>
            </a:r>
          </a:p>
          <a:p>
            <a:pPr lvl="1"/>
            <a:r>
              <a:rPr lang="en-US" dirty="0" smtClean="0">
                <a:solidFill>
                  <a:schemeClr val="tx1"/>
                </a:solidFill>
                <a:latin typeface="+mn-lt"/>
                <a:ea typeface="+mn-ea"/>
                <a:cs typeface="+mn-cs"/>
              </a:rPr>
              <a:t>Healthy for baby, easier to digest, always ready to give the baby, can’t overfeed the baby, helps baby’s immune system, helps mom lose weight 	</a:t>
            </a:r>
          </a:p>
          <a:p>
            <a:pPr lvl="1"/>
            <a:r>
              <a:rPr lang="en-US" dirty="0" smtClean="0">
                <a:solidFill>
                  <a:schemeClr val="tx1"/>
                </a:solidFill>
                <a:latin typeface="+mn-lt"/>
                <a:ea typeface="+mn-ea"/>
                <a:cs typeface="+mn-cs"/>
              </a:rPr>
              <a:t>Illness and stress of mom can lessen milk supply, mom’s diet affects milk, lacks iron and fluoride, no one else can help feed 	</a:t>
            </a:r>
          </a:p>
        </p:txBody>
      </p:sp>
      <p:pic>
        <p:nvPicPr>
          <p:cNvPr id="7170" name="Picture 2" descr="C:\Documents and Settings\All Users\Documents\Temp\Temporary Internet Files\Content.IE5\K02NFWB3\MPj04228010000[1].jpg"/>
          <p:cNvPicPr>
            <a:picLocks noChangeAspect="1" noChangeArrowheads="1"/>
          </p:cNvPicPr>
          <p:nvPr/>
        </p:nvPicPr>
        <p:blipFill>
          <a:blip r:embed="rId3" cstate="print"/>
          <a:srcRect/>
          <a:stretch>
            <a:fillRect/>
          </a:stretch>
        </p:blipFill>
        <p:spPr bwMode="auto">
          <a:xfrm>
            <a:off x="7293980" y="381000"/>
            <a:ext cx="1828800" cy="1828800"/>
          </a:xfrm>
          <a:prstGeom prst="rect">
            <a:avLst/>
          </a:prstGeom>
          <a:noFill/>
        </p:spPr>
      </p:pic>
      <p:pic>
        <p:nvPicPr>
          <p:cNvPr id="7171" name="Picture 3" descr="C:\Documents and Settings\All Users\Documents\Temp\Temporary Internet Files\Content.IE5\50YT5M8P\MPj04226890000[1].jpg"/>
          <p:cNvPicPr>
            <a:picLocks noChangeAspect="1" noChangeArrowheads="1"/>
          </p:cNvPicPr>
          <p:nvPr/>
        </p:nvPicPr>
        <p:blipFill>
          <a:blip r:embed="rId4" cstate="print"/>
          <a:srcRect/>
          <a:stretch>
            <a:fillRect/>
          </a:stretch>
        </p:blipFill>
        <p:spPr bwMode="auto">
          <a:xfrm>
            <a:off x="5562600" y="288409"/>
            <a:ext cx="1293167" cy="1941647"/>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 #1</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p>
          <a:p>
            <a:pPr>
              <a:buNone/>
            </a:pPr>
            <a:r>
              <a:rPr lang="en-US" dirty="0" smtClean="0"/>
              <a:t>1. Soothing a crying newborn helps it develop a sense of:</a:t>
            </a:r>
          </a:p>
          <a:p>
            <a:pPr>
              <a:buNone/>
            </a:pPr>
            <a:r>
              <a:rPr lang="en-US" dirty="0" smtClean="0"/>
              <a:t>	A.  Self-actualization</a:t>
            </a:r>
          </a:p>
          <a:p>
            <a:pPr>
              <a:buNone/>
            </a:pPr>
            <a:r>
              <a:rPr lang="en-US" dirty="0" smtClean="0"/>
              <a:t>	B.  Trust</a:t>
            </a:r>
          </a:p>
          <a:p>
            <a:pPr>
              <a:buNone/>
            </a:pPr>
            <a:r>
              <a:rPr lang="en-US" dirty="0" smtClean="0"/>
              <a:t>	C.  Independence</a:t>
            </a:r>
          </a:p>
          <a:p>
            <a:pPr>
              <a:buNone/>
            </a:pPr>
            <a:r>
              <a:rPr lang="en-US" dirty="0" smtClean="0"/>
              <a:t>	D. Being spoiled</a:t>
            </a:r>
          </a:p>
          <a:p>
            <a:pPr>
              <a:buNone/>
            </a:pPr>
            <a:r>
              <a:rPr lang="en-US" dirty="0" smtClean="0"/>
              <a:t> </a:t>
            </a:r>
          </a:p>
          <a:p>
            <a:pPr>
              <a:buNone/>
            </a:pPr>
            <a:r>
              <a:rPr lang="en-US" dirty="0" smtClean="0"/>
              <a:t>2.  Which type of cry is the most demanding?</a:t>
            </a:r>
          </a:p>
          <a:p>
            <a:pPr>
              <a:buNone/>
            </a:pPr>
            <a:r>
              <a:rPr lang="en-US" dirty="0" smtClean="0"/>
              <a:t>	A.  Hunger</a:t>
            </a:r>
          </a:p>
          <a:p>
            <a:pPr>
              <a:buNone/>
            </a:pPr>
            <a:r>
              <a:rPr lang="en-US" dirty="0" smtClean="0"/>
              <a:t>	B.  Pain</a:t>
            </a:r>
          </a:p>
          <a:p>
            <a:pPr>
              <a:buNone/>
            </a:pPr>
            <a:r>
              <a:rPr lang="en-US" dirty="0" smtClean="0"/>
              <a:t>	C.  Bored </a:t>
            </a:r>
          </a:p>
          <a:p>
            <a:pPr>
              <a:buNone/>
            </a:pPr>
            <a:r>
              <a:rPr lang="en-US" dirty="0" smtClean="0"/>
              <a:t>	D.  Needing to be changed</a:t>
            </a: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Formula 	</a:t>
            </a:r>
          </a:p>
          <a:p>
            <a:pPr lvl="1"/>
            <a:r>
              <a:rPr lang="en-US" dirty="0" smtClean="0"/>
              <a:t>Higher in Iron, easier to leave baby, no special clothing for mom, not affected by mom’s diet and life. 	</a:t>
            </a:r>
          </a:p>
          <a:p>
            <a:pPr lvl="1"/>
            <a:r>
              <a:rPr lang="en-US" dirty="0" smtClean="0"/>
              <a:t>Difficult to digest, prep time, expensive 	</a:t>
            </a:r>
          </a:p>
          <a:p>
            <a:endParaRPr lang="en-US" dirty="0" smtClean="0"/>
          </a:p>
          <a:p>
            <a:endParaRPr lang="en-US" dirty="0"/>
          </a:p>
        </p:txBody>
      </p:sp>
      <p:pic>
        <p:nvPicPr>
          <p:cNvPr id="8194" name="Picture 2" descr="C:\Documents and Settings\All Users\Documents\Temp\Temporary Internet Files\Content.IE5\2NQV2TTD\MPj04071440000[1].jpg"/>
          <p:cNvPicPr>
            <a:picLocks noChangeAspect="1" noChangeArrowheads="1"/>
          </p:cNvPicPr>
          <p:nvPr/>
        </p:nvPicPr>
        <p:blipFill>
          <a:blip r:embed="rId3" cstate="print"/>
          <a:srcRect/>
          <a:stretch>
            <a:fillRect/>
          </a:stretch>
        </p:blipFill>
        <p:spPr bwMode="auto">
          <a:xfrm>
            <a:off x="6248400" y="4648200"/>
            <a:ext cx="2414959" cy="1609344"/>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of Life Booklet</a:t>
            </a:r>
            <a:endParaRPr lang="en-US" dirty="0"/>
          </a:p>
        </p:txBody>
      </p:sp>
      <p:sp>
        <p:nvSpPr>
          <p:cNvPr id="3" name="Content Placeholder 2"/>
          <p:cNvSpPr>
            <a:spLocks noGrp="1"/>
          </p:cNvSpPr>
          <p:nvPr>
            <p:ph idx="1"/>
          </p:nvPr>
        </p:nvSpPr>
        <p:spPr/>
        <p:txBody>
          <a:bodyPr>
            <a:normAutofit/>
          </a:bodyPr>
          <a:lstStyle/>
          <a:p>
            <a:r>
              <a:rPr lang="en-US" sz="3600" b="1" dirty="0" smtClean="0"/>
              <a:t>Physical Development</a:t>
            </a:r>
          </a:p>
          <a:p>
            <a:r>
              <a:rPr lang="en-US" sz="3600" b="1" dirty="0" smtClean="0"/>
              <a:t>Emotional/Social Development</a:t>
            </a:r>
          </a:p>
          <a:p>
            <a:r>
              <a:rPr lang="en-US" sz="3600" b="1" dirty="0" smtClean="0"/>
              <a:t>Cognitive Development</a:t>
            </a:r>
          </a:p>
          <a:p>
            <a:endParaRPr lang="en-US" sz="3600" b="1" dirty="0"/>
          </a:p>
          <a:p>
            <a:r>
              <a:rPr lang="en-US" sz="3600" b="1" dirty="0" smtClean="0"/>
              <a:t>You will need:</a:t>
            </a:r>
          </a:p>
          <a:p>
            <a:pPr lvl="1"/>
            <a:r>
              <a:rPr lang="en-US" sz="3600" b="1" dirty="0" smtClean="0"/>
              <a:t>Cover</a:t>
            </a:r>
          </a:p>
          <a:p>
            <a:pPr lvl="1"/>
            <a:r>
              <a:rPr lang="en-US" sz="3600" b="1" dirty="0" smtClean="0"/>
              <a:t>6 sheets of paper</a:t>
            </a:r>
            <a:endParaRPr lang="en-US" sz="3600" b="1" dirty="0"/>
          </a:p>
        </p:txBody>
      </p:sp>
    </p:spTree>
    <p:extLst>
      <p:ext uri="{BB962C8B-B14F-4D97-AF65-F5344CB8AC3E}">
        <p14:creationId xmlns:p14="http://schemas.microsoft.com/office/powerpoint/2010/main" val="3081553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DAPLA Time</a:t>
            </a:r>
            <a:endParaRPr lang="en-US" dirty="0"/>
          </a:p>
        </p:txBody>
      </p:sp>
      <p:sp>
        <p:nvSpPr>
          <p:cNvPr id="3" name="Content Placeholder 2"/>
          <p:cNvSpPr>
            <a:spLocks noGrp="1"/>
          </p:cNvSpPr>
          <p:nvPr>
            <p:ph idx="1"/>
          </p:nvPr>
        </p:nvSpPr>
        <p:spPr/>
        <p:txBody>
          <a:bodyPr>
            <a:normAutofit/>
          </a:bodyPr>
          <a:lstStyle/>
          <a:p>
            <a:r>
              <a:rPr lang="en-US" sz="5000" dirty="0" smtClean="0"/>
              <a:t>Yarn Art</a:t>
            </a:r>
          </a:p>
          <a:p>
            <a:pPr lvl="1"/>
            <a:r>
              <a:rPr lang="en-US" sz="5000" dirty="0" smtClean="0"/>
              <a:t>Using one piece of yarn create a design on any color of construction paper.</a:t>
            </a:r>
            <a:endParaRPr lang="en-US" sz="5000" dirty="0"/>
          </a:p>
        </p:txBody>
      </p:sp>
    </p:spTree>
    <p:extLst>
      <p:ext uri="{BB962C8B-B14F-4D97-AF65-F5344CB8AC3E}">
        <p14:creationId xmlns:p14="http://schemas.microsoft.com/office/powerpoint/2010/main" val="51239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#3</a:t>
            </a:r>
            <a:endParaRPr lang="en-US" dirty="0"/>
          </a:p>
        </p:txBody>
      </p:sp>
      <p:sp>
        <p:nvSpPr>
          <p:cNvPr id="3" name="Content Placeholder 2"/>
          <p:cNvSpPr>
            <a:spLocks noGrp="1"/>
          </p:cNvSpPr>
          <p:nvPr>
            <p:ph idx="1"/>
          </p:nvPr>
        </p:nvSpPr>
        <p:spPr/>
        <p:txBody>
          <a:bodyPr/>
          <a:lstStyle/>
          <a:p>
            <a:r>
              <a:rPr lang="en-US" dirty="0" smtClean="0"/>
              <a:t>How will you/your wife feed you future newborns? Explain </a:t>
            </a:r>
            <a:r>
              <a:rPr lang="en-US" smtClean="0"/>
              <a:t>your reasoning</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What is Shaken Baby Syndrome (SBS) and how can it happen?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Brain tissue easily damaged as it moves inside the skull. </a:t>
            </a:r>
          </a:p>
          <a:p>
            <a:r>
              <a:rPr lang="en-US" dirty="0" smtClean="0">
                <a:solidFill>
                  <a:schemeClr val="tx1"/>
                </a:solidFill>
                <a:latin typeface="+mn-lt"/>
                <a:ea typeface="+mn-ea"/>
                <a:cs typeface="+mn-cs"/>
              </a:rPr>
              <a:t>Jostling an infant back and forth and playing horsey ride and tossing the kid up in the air can all cause shaken baby syndrome. </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You knew your baby would cry. But, did you know how frustrating that crying could be when you have tried everything to comfort your baby, and she just keeps crying? Dealing with a crying baby can be very hard, and parents often don't realize just how frustrating it is until they are in a stressful situation. No one thinks they will shake their infant, but research shows crying as the number one trigger leading caregivers to violently shake and injure babies. </a:t>
            </a:r>
            <a:br>
              <a:rPr lang="en-US" sz="2000" dirty="0" smtClean="0"/>
            </a:br>
            <a:r>
              <a:rPr lang="en-US" sz="2000" dirty="0" smtClean="0"/>
              <a:t/>
            </a:r>
            <a:br>
              <a:rPr lang="en-US" sz="2000" dirty="0" smtClean="0"/>
            </a:br>
            <a:r>
              <a:rPr lang="en-US" sz="2000" dirty="0" smtClean="0"/>
              <a:t>No matter how frustrated you get...</a:t>
            </a:r>
            <a:br>
              <a:rPr lang="en-US" sz="2000" dirty="0" smtClean="0"/>
            </a:br>
            <a:endParaRPr lang="en-US" sz="2000" dirty="0" smtClean="0"/>
          </a:p>
          <a:p>
            <a:pPr algn="ctr">
              <a:buNone/>
            </a:pPr>
            <a:r>
              <a:rPr lang="en-US" sz="2000" b="1" dirty="0" smtClean="0"/>
              <a:t>   Never Shake a Baby</a:t>
            </a:r>
            <a:endParaRPr lang="en-US" sz="2000" dirty="0" smtClean="0"/>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brain rotates within the skull cavity, injuring or destroying brain tissue. </a:t>
            </a:r>
          </a:p>
          <a:p>
            <a:r>
              <a:rPr lang="en-US" dirty="0" smtClean="0"/>
              <a:t>When shaking occurs, blood vessels feeding the brain can be torn, leading to bleeding around the brain. </a:t>
            </a:r>
          </a:p>
          <a:p>
            <a:r>
              <a:rPr lang="en-US" dirty="0" smtClean="0"/>
              <a:t>Blood pools within the skull, sometimes creating more pressure within the skull and possibly causing additional brain damage. </a:t>
            </a:r>
          </a:p>
          <a:p>
            <a:r>
              <a:rPr lang="en-US" dirty="0" smtClean="0"/>
              <a:t>Retinal (back of the eye) bleeding is very common </a:t>
            </a:r>
            <a:endParaRPr lang="en-US" dirty="0"/>
          </a:p>
        </p:txBody>
      </p:sp>
      <p:pic>
        <p:nvPicPr>
          <p:cNvPr id="4" name="Picture 3" descr="Animation%20copy.jpg"/>
          <p:cNvPicPr>
            <a:picLocks noChangeAspect="1"/>
          </p:cNvPicPr>
          <p:nvPr/>
        </p:nvPicPr>
        <p:blipFill>
          <a:blip r:embed="rId3" cstate="print"/>
          <a:stretch>
            <a:fillRect/>
          </a:stretch>
        </p:blipFill>
        <p:spPr>
          <a:xfrm>
            <a:off x="5029200" y="228601"/>
            <a:ext cx="1905000" cy="1435274"/>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Immediate Consequences: </a:t>
            </a:r>
            <a:endParaRPr lang="en-US" dirty="0"/>
          </a:p>
        </p:txBody>
      </p:sp>
      <p:sp>
        <p:nvSpPr>
          <p:cNvPr id="3" name="Content Placeholder 2"/>
          <p:cNvSpPr>
            <a:spLocks noGrp="1"/>
          </p:cNvSpPr>
          <p:nvPr>
            <p:ph idx="1"/>
          </p:nvPr>
        </p:nvSpPr>
        <p:spPr/>
        <p:txBody>
          <a:bodyPr>
            <a:normAutofit/>
          </a:bodyPr>
          <a:lstStyle/>
          <a:p>
            <a:r>
              <a:rPr lang="en-US" dirty="0" smtClean="0"/>
              <a:t>Breathing may stop or be compromised </a:t>
            </a:r>
          </a:p>
          <a:p>
            <a:r>
              <a:rPr lang="en-US" dirty="0" smtClean="0"/>
              <a:t>Extreme irritability </a:t>
            </a:r>
          </a:p>
          <a:p>
            <a:r>
              <a:rPr lang="en-US" dirty="0" smtClean="0"/>
              <a:t>Seizures </a:t>
            </a:r>
          </a:p>
          <a:p>
            <a:r>
              <a:rPr lang="en-US" dirty="0" smtClean="0"/>
              <a:t>Limp arms and legs or rigidity/posturing </a:t>
            </a:r>
          </a:p>
          <a:p>
            <a:r>
              <a:rPr lang="en-US" dirty="0" smtClean="0"/>
              <a:t>Decreased level of consciousness </a:t>
            </a:r>
          </a:p>
          <a:p>
            <a:r>
              <a:rPr lang="en-US" dirty="0" smtClean="0"/>
              <a:t>Vomiting; poor feeding </a:t>
            </a:r>
          </a:p>
          <a:p>
            <a:r>
              <a:rPr lang="en-US" dirty="0" smtClean="0"/>
              <a:t>Inability to suck or swallow </a:t>
            </a:r>
          </a:p>
          <a:p>
            <a:r>
              <a:rPr lang="en-US" dirty="0" smtClean="0"/>
              <a:t>Heart may stop </a:t>
            </a:r>
          </a:p>
          <a:p>
            <a:r>
              <a:rPr lang="en-US" dirty="0" smtClean="0"/>
              <a:t>Death</a:t>
            </a:r>
            <a:endParaRPr lang="en-US" dirty="0"/>
          </a:p>
        </p:txBody>
      </p:sp>
      <p:pic>
        <p:nvPicPr>
          <p:cNvPr id="4" name="Picture 3" descr="Brain.jpg"/>
          <p:cNvPicPr>
            <a:picLocks noChangeAspect="1"/>
          </p:cNvPicPr>
          <p:nvPr/>
        </p:nvPicPr>
        <p:blipFill>
          <a:blip r:embed="rId3" cstate="print"/>
          <a:stretch>
            <a:fillRect/>
          </a:stretch>
        </p:blipFill>
        <p:spPr>
          <a:xfrm>
            <a:off x="6629400" y="4114800"/>
            <a:ext cx="2209800" cy="2527648"/>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Long-Term Consequences: </a:t>
            </a:r>
            <a:endParaRPr lang="en-US" dirty="0"/>
          </a:p>
        </p:txBody>
      </p:sp>
      <p:sp>
        <p:nvSpPr>
          <p:cNvPr id="3" name="Content Placeholder 2"/>
          <p:cNvSpPr>
            <a:spLocks noGrp="1"/>
          </p:cNvSpPr>
          <p:nvPr>
            <p:ph idx="1"/>
          </p:nvPr>
        </p:nvSpPr>
        <p:spPr>
          <a:xfrm>
            <a:off x="457200" y="1371600"/>
            <a:ext cx="8229600" cy="4759325"/>
          </a:xfrm>
        </p:spPr>
        <p:txBody>
          <a:bodyPr>
            <a:normAutofit lnSpcReduction="10000"/>
          </a:bodyPr>
          <a:lstStyle/>
          <a:p>
            <a:r>
              <a:rPr lang="en-US" dirty="0" smtClean="0"/>
              <a:t>Learning disabilities </a:t>
            </a:r>
          </a:p>
          <a:p>
            <a:r>
              <a:rPr lang="en-US" dirty="0" smtClean="0"/>
              <a:t>Physical disabilities </a:t>
            </a:r>
          </a:p>
          <a:p>
            <a:r>
              <a:rPr lang="en-US" dirty="0" smtClean="0"/>
              <a:t>Visual disabilities or blindness </a:t>
            </a:r>
          </a:p>
          <a:p>
            <a:r>
              <a:rPr lang="en-US" dirty="0" smtClean="0"/>
              <a:t>Hearing impairment </a:t>
            </a:r>
          </a:p>
          <a:p>
            <a:r>
              <a:rPr lang="en-US" dirty="0" smtClean="0"/>
              <a:t>Speech disabilities </a:t>
            </a:r>
          </a:p>
          <a:p>
            <a:r>
              <a:rPr lang="en-US" dirty="0" smtClean="0"/>
              <a:t>Cerebral Palsy </a:t>
            </a:r>
          </a:p>
          <a:p>
            <a:r>
              <a:rPr lang="en-US" dirty="0" smtClean="0"/>
              <a:t>Seizures </a:t>
            </a:r>
          </a:p>
          <a:p>
            <a:r>
              <a:rPr lang="en-US" dirty="0" smtClean="0"/>
              <a:t>Behavior disorders </a:t>
            </a:r>
          </a:p>
          <a:p>
            <a:r>
              <a:rPr lang="en-US" dirty="0" smtClean="0"/>
              <a:t>Cognitive impairment </a:t>
            </a:r>
          </a:p>
          <a:p>
            <a:r>
              <a:rPr lang="en-US" dirty="0" smtClean="0"/>
              <a:t>Death </a:t>
            </a:r>
            <a:endParaRPr lang="en-US" dirty="0"/>
          </a:p>
        </p:txBody>
      </p:sp>
      <p:pic>
        <p:nvPicPr>
          <p:cNvPr id="4" name="Picture 3" descr="Retinal%20hemorrages.jpg"/>
          <p:cNvPicPr>
            <a:picLocks noChangeAspect="1"/>
          </p:cNvPicPr>
          <p:nvPr/>
        </p:nvPicPr>
        <p:blipFill>
          <a:blip r:embed="rId3" cstate="print"/>
          <a:stretch>
            <a:fillRect/>
          </a:stretch>
        </p:blipFill>
        <p:spPr>
          <a:xfrm>
            <a:off x="5867400" y="2895600"/>
            <a:ext cx="2531696" cy="27051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dirty="0" smtClean="0"/>
              <a:t>Babies' heads are relatively large and heavy, making up about 25% of their total body weight. Their neck muscles are too weak to support such a disproportionately large head. </a:t>
            </a:r>
          </a:p>
          <a:p>
            <a:r>
              <a:rPr lang="en-US" dirty="0" smtClean="0"/>
              <a:t>Babies' brains are immature and more easily injured by shaking. </a:t>
            </a:r>
          </a:p>
          <a:p>
            <a:r>
              <a:rPr lang="en-US" dirty="0" smtClean="0"/>
              <a:t>Babies' blood vessels around the brain are more susceptible to tearing than older children or adults. </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 #1</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3.  When frustrated by a crying infant, all of the following are good for the caregiver to do except:</a:t>
            </a:r>
          </a:p>
          <a:p>
            <a:pPr>
              <a:buNone/>
            </a:pPr>
            <a:r>
              <a:rPr lang="en-US" dirty="0" smtClean="0"/>
              <a:t>A.  Call a friend/relative to come over and help or just to</a:t>
            </a:r>
          </a:p>
          <a:p>
            <a:pPr>
              <a:buNone/>
            </a:pPr>
            <a:r>
              <a:rPr lang="en-US" dirty="0" smtClean="0"/>
              <a:t>       talk to them</a:t>
            </a:r>
          </a:p>
          <a:p>
            <a:pPr>
              <a:buNone/>
            </a:pPr>
            <a:r>
              <a:rPr lang="en-US" dirty="0" smtClean="0"/>
              <a:t>B.  Get frustrated and become out of control</a:t>
            </a:r>
          </a:p>
          <a:p>
            <a:pPr>
              <a:buNone/>
            </a:pPr>
            <a:r>
              <a:rPr lang="en-US" dirty="0" smtClean="0"/>
              <a:t>C.  Put the baby down in a safe place, close the door, and take a break	</a:t>
            </a:r>
          </a:p>
          <a:p>
            <a:pPr>
              <a:buNone/>
            </a:pPr>
            <a:r>
              <a:rPr lang="en-US" dirty="0" smtClean="0"/>
              <a:t>D.  Run the vacuum, dishwasher, washer and dryer, etc..</a:t>
            </a:r>
          </a:p>
          <a:p>
            <a:pPr>
              <a:buNone/>
            </a:pPr>
            <a:r>
              <a:rPr lang="en-US" dirty="0" smtClean="0"/>
              <a:t> </a:t>
            </a:r>
          </a:p>
          <a:p>
            <a:pPr>
              <a:buNone/>
            </a:pPr>
            <a:r>
              <a:rPr lang="en-US" dirty="0" smtClean="0"/>
              <a:t>4.  According to the Abuse Formula, who is a potential abuser?</a:t>
            </a:r>
          </a:p>
          <a:p>
            <a:pPr>
              <a:buNone/>
            </a:pPr>
            <a:r>
              <a:rPr lang="en-US" dirty="0" smtClean="0"/>
              <a:t>	A.  A crazy person</a:t>
            </a:r>
          </a:p>
          <a:p>
            <a:pPr>
              <a:buNone/>
            </a:pPr>
            <a:r>
              <a:rPr lang="en-US" dirty="0" smtClean="0"/>
              <a:t>	B.  Not you</a:t>
            </a:r>
          </a:p>
          <a:p>
            <a:pPr>
              <a:buNone/>
            </a:pPr>
            <a:r>
              <a:rPr lang="en-US" dirty="0" smtClean="0"/>
              <a:t>	C.  A caregiver who is under stress</a:t>
            </a:r>
          </a:p>
          <a:p>
            <a:pPr>
              <a:buNone/>
            </a:pPr>
            <a:r>
              <a:rPr lang="en-US" dirty="0" smtClean="0"/>
              <a:t>	D.  A caregiver with no experience in taking</a:t>
            </a:r>
          </a:p>
          <a:p>
            <a:pPr>
              <a:buNone/>
            </a:pPr>
            <a:r>
              <a:rPr lang="en-US" dirty="0" smtClean="0"/>
              <a:t>                  care of a child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sp>
        <p:nvSpPr>
          <p:cNvPr id="3" name="Content Placeholder 2"/>
          <p:cNvSpPr>
            <a:spLocks noGrp="1"/>
          </p:cNvSpPr>
          <p:nvPr>
            <p:ph idx="1"/>
          </p:nvPr>
        </p:nvSpPr>
        <p:spPr/>
        <p:txBody>
          <a:bodyPr/>
          <a:lstStyle/>
          <a:p>
            <a:r>
              <a:rPr lang="en-US" dirty="0" smtClean="0"/>
              <a:t>Often, perpetrators shake an infant or child out of frustration or anger. This most often occurs when the baby won't stop crying. Other triggering events include toilet training difficulties and feeding problems. </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What are some effects of SBS on a Child?</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Cause brain damage. </a:t>
            </a:r>
          </a:p>
          <a:p>
            <a:r>
              <a:rPr lang="en-US" dirty="0" smtClean="0">
                <a:solidFill>
                  <a:schemeClr val="tx1"/>
                </a:solidFill>
                <a:latin typeface="+mn-lt"/>
                <a:ea typeface="+mn-ea"/>
                <a:cs typeface="+mn-cs"/>
              </a:rPr>
              <a:t>Sever shaking can cause possible death. </a:t>
            </a:r>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What is Sudden Infant Death Syndrome? (SIDS)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Sudden unexplained death of an apparently healthy child. Generally occurs in the first year of life. </a:t>
            </a:r>
          </a:p>
          <a:p>
            <a:pPr>
              <a:buNone/>
            </a:pPr>
            <a:endParaRPr lang="en-US" dirty="0"/>
          </a:p>
        </p:txBody>
      </p:sp>
      <p:pic>
        <p:nvPicPr>
          <p:cNvPr id="4" name="Picture 3" descr="homeback.jpg"/>
          <p:cNvPicPr>
            <a:picLocks noChangeAspect="1"/>
          </p:cNvPicPr>
          <p:nvPr/>
        </p:nvPicPr>
        <p:blipFill>
          <a:blip r:embed="rId3" cstate="print"/>
          <a:stretch>
            <a:fillRect/>
          </a:stretch>
        </p:blipFill>
        <p:spPr>
          <a:xfrm>
            <a:off x="2971800" y="3048000"/>
            <a:ext cx="2813050" cy="2234666"/>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Related to SIDS</a:t>
            </a:r>
            <a:endParaRPr lang="en-US" dirty="0"/>
          </a:p>
        </p:txBody>
      </p:sp>
      <p:sp>
        <p:nvSpPr>
          <p:cNvPr id="3" name="Content Placeholder 2"/>
          <p:cNvSpPr>
            <a:spLocks noGrp="1"/>
          </p:cNvSpPr>
          <p:nvPr>
            <p:ph idx="1"/>
          </p:nvPr>
        </p:nvSpPr>
        <p:spPr/>
        <p:txBody>
          <a:bodyPr/>
          <a:lstStyle/>
          <a:p>
            <a:r>
              <a:rPr lang="en-US" dirty="0" smtClean="0"/>
              <a:t>Use page 4B &amp; 4C in your packet</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 Give some prevention strategies for SIDS.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mn-lt"/>
                <a:ea typeface="+mn-ea"/>
                <a:cs typeface="+mn-cs"/>
              </a:rPr>
              <a:t>Having the infant sleep on its back is the most recommended. </a:t>
            </a:r>
          </a:p>
          <a:p>
            <a:r>
              <a:rPr lang="en-US" dirty="0" smtClean="0">
                <a:solidFill>
                  <a:schemeClr val="tx1"/>
                </a:solidFill>
                <a:latin typeface="+mn-lt"/>
                <a:ea typeface="+mn-ea"/>
                <a:cs typeface="+mn-cs"/>
              </a:rPr>
              <a:t>Do not smoke or be around smokers, </a:t>
            </a:r>
          </a:p>
          <a:p>
            <a:r>
              <a:rPr lang="en-US" dirty="0" smtClean="0">
                <a:solidFill>
                  <a:schemeClr val="tx1"/>
                </a:solidFill>
                <a:latin typeface="+mn-lt"/>
                <a:ea typeface="+mn-ea"/>
                <a:cs typeface="+mn-cs"/>
              </a:rPr>
              <a:t>No stuffed animals or soft bedding. </a:t>
            </a:r>
          </a:p>
          <a:p>
            <a:pPr lvl="1"/>
            <a:r>
              <a:rPr lang="en-US" sz="1200" dirty="0" smtClean="0">
                <a:hlinkClick r:id="" action="ppaction://hlinkfile"/>
              </a:rPr>
              <a:t>Environment</a:t>
            </a:r>
            <a:r>
              <a:rPr lang="en-US" sz="1200" dirty="0" smtClean="0"/>
              <a:t> </a:t>
            </a:r>
          </a:p>
          <a:p>
            <a:pPr lvl="2"/>
            <a:r>
              <a:rPr lang="en-US" sz="1200" dirty="0" smtClean="0">
                <a:hlinkClick r:id="" action="ppaction://hlinkfile"/>
              </a:rPr>
              <a:t>Sleep positioning</a:t>
            </a:r>
            <a:r>
              <a:rPr lang="en-US" sz="1200" dirty="0" smtClean="0"/>
              <a:t> </a:t>
            </a:r>
          </a:p>
          <a:p>
            <a:pPr lvl="2"/>
            <a:r>
              <a:rPr lang="en-US" sz="1200" dirty="0" smtClean="0">
                <a:hlinkClick r:id="" action="ppaction://hlinkfile"/>
              </a:rPr>
              <a:t>Breastfeeding</a:t>
            </a:r>
            <a:r>
              <a:rPr lang="en-US" sz="1200" dirty="0" smtClean="0"/>
              <a:t> </a:t>
            </a:r>
          </a:p>
          <a:p>
            <a:pPr lvl="2"/>
            <a:r>
              <a:rPr lang="en-US" sz="1200" dirty="0" smtClean="0">
                <a:hlinkClick r:id="" action="ppaction://hlinkfile"/>
              </a:rPr>
              <a:t>Co-sleeping</a:t>
            </a:r>
            <a:r>
              <a:rPr lang="en-US" sz="1200" dirty="0" smtClean="0"/>
              <a:t> </a:t>
            </a:r>
          </a:p>
          <a:p>
            <a:pPr lvl="2"/>
            <a:r>
              <a:rPr lang="en-US" sz="1200" dirty="0" smtClean="0">
                <a:hlinkClick r:id="" action="ppaction://hlinkfile"/>
              </a:rPr>
              <a:t>Secondhand smoke reduction</a:t>
            </a:r>
            <a:r>
              <a:rPr lang="en-US" sz="1200" dirty="0" smtClean="0"/>
              <a:t> </a:t>
            </a:r>
          </a:p>
          <a:p>
            <a:pPr lvl="1"/>
            <a:r>
              <a:rPr lang="en-US" sz="1200" dirty="0" smtClean="0">
                <a:hlinkClick r:id="" action="ppaction://hlinkfile"/>
              </a:rPr>
              <a:t>Sleeping area</a:t>
            </a:r>
            <a:r>
              <a:rPr lang="en-US" sz="1200" dirty="0" smtClean="0"/>
              <a:t> </a:t>
            </a:r>
          </a:p>
          <a:p>
            <a:pPr lvl="2"/>
            <a:r>
              <a:rPr lang="en-US" sz="1200" dirty="0" smtClean="0">
                <a:hlinkClick r:id="" action="ppaction://hlinkfile"/>
              </a:rPr>
              <a:t>Bedding</a:t>
            </a:r>
            <a:r>
              <a:rPr lang="en-US" sz="1200" dirty="0" smtClean="0"/>
              <a:t> </a:t>
            </a:r>
          </a:p>
          <a:p>
            <a:pPr lvl="2"/>
            <a:r>
              <a:rPr lang="en-US" sz="1200" dirty="0" smtClean="0">
                <a:hlinkClick r:id="" action="ppaction://hlinkfile"/>
              </a:rPr>
              <a:t>Sleep sacks</a:t>
            </a:r>
            <a:r>
              <a:rPr lang="en-US" sz="1200" dirty="0" smtClean="0"/>
              <a:t> </a:t>
            </a:r>
          </a:p>
          <a:p>
            <a:pPr lvl="2"/>
            <a:r>
              <a:rPr lang="en-US" sz="1200" dirty="0" smtClean="0">
                <a:hlinkClick r:id="" action="ppaction://hlinkfile"/>
              </a:rPr>
              <a:t>Pacifiers</a:t>
            </a:r>
            <a:r>
              <a:rPr lang="en-US" sz="1200" dirty="0" smtClean="0"/>
              <a:t> </a:t>
            </a:r>
          </a:p>
          <a:p>
            <a:pPr lvl="2"/>
            <a:r>
              <a:rPr lang="en-US" sz="1200" dirty="0" smtClean="0">
                <a:hlinkClick r:id="" action="ppaction://hlinkfile"/>
              </a:rPr>
              <a:t>Air circulation with fan use</a:t>
            </a:r>
            <a:r>
              <a:rPr lang="en-US" sz="1200" dirty="0" smtClean="0"/>
              <a:t> </a:t>
            </a:r>
          </a:p>
          <a:p>
            <a:pPr lvl="2"/>
            <a:r>
              <a:rPr lang="en-US" sz="1200" dirty="0" smtClean="0">
                <a:hlinkClick r:id="" action="ppaction://hlinkfile"/>
              </a:rPr>
              <a:t>Bumper pads</a:t>
            </a:r>
            <a:r>
              <a:rPr lang="en-US" sz="1200" dirty="0" smtClean="0"/>
              <a:t> </a:t>
            </a:r>
            <a:endParaRPr lang="en-US" dirty="0"/>
          </a:p>
        </p:txBody>
      </p:sp>
      <p:pic>
        <p:nvPicPr>
          <p:cNvPr id="4" name="Picture 3" descr="logospring.jpg"/>
          <p:cNvPicPr>
            <a:picLocks noChangeAspect="1"/>
          </p:cNvPicPr>
          <p:nvPr/>
        </p:nvPicPr>
        <p:blipFill>
          <a:blip r:embed="rId3" cstate="print"/>
          <a:stretch>
            <a:fillRect/>
          </a:stretch>
        </p:blipFill>
        <p:spPr>
          <a:xfrm>
            <a:off x="5029200" y="3962400"/>
            <a:ext cx="2133600" cy="15240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 #1</a:t>
            </a:r>
            <a:endParaRPr lang="en-US" dirty="0"/>
          </a:p>
        </p:txBody>
      </p:sp>
      <p:sp>
        <p:nvSpPr>
          <p:cNvPr id="3" name="Content Placeholder 2"/>
          <p:cNvSpPr>
            <a:spLocks noGrp="1"/>
          </p:cNvSpPr>
          <p:nvPr>
            <p:ph idx="1"/>
          </p:nvPr>
        </p:nvSpPr>
        <p:spPr/>
        <p:txBody>
          <a:bodyPr/>
          <a:lstStyle/>
          <a:p>
            <a:r>
              <a:rPr lang="en-US" dirty="0" smtClean="0"/>
              <a:t>5. What is SIDS</a:t>
            </a:r>
          </a:p>
          <a:p>
            <a:pPr lvl="1"/>
            <a:r>
              <a:rPr lang="en-US" dirty="0" smtClean="0"/>
              <a:t>A. Shaking baby syndrome</a:t>
            </a:r>
          </a:p>
          <a:p>
            <a:pPr lvl="1"/>
            <a:r>
              <a:rPr lang="en-US" dirty="0" smtClean="0"/>
              <a:t>B. Silly idiots doing something</a:t>
            </a:r>
          </a:p>
          <a:p>
            <a:pPr lvl="1"/>
            <a:r>
              <a:rPr lang="en-US" dirty="0" smtClean="0"/>
              <a:t>C. Sudden infant death syndrome</a:t>
            </a:r>
          </a:p>
          <a:p>
            <a:pPr lvl="1"/>
            <a:r>
              <a:rPr lang="en-US" dirty="0" smtClean="0"/>
              <a:t>D. A normal part of infant development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Health and Wellness Guidelines and Safety Guidelines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normAutofit fontScale="90000"/>
          </a:bodyPr>
          <a:lstStyle/>
          <a:p>
            <a:r>
              <a:rPr lang="en-US" dirty="0" smtClean="0">
                <a:solidFill>
                  <a:schemeClr val="tx2"/>
                </a:solidFill>
                <a:latin typeface="+mj-lt"/>
                <a:ea typeface="+mj-ea"/>
                <a:cs typeface="+mj-cs"/>
              </a:rPr>
              <a:t/>
            </a:r>
            <a:br>
              <a:rPr lang="en-US" dirty="0" smtClean="0">
                <a:solidFill>
                  <a:schemeClr val="tx2"/>
                </a:solidFill>
                <a:latin typeface="+mj-lt"/>
                <a:ea typeface="+mj-ea"/>
                <a:cs typeface="+mj-cs"/>
              </a:rPr>
            </a:br>
            <a:r>
              <a:rPr lang="en-US" dirty="0" smtClean="0">
                <a:solidFill>
                  <a:schemeClr val="tx2"/>
                </a:solidFill>
              </a:rPr>
              <a:t/>
            </a:r>
            <a:br>
              <a:rPr lang="en-US" dirty="0" smtClean="0">
                <a:solidFill>
                  <a:schemeClr val="tx2"/>
                </a:solidFill>
              </a:rPr>
            </a:br>
            <a:r>
              <a:rPr lang="en-US" dirty="0" smtClean="0">
                <a:solidFill>
                  <a:schemeClr val="tx2"/>
                </a:solidFill>
                <a:latin typeface="+mj-lt"/>
                <a:ea typeface="+mj-ea"/>
                <a:cs typeface="+mj-cs"/>
              </a:rPr>
              <a:t>Health and Wellness Guidelines</a:t>
            </a:r>
            <a:br>
              <a:rPr lang="en-US" dirty="0" smtClean="0">
                <a:solidFill>
                  <a:schemeClr val="tx2"/>
                </a:solidFill>
                <a:latin typeface="+mj-lt"/>
                <a:ea typeface="+mj-ea"/>
                <a:cs typeface="+mj-cs"/>
              </a:rPr>
            </a:br>
            <a:r>
              <a:rPr lang="en-US" b="1" dirty="0" smtClean="0">
                <a:solidFill>
                  <a:schemeClr val="tx2"/>
                </a:solidFill>
                <a:latin typeface="+mj-lt"/>
                <a:ea typeface="+mj-ea"/>
                <a:cs typeface="+mj-cs"/>
              </a:rPr>
              <a:t>	</a:t>
            </a:r>
            <a:br>
              <a:rPr lang="en-US" b="1" dirty="0" smtClean="0">
                <a:solidFill>
                  <a:schemeClr val="tx2"/>
                </a:solidFill>
                <a:latin typeface="+mj-lt"/>
                <a:ea typeface="+mj-ea"/>
                <a:cs typeface="+mj-cs"/>
              </a:rPr>
            </a:br>
            <a:endParaRPr lang="en-US" dirty="0"/>
          </a:p>
        </p:txBody>
      </p:sp>
      <p:sp>
        <p:nvSpPr>
          <p:cNvPr id="3" name="Content Placeholder 2"/>
          <p:cNvSpPr>
            <a:spLocks noGrp="1"/>
          </p:cNvSpPr>
          <p:nvPr>
            <p:ph idx="1"/>
          </p:nvPr>
        </p:nvSpPr>
        <p:spPr>
          <a:xfrm>
            <a:off x="381000" y="1752600"/>
            <a:ext cx="8229600" cy="3611563"/>
          </a:xfrm>
        </p:spPr>
        <p:txBody>
          <a:bodyPr/>
          <a:lstStyle/>
          <a:p>
            <a:r>
              <a:rPr lang="en-US" dirty="0" smtClean="0">
                <a:solidFill>
                  <a:schemeClr val="tx1"/>
                </a:solidFill>
                <a:latin typeface="+mn-lt"/>
                <a:ea typeface="+mn-ea"/>
                <a:cs typeface="+mn-cs"/>
              </a:rPr>
              <a:t>1. Where is the best place in the car for a car seat? </a:t>
            </a:r>
          </a:p>
          <a:p>
            <a:pPr lvl="1"/>
            <a:r>
              <a:rPr lang="en-US" dirty="0" smtClean="0">
                <a:solidFill>
                  <a:schemeClr val="tx1"/>
                </a:solidFill>
                <a:latin typeface="+mn-lt"/>
                <a:ea typeface="+mn-ea"/>
                <a:cs typeface="+mn-cs"/>
              </a:rPr>
              <a:t>Rear facing, back seat, and in the middle of the seat. </a:t>
            </a:r>
          </a:p>
          <a:p>
            <a:pPr lvl="1"/>
            <a:endParaRPr lang="en-US" dirty="0" smtClean="0">
              <a:solidFill>
                <a:schemeClr val="tx1"/>
              </a:solidFill>
              <a:latin typeface="+mn-lt"/>
              <a:ea typeface="+mn-ea"/>
              <a:cs typeface="+mn-cs"/>
            </a:endParaRPr>
          </a:p>
          <a:p>
            <a:endParaRPr lang="en-US" dirty="0"/>
          </a:p>
        </p:txBody>
      </p:sp>
      <p:pic>
        <p:nvPicPr>
          <p:cNvPr id="1026" name="Picture 2" descr="C:\Documents and Settings\All Users\Documents\Temp\Temporary Internet Files\Content.IE5\2NQV2TTD\MCj04369250000[1].png"/>
          <p:cNvPicPr>
            <a:picLocks noChangeAspect="1" noChangeArrowheads="1"/>
          </p:cNvPicPr>
          <p:nvPr/>
        </p:nvPicPr>
        <p:blipFill>
          <a:blip r:embed="rId3" cstate="print"/>
          <a:srcRect/>
          <a:stretch>
            <a:fillRect/>
          </a:stretch>
        </p:blipFill>
        <p:spPr bwMode="auto">
          <a:xfrm>
            <a:off x="6705600" y="4038600"/>
            <a:ext cx="1714500" cy="1714500"/>
          </a:xfrm>
          <a:prstGeom prst="rect">
            <a:avLst/>
          </a:prstGeom>
          <a:noFill/>
        </p:spPr>
      </p:pic>
      <p:pic>
        <p:nvPicPr>
          <p:cNvPr id="1027" name="Picture 3" descr="C:\Documents and Settings\All Users\Documents\Temp\Temporary Internet Files\Content.IE5\K02NFWB3\MCj04240160000[1].wmf"/>
          <p:cNvPicPr>
            <a:picLocks noChangeAspect="1" noChangeArrowheads="1"/>
          </p:cNvPicPr>
          <p:nvPr/>
        </p:nvPicPr>
        <p:blipFill>
          <a:blip r:embed="rId4" cstate="print"/>
          <a:srcRect/>
          <a:stretch>
            <a:fillRect/>
          </a:stretch>
        </p:blipFill>
        <p:spPr bwMode="auto">
          <a:xfrm>
            <a:off x="914400" y="4114800"/>
            <a:ext cx="1851025" cy="1803400"/>
          </a:xfrm>
          <a:prstGeom prst="rect">
            <a:avLst/>
          </a:prstGeom>
          <a:noFill/>
        </p:spPr>
      </p:pic>
      <p:pic>
        <p:nvPicPr>
          <p:cNvPr id="1028" name="Picture 4" descr="C:\Documents and Settings\All Users\Documents\Temp\Temporary Internet Files\Content.IE5\50YT5M8P\MPj04228020000[1].jpg"/>
          <p:cNvPicPr>
            <a:picLocks noChangeAspect="1" noChangeArrowheads="1"/>
          </p:cNvPicPr>
          <p:nvPr/>
        </p:nvPicPr>
        <p:blipFill>
          <a:blip r:embed="rId5" cstate="print"/>
          <a:srcRect/>
          <a:stretch>
            <a:fillRect/>
          </a:stretch>
        </p:blipFill>
        <p:spPr bwMode="auto">
          <a:xfrm>
            <a:off x="3352800" y="3810000"/>
            <a:ext cx="2667000" cy="26670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Explain what ages use what type of car seats?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Explain current safety belt laws. </a:t>
            </a:r>
          </a:p>
          <a:p>
            <a:pPr lvl="1"/>
            <a:r>
              <a:rPr lang="en-US" b="1" dirty="0" smtClean="0">
                <a:solidFill>
                  <a:schemeClr val="tx1"/>
                </a:solidFill>
                <a:latin typeface="+mn-lt"/>
                <a:ea typeface="+mn-ea"/>
                <a:cs typeface="+mn-cs"/>
              </a:rPr>
              <a:t>Infants</a:t>
            </a:r>
            <a:r>
              <a:rPr lang="en-US" dirty="0" smtClean="0">
                <a:solidFill>
                  <a:schemeClr val="tx1"/>
                </a:solidFill>
                <a:latin typeface="+mn-lt"/>
                <a:ea typeface="+mn-ea"/>
                <a:cs typeface="+mn-cs"/>
              </a:rPr>
              <a:t> – Infant seat from birth to approx 20 lbs and 12 months </a:t>
            </a:r>
          </a:p>
          <a:p>
            <a:pPr lvl="1"/>
            <a:r>
              <a:rPr lang="en-US" b="1" dirty="0" smtClean="0">
                <a:solidFill>
                  <a:schemeClr val="tx1"/>
                </a:solidFill>
                <a:latin typeface="+mn-lt"/>
                <a:ea typeface="+mn-ea"/>
                <a:cs typeface="+mn-cs"/>
              </a:rPr>
              <a:t>Toddler </a:t>
            </a:r>
            <a:r>
              <a:rPr lang="en-US" dirty="0" smtClean="0">
                <a:solidFill>
                  <a:schemeClr val="tx1"/>
                </a:solidFill>
                <a:latin typeface="+mn-lt"/>
                <a:ea typeface="+mn-ea"/>
                <a:cs typeface="+mn-cs"/>
              </a:rPr>
              <a:t>– Convertible seat from 20 lbs and 12 months until about 40 lbs and 4 years old </a:t>
            </a:r>
          </a:p>
          <a:p>
            <a:pPr lvl="1"/>
            <a:r>
              <a:rPr lang="en-US" b="1" dirty="0" smtClean="0">
                <a:solidFill>
                  <a:schemeClr val="tx1"/>
                </a:solidFill>
                <a:latin typeface="+mn-lt"/>
                <a:ea typeface="+mn-ea"/>
                <a:cs typeface="+mn-cs"/>
              </a:rPr>
              <a:t>Preschooler</a:t>
            </a:r>
            <a:r>
              <a:rPr lang="en-US" dirty="0" smtClean="0">
                <a:solidFill>
                  <a:schemeClr val="tx1"/>
                </a:solidFill>
                <a:latin typeface="+mn-lt"/>
                <a:ea typeface="+mn-ea"/>
                <a:cs typeface="+mn-cs"/>
              </a:rPr>
              <a:t> - Booster Seat from about 40 lbs and 4 years old until about 8years old, 80 pounds and 4ft 9” tall </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Seat Video Clip</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www.youtube.com/watch?v=mU8xiMIINhA&amp;safety_mode=true&amp;persist_safety_mode=1</a:t>
            </a:r>
            <a:endParaRPr lang="en-US" dirty="0" smtClean="0"/>
          </a:p>
          <a:p>
            <a:endParaRPr lang="en-US" dirty="0"/>
          </a:p>
          <a:p>
            <a:r>
              <a:rPr lang="en-US" dirty="0">
                <a:hlinkClick r:id="rId4"/>
              </a:rPr>
              <a:t>http://</a:t>
            </a:r>
            <a:r>
              <a:rPr lang="en-US" dirty="0" smtClean="0">
                <a:hlinkClick r:id="rId4"/>
              </a:rPr>
              <a:t>www.youtube.com/watch?v=D8wENE3HdZY&amp;safety_mode=true&amp;persist_safety_mode=1</a:t>
            </a:r>
            <a:endParaRPr lang="en-US" dirty="0" smtClean="0"/>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113</TotalTime>
  <Words>1343</Words>
  <Application>Microsoft Office PowerPoint</Application>
  <PresentationFormat>On-screen Show (4:3)</PresentationFormat>
  <Paragraphs>249</Paragraphs>
  <Slides>44</Slides>
  <Notes>41</Notes>
  <HiddenSlides>14</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Babies and Fathers</vt:lpstr>
      <vt:lpstr>Bell Work</vt:lpstr>
      <vt:lpstr>Unit 1, Quiz #1</vt:lpstr>
      <vt:lpstr>Unit 1, Quiz #1</vt:lpstr>
      <vt:lpstr>Unit 1, Quiz #1</vt:lpstr>
      <vt:lpstr>Health and Wellness Guidelines and Safety Guidelines</vt:lpstr>
      <vt:lpstr>  Health and Wellness Guidelines   </vt:lpstr>
      <vt:lpstr>2. Explain what ages use what type of car seats?</vt:lpstr>
      <vt:lpstr>Car Seat Video Clip</vt:lpstr>
      <vt:lpstr>3. What are communicable diseases?</vt:lpstr>
      <vt:lpstr>4. Why do kids receive immunizations?</vt:lpstr>
      <vt:lpstr>5. What are the 6 main immunizations that children receive? </vt:lpstr>
      <vt:lpstr>Immunizations</vt:lpstr>
      <vt:lpstr>Six Immunizations for Children</vt:lpstr>
      <vt:lpstr>DPT</vt:lpstr>
      <vt:lpstr>MMR</vt:lpstr>
      <vt:lpstr>HIB</vt:lpstr>
      <vt:lpstr>Hep B</vt:lpstr>
      <vt:lpstr>Chicken Pox</vt:lpstr>
      <vt:lpstr>Common Reactions</vt:lpstr>
      <vt:lpstr>PowerPoint Presentation</vt:lpstr>
      <vt:lpstr>For Photos</vt:lpstr>
      <vt:lpstr>Immunizations</vt:lpstr>
      <vt:lpstr>7. Explain the common childhood situations, signs and symptoms and care. </vt:lpstr>
      <vt:lpstr>13. Safety in the bath</vt:lpstr>
      <vt:lpstr>15. Toy Safety Guidelines</vt:lpstr>
      <vt:lpstr>16. </vt:lpstr>
      <vt:lpstr>Feeding the baby</vt:lpstr>
      <vt:lpstr>12. Feeding Options</vt:lpstr>
      <vt:lpstr>PowerPoint Presentation</vt:lpstr>
      <vt:lpstr>First Year of Life Booklet</vt:lpstr>
      <vt:lpstr>DAPLA Time</vt:lpstr>
      <vt:lpstr>Reflection #3</vt:lpstr>
      <vt:lpstr>8. What is Shaken Baby Syndrome (SBS) and how can it happen?</vt:lpstr>
      <vt:lpstr>PowerPoint Presentation</vt:lpstr>
      <vt:lpstr>What Happens:  </vt:lpstr>
      <vt:lpstr>Immediate Consequences: </vt:lpstr>
      <vt:lpstr>Long-Term Consequences: </vt:lpstr>
      <vt:lpstr>Why…</vt:lpstr>
      <vt:lpstr>When…</vt:lpstr>
      <vt:lpstr>9. What are some effects of SBS on a Child?</vt:lpstr>
      <vt:lpstr>10. What is Sudden Infant Death Syndrome? (SIDS)</vt:lpstr>
      <vt:lpstr>Factors Related to SIDS</vt:lpstr>
      <vt:lpstr>11. Give some prevention strategies for SIDS.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Guidelines and Safety Guidelines</dc:title>
  <dc:creator>wsd</dc:creator>
  <cp:lastModifiedBy>Tierra Davis</cp:lastModifiedBy>
  <cp:revision>21</cp:revision>
  <dcterms:created xsi:type="dcterms:W3CDTF">2010-02-09T20:18:16Z</dcterms:created>
  <dcterms:modified xsi:type="dcterms:W3CDTF">2014-08-20T19:49:49Z</dcterms:modified>
</cp:coreProperties>
</file>