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24"/>
  </p:notesMasterIdLst>
  <p:sldIdLst>
    <p:sldId id="259" r:id="rId2"/>
    <p:sldId id="261" r:id="rId3"/>
    <p:sldId id="286" r:id="rId4"/>
    <p:sldId id="272" r:id="rId5"/>
    <p:sldId id="274" r:id="rId6"/>
    <p:sldId id="284" r:id="rId7"/>
    <p:sldId id="287" r:id="rId8"/>
    <p:sldId id="262" r:id="rId9"/>
    <p:sldId id="288" r:id="rId10"/>
    <p:sldId id="257" r:id="rId11"/>
    <p:sldId id="289" r:id="rId12"/>
    <p:sldId id="263" r:id="rId13"/>
    <p:sldId id="275" r:id="rId14"/>
    <p:sldId id="276" r:id="rId15"/>
    <p:sldId id="277" r:id="rId16"/>
    <p:sldId id="278" r:id="rId17"/>
    <p:sldId id="279" r:id="rId18"/>
    <p:sldId id="280" r:id="rId19"/>
    <p:sldId id="285" r:id="rId20"/>
    <p:sldId id="282" r:id="rId21"/>
    <p:sldId id="281" r:id="rId22"/>
    <p:sldId id="283"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7" autoAdjust="0"/>
    <p:restoredTop sz="82118" autoAdjust="0"/>
  </p:normalViewPr>
  <p:slideViewPr>
    <p:cSldViewPr>
      <p:cViewPr>
        <p:scale>
          <a:sx n="95" d="100"/>
          <a:sy n="95" d="100"/>
        </p:scale>
        <p:origin x="-1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936" y="2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2048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en-US" alt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en-US" alt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10FC5DA5-0240-4167-83F7-FADCEC537660}" type="slidenum">
              <a:rPr lang="en-US" altLang="en-US"/>
              <a:pPr/>
              <a:t>‹#›</a:t>
            </a:fld>
            <a:endParaRPr lang="en-US" altLang="en-US"/>
          </a:p>
        </p:txBody>
      </p:sp>
    </p:spTree>
    <p:extLst>
      <p:ext uri="{BB962C8B-B14F-4D97-AF65-F5344CB8AC3E}">
        <p14:creationId xmlns:p14="http://schemas.microsoft.com/office/powerpoint/2010/main" val="953218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82DE1-6955-44A0-ABA2-10DFA0B5B115}" type="slidenum">
              <a:rPr lang="en-US" altLang="en-US"/>
              <a:pPr/>
              <a:t>1</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ltLang="en-US"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990AD-7B99-4559-B246-0E711CF9A6AD}" type="slidenum">
              <a:rPr lang="en-US" altLang="en-US"/>
              <a:pPr/>
              <a:t>14</a:t>
            </a:fld>
            <a:endParaRPr lang="en-US" alt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ltLang="en-US" i="1"/>
              <a:t>Another example of Repetition.  </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8213F-35BC-42B0-B057-32B8FDACB193}" type="slidenum">
              <a:rPr lang="en-US" altLang="en-US"/>
              <a:pPr/>
              <a:t>15</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228600" y="4343400"/>
            <a:ext cx="5715000" cy="4114800"/>
          </a:xfrm>
        </p:spPr>
        <p:txBody>
          <a:bodyPr/>
          <a:lstStyle/>
          <a:p>
            <a:pPr lvl="2"/>
            <a:endParaRPr lang="en-US" altLang="en-US" u="sng"/>
          </a:p>
          <a:p>
            <a:pPr lvl="2"/>
            <a:r>
              <a:rPr lang="en-US" altLang="en-US" u="sng"/>
              <a:t>Gradation</a:t>
            </a:r>
            <a:r>
              <a:rPr lang="en-US" altLang="en-US"/>
              <a:t>: a gradual change in color value from dark to light or by a regular change from smaller to large parts that all have the same shape.</a:t>
            </a:r>
          </a:p>
          <a:p>
            <a:pPr lvl="2"/>
            <a:r>
              <a:rPr lang="en-US" altLang="en-US"/>
              <a:t>Blue dress: gradation in color-dark to light.</a:t>
            </a:r>
          </a:p>
          <a:p>
            <a:pPr lvl="2"/>
            <a:r>
              <a:rPr lang="en-US" altLang="en-US"/>
              <a:t>Lilac dress: Her dress does from thin sections at the top to thick sections at the bottom.</a:t>
            </a:r>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E74935-24B9-408F-95DB-9568966E01F0}" type="slidenum">
              <a:rPr lang="en-US" altLang="en-US"/>
              <a:pPr/>
              <a:t>16</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304800" y="4343400"/>
            <a:ext cx="5638800" cy="4114800"/>
          </a:xfrm>
        </p:spPr>
        <p:txBody>
          <a:bodyPr/>
          <a:lstStyle/>
          <a:p>
            <a:pPr lvl="2"/>
            <a:endParaRPr lang="en-US" altLang="en-US" u="sng">
              <a:cs typeface="Times New Roman" pitchFamily="18" charset="0"/>
            </a:endParaRPr>
          </a:p>
          <a:p>
            <a:pPr lvl="2"/>
            <a:r>
              <a:rPr lang="en-US" altLang="en-US" u="sng"/>
              <a:t>Radiation</a:t>
            </a:r>
            <a:r>
              <a:rPr lang="en-US" altLang="en-US"/>
              <a:t>: lines flow out from a central point.</a:t>
            </a:r>
          </a:p>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8B2D6B-06B3-45AA-83A5-0DAB9C73225C}" type="slidenum">
              <a:rPr lang="en-US" altLang="en-US"/>
              <a:pPr/>
              <a:t>17</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228600" y="4343400"/>
            <a:ext cx="5715000" cy="4114800"/>
          </a:xfrm>
        </p:spPr>
        <p:txBody>
          <a:bodyPr/>
          <a:lstStyle/>
          <a:p>
            <a:pPr lvl="2"/>
            <a:r>
              <a:rPr lang="en-US" altLang="en-US" u="sng"/>
              <a:t>Transition</a:t>
            </a:r>
            <a:r>
              <a:rPr lang="en-US" altLang="en-US"/>
              <a:t> is achieved when curved lines carry the eye over an architectural feature or piece of furniture.</a:t>
            </a:r>
          </a:p>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3DF19-72C7-404F-9009-F9EF8319926B}" type="slidenum">
              <a:rPr lang="en-US" altLang="en-US"/>
              <a:pPr/>
              <a:t>18</a:t>
            </a:fld>
            <a:endParaRPr lang="en-US" alt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en-US" i="1"/>
              <a:t>This room demonstrates Unity with enough Variety to keep it from being monotonous</a:t>
            </a:r>
            <a:r>
              <a:rPr lang="en-US" altLang="en-US"/>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B87DA-C999-44E2-AB80-574ED0AF9D99}" type="slidenum">
              <a:rPr lang="en-US" altLang="en-US"/>
              <a:pPr/>
              <a:t>19</a:t>
            </a:fld>
            <a:endParaRPr lang="en-US" alt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228600" y="4343400"/>
            <a:ext cx="5715000" cy="4114800"/>
          </a:xfrm>
        </p:spPr>
        <p:txBody>
          <a:bodyPr/>
          <a:lstStyle/>
          <a:p>
            <a:pPr lvl="2"/>
            <a:endParaRPr lang="en-US" altLang="en-US" u="sng"/>
          </a:p>
          <a:p>
            <a:pPr lvl="2"/>
            <a:r>
              <a:rPr lang="en-US" altLang="en-US" u="sng"/>
              <a:t>Unity</a:t>
            </a:r>
            <a:r>
              <a:rPr lang="en-US" altLang="en-US"/>
              <a:t> allows the viewer to see a design as a whole rather than seeing it as a collection of different elements.  Ideally, everything relates so well that nothing can be added, taken away, or altered without changing the totality.  </a:t>
            </a:r>
          </a:p>
          <a:p>
            <a:pPr lvl="2">
              <a:buFont typeface="Wingdings" pitchFamily="2" charset="2"/>
              <a:buChar char="§"/>
            </a:pPr>
            <a:r>
              <a:rPr lang="en-US" altLang="en-US"/>
              <a:t>Unity can be achieved through matching and coordinated fabrics, closely related colors, stylistic consistency, etc.</a:t>
            </a:r>
          </a:p>
          <a:p>
            <a:pPr lvl="2">
              <a:buFont typeface="Wingdings" pitchFamily="2" charset="2"/>
              <a:buChar char="§"/>
            </a:pPr>
            <a:r>
              <a:rPr lang="en-US" altLang="en-US"/>
              <a:t>Can carry a threat of monotony.</a:t>
            </a:r>
          </a:p>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1955EF-67A7-4FD0-8C4F-BC5C0716C3C9}" type="slidenum">
              <a:rPr lang="en-US" altLang="en-US"/>
              <a:pPr/>
              <a:t>20</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228600" y="4343400"/>
            <a:ext cx="5715000" cy="4114800"/>
          </a:xfrm>
        </p:spPr>
        <p:txBody>
          <a:bodyPr/>
          <a:lstStyle/>
          <a:p>
            <a:pPr lvl="2"/>
            <a:r>
              <a:rPr lang="en-US" altLang="en-US" u="sng"/>
              <a:t>Variety</a:t>
            </a:r>
            <a:r>
              <a:rPr lang="en-US" altLang="en-US"/>
              <a:t> can relieve monotony by giving the eye a number of different shapes, textures, colors, or details to look at.</a:t>
            </a:r>
          </a:p>
          <a:p>
            <a:pPr lvl="2">
              <a:buFont typeface="Wingdings" pitchFamily="2" charset="2"/>
              <a:buChar char="§"/>
            </a:pPr>
            <a:r>
              <a:rPr lang="en-US" altLang="en-US"/>
              <a:t>All the varied components of an interior must relate to each other and to the overall theme of the design.</a:t>
            </a:r>
          </a:p>
          <a:p>
            <a:pPr lvl="2">
              <a:buFont typeface="Wingdings" pitchFamily="2" charset="2"/>
              <a:buChar char="§"/>
            </a:pPr>
            <a:r>
              <a:rPr lang="en-US" altLang="en-US"/>
              <a:t>Contrast can heighten values through comparison.  A light color will seem lighter when placed near a dark color, a large object larger in contrast with something small.  </a:t>
            </a:r>
          </a:p>
          <a:p>
            <a:pPr lvl="2">
              <a:buFontTx/>
              <a:buChar char="•"/>
            </a:pPr>
            <a:r>
              <a:rPr lang="en-US" altLang="en-US"/>
              <a:t>Variety and contrast can help to punctuate harmony and unity.</a:t>
            </a:r>
          </a:p>
          <a:p>
            <a:pPr lvl="2">
              <a:buFontTx/>
              <a:buChar char="•"/>
            </a:pPr>
            <a:endParaRPr lang="en-US" altLang="en-US"/>
          </a:p>
          <a:p>
            <a:pPr lvl="2"/>
            <a:r>
              <a:rPr lang="en-US" altLang="en-US" i="1"/>
              <a:t>This room may not have enough variety.  Although there is Unity, there is not much to look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3F84C-00B9-4A12-902B-020D1B0B48DE}" type="slidenum">
              <a:rPr lang="en-US" altLang="en-US"/>
              <a:pPr/>
              <a:t>21</a:t>
            </a:fld>
            <a:endParaRPr lang="en-US" alt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228600" y="4343400"/>
            <a:ext cx="5715000" cy="4114800"/>
          </a:xfrm>
        </p:spPr>
        <p:txBody>
          <a:bodyPr/>
          <a:lstStyle/>
          <a:p>
            <a:pPr lvl="2"/>
            <a:endParaRPr lang="en-US" altLang="en-US" u="sng"/>
          </a:p>
          <a:p>
            <a:pPr lvl="2"/>
            <a:r>
              <a:rPr lang="en-US" altLang="en-US" u="sng"/>
              <a:t>Unity</a:t>
            </a:r>
            <a:r>
              <a:rPr lang="en-US" altLang="en-US"/>
              <a:t> allows the viewer to see a design as a whole rather than seeing it as a collection of different elements.  Ideally, everything relates so well that nothing can be added, taken away, or altered without changing the totality.  </a:t>
            </a:r>
          </a:p>
          <a:p>
            <a:pPr lvl="2">
              <a:buFont typeface="Wingdings" pitchFamily="2" charset="2"/>
              <a:buChar char="§"/>
            </a:pPr>
            <a:r>
              <a:rPr lang="en-US" altLang="en-US"/>
              <a:t>Unity can be achieved through matching and coordinated fabrics, closely related colors, stylistic consistency, etc.</a:t>
            </a:r>
          </a:p>
          <a:p>
            <a:pPr lvl="2">
              <a:buFont typeface="Wingdings" pitchFamily="2" charset="2"/>
              <a:buChar char="§"/>
            </a:pPr>
            <a:r>
              <a:rPr lang="en-US" altLang="en-US"/>
              <a:t>Can carry a threat of monotony.</a:t>
            </a:r>
          </a:p>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7B727-D730-474A-B56F-A9C95D2DFFA5}" type="slidenum">
              <a:rPr lang="en-US" altLang="en-US"/>
              <a:pPr/>
              <a:t>22</a:t>
            </a:fld>
            <a:endParaRPr lang="en-US" alt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D6317-EDFF-4958-B3F5-F16C5F4D7180}" type="slidenum">
              <a:rPr lang="en-US" altLang="en-US"/>
              <a:pPr/>
              <a:t>2</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a:t>The basic principles of design include the following: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67476-76B6-4A1A-8362-52A73372678C}" type="slidenum">
              <a:rPr lang="en-US" altLang="en-US"/>
              <a:pPr/>
              <a:t>4</a:t>
            </a:fld>
            <a:endParaRPr lang="en-US" altLang="en-US"/>
          </a:p>
        </p:txBody>
      </p:sp>
      <p:sp>
        <p:nvSpPr>
          <p:cNvPr id="47106" name="Rectangle 2"/>
          <p:cNvSpPr>
            <a:spLocks noGrp="1" noRot="1" noChangeAspect="1" noChangeArrowheads="1" noTextEdit="1"/>
          </p:cNvSpPr>
          <p:nvPr>
            <p:ph type="sldImg"/>
          </p:nvPr>
        </p:nvSpPr>
        <p:spPr>
          <a:ln/>
        </p:spPr>
      </p:sp>
      <p:graphicFrame>
        <p:nvGraphicFramePr>
          <p:cNvPr id="47107" name="Object 3"/>
          <p:cNvGraphicFramePr>
            <a:graphicFrameLocks noGrp="1" noChangeAspect="1"/>
          </p:cNvGraphicFramePr>
          <p:nvPr>
            <p:ph type="body" idx="1"/>
          </p:nvPr>
        </p:nvGraphicFramePr>
        <p:xfrm>
          <a:off x="923925" y="4267200"/>
          <a:ext cx="4791075" cy="3048000"/>
        </p:xfrm>
        <a:graphic>
          <a:graphicData uri="http://schemas.openxmlformats.org/presentationml/2006/ole">
            <mc:AlternateContent xmlns:mc="http://schemas.openxmlformats.org/markup-compatibility/2006">
              <mc:Choice xmlns:v="urn:schemas-microsoft-com:vml" Requires="v">
                <p:oleObj spid="_x0000_s47110" name="Document" r:id="rId4" imgW="4800600" imgH="3540240" progId="Word.Document.8">
                  <p:embed/>
                </p:oleObj>
              </mc:Choice>
              <mc:Fallback>
                <p:oleObj name="Document" r:id="rId4" imgW="4800600" imgH="354024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925" y="4267200"/>
                        <a:ext cx="4791075" cy="3048000"/>
                      </a:xfrm>
                      <a:prstGeom prst="rect">
                        <a:avLst/>
                      </a:prstGeom>
                    </p:spPr>
                  </p:pic>
                </p:oleObj>
              </mc:Fallback>
            </mc:AlternateContent>
          </a:graphicData>
        </a:graphic>
      </p:graphicFrame>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6144F4-B479-4723-AF67-CAE963904127}" type="slidenum">
              <a:rPr lang="en-US" altLang="en-US"/>
              <a:pPr/>
              <a:t>5</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0" y="4267200"/>
            <a:ext cx="6400800" cy="4114800"/>
          </a:xfrm>
        </p:spPr>
        <p:txBody>
          <a:bodyPr/>
          <a:lstStyle/>
          <a:p>
            <a:pPr lvl="2"/>
            <a:r>
              <a:rPr lang="en-US" altLang="en-US" u="sng"/>
              <a:t>Proportion</a:t>
            </a:r>
            <a:r>
              <a:rPr lang="en-US" altLang="en-US"/>
              <a:t> is the ratio of one part to another part or to the whole.  It involves shape, size, and visual weight of an object.</a:t>
            </a:r>
          </a:p>
          <a:p>
            <a:pPr lvl="2">
              <a:buFontTx/>
              <a:buChar char="•"/>
            </a:pPr>
            <a:r>
              <a:rPr lang="en-US" altLang="en-US"/>
              <a:t>Things just look “right”.</a:t>
            </a:r>
          </a:p>
          <a:p>
            <a:pPr lvl="2">
              <a:buFontTx/>
              <a:buChar char="•"/>
            </a:pPr>
            <a:r>
              <a:rPr lang="en-US" altLang="en-US"/>
              <a:t>Greek proportion.  The golden section/mean/ratio, an ancient system of proportion.  In this system when a line is divided into two unequal segments so the ratio of the short segment to the long segment is the same as the long segment to the total length of the line.</a:t>
            </a:r>
          </a:p>
          <a:p>
            <a:pPr lvl="2">
              <a:buFont typeface="Wingdings" pitchFamily="2" charset="2"/>
              <a:buChar char="§"/>
            </a:pPr>
            <a:r>
              <a:rPr lang="en-US" altLang="en-US"/>
              <a:t>Palladian proportion.  This method sought relationship between each part of a building.  Palladio felt that the rooms of a building should share common ratios with the exterior of the building.  (Based on geometric whole numbers, such as 2:3, 3:5, 5:8, 4:7).</a:t>
            </a:r>
          </a:p>
          <a:p>
            <a:pPr lvl="2">
              <a:buFont typeface="Wingdings" pitchFamily="2" charset="2"/>
              <a:buChar char="§"/>
            </a:pPr>
            <a:r>
              <a:rPr lang="en-US" altLang="en-US"/>
              <a:t>Measured proportion.  This system, developed by Le Corbusier, used ratios from the golden section for smaller dimensions, and measurements of parts of the human body for larger dimensions.  (Each determined ratio then needed intuitive adjustment.)</a:t>
            </a:r>
          </a:p>
          <a:p>
            <a:pPr lvl="2">
              <a:buFont typeface="Wingdings" pitchFamily="2" charset="2"/>
              <a:buChar char="§"/>
            </a:pPr>
            <a:r>
              <a:rPr lang="en-US" altLang="en-US"/>
              <a:t>Fibonacci series.  He was a mathematician who found that (1,2,3,4,5,6,7,8,9) were the most satisfactory for his calculations.  (They are not exact figures but they are close.)  This system is similar to the Golden section in that, as each number is added to the next, the third number is a combination of the first two.</a:t>
            </a:r>
          </a:p>
          <a:p>
            <a:pPr lvl="2">
              <a:buFont typeface="Wingdings" pitchFamily="2" charset="2"/>
              <a:buChar char="§"/>
            </a:pPr>
            <a:r>
              <a:rPr lang="en-US" altLang="en-US"/>
              <a:t>Unequal amounts are more pleasing to the eye than equal amounts.</a:t>
            </a:r>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68FFF-B64C-4991-80A5-0747082DC02D}" type="slidenum">
              <a:rPr lang="en-US" altLang="en-US"/>
              <a:pPr/>
              <a:t>6</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0" y="4267200"/>
            <a:ext cx="6400800" cy="4114800"/>
          </a:xfrm>
        </p:spPr>
        <p:txBody>
          <a:bodyPr/>
          <a:lstStyle/>
          <a:p>
            <a:pPr lvl="2"/>
            <a:r>
              <a:rPr lang="en-US" altLang="en-US" u="sng"/>
              <a:t>Proportion</a:t>
            </a:r>
            <a:r>
              <a:rPr lang="en-US" altLang="en-US"/>
              <a:t> is the ratio of one part to another part or to the whole.  It involves shape, size, and visual weight of an object.</a:t>
            </a:r>
          </a:p>
          <a:p>
            <a:pPr lvl="2">
              <a:buFontTx/>
              <a:buChar char="•"/>
            </a:pPr>
            <a:r>
              <a:rPr lang="en-US" altLang="en-US"/>
              <a:t>Things just look “right”.</a:t>
            </a:r>
          </a:p>
          <a:p>
            <a:pPr lvl="2">
              <a:buFontTx/>
              <a:buChar char="•"/>
            </a:pPr>
            <a:r>
              <a:rPr lang="en-US" altLang="en-US"/>
              <a:t>Greek proportion.  The golden section/mean/ratio, an ancient system of proportion.  In this system when a line is divided into two unequal segments so the ratio of the short segment to the long segment is the same as the long segment to the total length of the line.</a:t>
            </a:r>
          </a:p>
          <a:p>
            <a:pPr lvl="2">
              <a:buFont typeface="Wingdings" pitchFamily="2" charset="2"/>
              <a:buChar char="§"/>
            </a:pPr>
            <a:r>
              <a:rPr lang="en-US" altLang="en-US"/>
              <a:t>Palladian proportion.  This method sought relationship between each part of a building.  Palladio felt that the rooms of a building should share common ratios with the exterior of the building.  (Based on geometric whole numbers, such as 2:3, 3:5, 5:8, 4:7).</a:t>
            </a:r>
          </a:p>
          <a:p>
            <a:pPr lvl="2">
              <a:buFont typeface="Wingdings" pitchFamily="2" charset="2"/>
              <a:buChar char="§"/>
            </a:pPr>
            <a:r>
              <a:rPr lang="en-US" altLang="en-US"/>
              <a:t>Measured proportion.  This system, developed by Le Corbusier, used ratios from the golden section for smaller dimensions, and measurements of parts of the human body for larger dimensions.  (Each determined ratio then needed intuitive adjustment.)</a:t>
            </a:r>
          </a:p>
          <a:p>
            <a:pPr lvl="2">
              <a:buFont typeface="Wingdings" pitchFamily="2" charset="2"/>
              <a:buChar char="§"/>
            </a:pPr>
            <a:r>
              <a:rPr lang="en-US" altLang="en-US"/>
              <a:t>Fibonacci series.  He was a mathematician who found that (1,2,3,4,5,6,7,8,9) were the most satisfactory for his calculations.  (They are not exact figures but they are close.)  This system is similar to the Golden section in that, as each number is added to the next, the third number is a combination of the first two.</a:t>
            </a:r>
          </a:p>
          <a:p>
            <a:pPr lvl="2">
              <a:buFont typeface="Wingdings" pitchFamily="2" charset="2"/>
              <a:buChar char="§"/>
            </a:pPr>
            <a:r>
              <a:rPr lang="en-US" altLang="en-US"/>
              <a:t>Unequal amounts are more pleasing to the eye than equal amounts.</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6F4A5-6166-4DF3-99F8-9E53AA19E0F4}" type="slidenum">
              <a:rPr lang="en-US" altLang="en-US"/>
              <a:pPr/>
              <a:t>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0" y="4343400"/>
            <a:ext cx="5943600" cy="4114800"/>
          </a:xfrm>
        </p:spPr>
        <p:txBody>
          <a:bodyPr/>
          <a:lstStyle/>
          <a:p>
            <a:pPr lvl="2"/>
            <a:endParaRPr lang="en-US" altLang="en-US"/>
          </a:p>
          <a:p>
            <a:pPr lvl="2"/>
            <a:r>
              <a:rPr lang="en-US" altLang="en-US" u="sng"/>
              <a:t>Symmetrical or Formal Balance</a:t>
            </a:r>
            <a:r>
              <a:rPr lang="en-US" altLang="en-US"/>
              <a:t> is the arrangement of forms on one side of an imaginary central dividing line, axis or plane is the mirror image of the other side.</a:t>
            </a:r>
          </a:p>
          <a:p>
            <a:pPr lvl="2">
              <a:buFont typeface="Wingdings" pitchFamily="2" charset="2"/>
              <a:buChar char="§"/>
            </a:pPr>
            <a:r>
              <a:rPr lang="en-US" altLang="en-US"/>
              <a:t>Associated with the beauty of nature.</a:t>
            </a:r>
          </a:p>
          <a:p>
            <a:pPr lvl="2">
              <a:buFont typeface="Wingdings" pitchFamily="2" charset="2"/>
              <a:buChar char="§"/>
            </a:pPr>
            <a:r>
              <a:rPr lang="en-US" altLang="en-US"/>
              <a:t>Repose and dignity.</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B485A-6F87-483A-B592-CBED32B1948E}" type="slidenum">
              <a:rPr lang="en-US" altLang="en-US"/>
              <a:pPr/>
              <a:t>10</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0" y="4343400"/>
            <a:ext cx="5943600" cy="4114800"/>
          </a:xfrm>
        </p:spPr>
        <p:txBody>
          <a:bodyPr/>
          <a:lstStyle/>
          <a:p>
            <a:pPr lvl="2"/>
            <a:r>
              <a:rPr lang="en-US" altLang="en-US" u="sng"/>
              <a:t>Asymmetrical or Informal Balance</a:t>
            </a:r>
            <a:r>
              <a:rPr lang="en-US" altLang="en-US"/>
              <a:t> brings elements that are not matching into equilibrium.</a:t>
            </a:r>
          </a:p>
          <a:p>
            <a:pPr lvl="2">
              <a:buFontTx/>
              <a:buChar char="•"/>
            </a:pPr>
            <a:r>
              <a:rPr lang="en-US" altLang="en-US"/>
              <a:t>Asymmetrical balance can be achieved through placement, shapes, colors, sizes, and other aspects of objects.</a:t>
            </a:r>
          </a:p>
          <a:p>
            <a:pPr lvl="2">
              <a:buFontTx/>
              <a:buChar char="•"/>
            </a:pPr>
            <a:r>
              <a:rPr lang="en-US" altLang="en-US"/>
              <a:t>Uneven hem or one shoulder shirt are examples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5ECD8-5A02-4DC9-A001-A4F52E8A5174}" type="slidenum">
              <a:rPr lang="en-US" altLang="en-US"/>
              <a:pPr/>
              <a:t>12</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0" y="4343400"/>
            <a:ext cx="5943600" cy="4114800"/>
          </a:xfrm>
        </p:spPr>
        <p:txBody>
          <a:bodyPr/>
          <a:lstStyle/>
          <a:p>
            <a:pPr lvl="2"/>
            <a:r>
              <a:rPr lang="en-US" altLang="en-US" u="sng"/>
              <a:t>Emphasis</a:t>
            </a:r>
            <a:r>
              <a:rPr lang="en-US" altLang="en-US"/>
              <a:t> is the feature that is seen first and that repeatedly draws 	attention.</a:t>
            </a:r>
          </a:p>
          <a:p>
            <a:pPr lvl="2">
              <a:buFont typeface="Wingdings" pitchFamily="2" charset="2"/>
              <a:buChar char="§"/>
            </a:pPr>
            <a:r>
              <a:rPr lang="en-US" altLang="en-US"/>
              <a:t>On her dress you immediately notice the red top.  It is where your eye is drawn first.  This is the focal point.</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5BBA2-1AA9-4BEB-A9B1-D32687A82023}" type="slidenum">
              <a:rPr lang="en-US" altLang="en-US"/>
              <a:pPr/>
              <a:t>13</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0" y="4343400"/>
            <a:ext cx="5943600" cy="4114800"/>
          </a:xfrm>
        </p:spPr>
        <p:txBody>
          <a:bodyPr/>
          <a:lstStyle/>
          <a:p>
            <a:pPr lvl="2"/>
            <a:r>
              <a:rPr lang="en-US" altLang="en-US" u="sng"/>
              <a:t>Repetition</a:t>
            </a:r>
            <a:r>
              <a:rPr lang="en-US" altLang="en-US"/>
              <a:t> is created when a design element is repeated.</a:t>
            </a:r>
          </a:p>
          <a:p>
            <a:pPr lvl="2">
              <a:buFont typeface="Wingdings" pitchFamily="2" charset="2"/>
              <a:buChar char="§"/>
            </a:pPr>
            <a:r>
              <a:rPr lang="en-US" altLang="en-US"/>
              <a:t>Can be achieved through color, line, form, or texture.</a:t>
            </a:r>
          </a:p>
          <a:p>
            <a:pPr lvl="2">
              <a:buFont typeface="Wingdings" pitchFamily="2" charset="2"/>
              <a:buChar char="§"/>
            </a:pPr>
            <a:r>
              <a:rPr lang="en-US" altLang="en-US"/>
              <a:t>Can sometimes lead to monotony, so it must be balanced against the need for variety.</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875602-D07A-4EAA-AEAB-B5655CB8ACEF}" type="slidenum">
              <a:rPr lang="en-US" altLang="en-US"/>
              <a:pPr/>
              <a:t>‹#›</a:t>
            </a:fld>
            <a:endParaRPr lang="en-US" altLang="en-US"/>
          </a:p>
        </p:txBody>
      </p:sp>
    </p:spTree>
    <p:extLst>
      <p:ext uri="{BB962C8B-B14F-4D97-AF65-F5344CB8AC3E}">
        <p14:creationId xmlns:p14="http://schemas.microsoft.com/office/powerpoint/2010/main" val="45266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34DCB65-7EBE-4FCF-AC31-40F79FC17E71}" type="slidenum">
              <a:rPr lang="en-US" altLang="en-US"/>
              <a:pPr/>
              <a:t>‹#›</a:t>
            </a:fld>
            <a:endParaRPr lang="en-US" altLang="en-US"/>
          </a:p>
        </p:txBody>
      </p:sp>
    </p:spTree>
    <p:extLst>
      <p:ext uri="{BB962C8B-B14F-4D97-AF65-F5344CB8AC3E}">
        <p14:creationId xmlns:p14="http://schemas.microsoft.com/office/powerpoint/2010/main" val="60910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289F89-1051-461D-88E5-1B038BCF20D7}" type="slidenum">
              <a:rPr lang="en-US" altLang="en-US"/>
              <a:pPr/>
              <a:t>‹#›</a:t>
            </a:fld>
            <a:endParaRPr lang="en-US" altLang="en-US"/>
          </a:p>
        </p:txBody>
      </p:sp>
    </p:spTree>
    <p:extLst>
      <p:ext uri="{BB962C8B-B14F-4D97-AF65-F5344CB8AC3E}">
        <p14:creationId xmlns:p14="http://schemas.microsoft.com/office/powerpoint/2010/main" val="40790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4DCA756-3D56-4FF8-93ED-2AA0BF66A5C7}" type="slidenum">
              <a:rPr lang="en-US" altLang="en-US"/>
              <a:pPr/>
              <a:t>‹#›</a:t>
            </a:fld>
            <a:endParaRPr lang="en-US" altLang="en-US"/>
          </a:p>
        </p:txBody>
      </p:sp>
    </p:spTree>
    <p:extLst>
      <p:ext uri="{BB962C8B-B14F-4D97-AF65-F5344CB8AC3E}">
        <p14:creationId xmlns:p14="http://schemas.microsoft.com/office/powerpoint/2010/main" val="160335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F05A94C-C6D0-4330-91D7-E8CC0D399004}" type="slidenum">
              <a:rPr lang="en-US" altLang="en-US"/>
              <a:pPr/>
              <a:t>‹#›</a:t>
            </a:fld>
            <a:endParaRPr lang="en-US" altLang="en-US"/>
          </a:p>
        </p:txBody>
      </p:sp>
    </p:spTree>
    <p:extLst>
      <p:ext uri="{BB962C8B-B14F-4D97-AF65-F5344CB8AC3E}">
        <p14:creationId xmlns:p14="http://schemas.microsoft.com/office/powerpoint/2010/main" val="1962618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D022451-4F3C-4B17-8226-E3421FB5F2CC}" type="slidenum">
              <a:rPr lang="en-US" altLang="en-US"/>
              <a:pPr/>
              <a:t>‹#›</a:t>
            </a:fld>
            <a:endParaRPr lang="en-US" altLang="en-US"/>
          </a:p>
        </p:txBody>
      </p:sp>
    </p:spTree>
    <p:extLst>
      <p:ext uri="{BB962C8B-B14F-4D97-AF65-F5344CB8AC3E}">
        <p14:creationId xmlns:p14="http://schemas.microsoft.com/office/powerpoint/2010/main" val="60883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762E32-8CB5-42A7-BA7C-F90F51F42150}" type="slidenum">
              <a:rPr lang="en-US" altLang="en-US"/>
              <a:pPr/>
              <a:t>‹#›</a:t>
            </a:fld>
            <a:endParaRPr lang="en-US" altLang="en-US"/>
          </a:p>
        </p:txBody>
      </p:sp>
    </p:spTree>
    <p:extLst>
      <p:ext uri="{BB962C8B-B14F-4D97-AF65-F5344CB8AC3E}">
        <p14:creationId xmlns:p14="http://schemas.microsoft.com/office/powerpoint/2010/main" val="208955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2078BC1-12E1-4FB6-994C-E20AB645AD5B}" type="slidenum">
              <a:rPr lang="en-US" altLang="en-US"/>
              <a:pPr/>
              <a:t>‹#›</a:t>
            </a:fld>
            <a:endParaRPr lang="en-US" altLang="en-US"/>
          </a:p>
        </p:txBody>
      </p:sp>
    </p:spTree>
    <p:extLst>
      <p:ext uri="{BB962C8B-B14F-4D97-AF65-F5344CB8AC3E}">
        <p14:creationId xmlns:p14="http://schemas.microsoft.com/office/powerpoint/2010/main" val="297934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8F34D58-B743-4FF8-AFA3-4141845DE4A7}" type="slidenum">
              <a:rPr lang="en-US" altLang="en-US"/>
              <a:pPr/>
              <a:t>‹#›</a:t>
            </a:fld>
            <a:endParaRPr lang="en-US" altLang="en-US"/>
          </a:p>
        </p:txBody>
      </p:sp>
    </p:spTree>
    <p:extLst>
      <p:ext uri="{BB962C8B-B14F-4D97-AF65-F5344CB8AC3E}">
        <p14:creationId xmlns:p14="http://schemas.microsoft.com/office/powerpoint/2010/main" val="111433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083A38B-D081-47C7-80E2-9AD80924196C}" type="slidenum">
              <a:rPr lang="en-US" altLang="en-US"/>
              <a:pPr/>
              <a:t>‹#›</a:t>
            </a:fld>
            <a:endParaRPr lang="en-US" altLang="en-US"/>
          </a:p>
        </p:txBody>
      </p:sp>
    </p:spTree>
    <p:extLst>
      <p:ext uri="{BB962C8B-B14F-4D97-AF65-F5344CB8AC3E}">
        <p14:creationId xmlns:p14="http://schemas.microsoft.com/office/powerpoint/2010/main" val="305259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3C4565E-216B-4E48-9C77-14A35D3145AA}" type="slidenum">
              <a:rPr lang="en-US" altLang="en-US"/>
              <a:pPr/>
              <a:t>‹#›</a:t>
            </a:fld>
            <a:endParaRPr lang="en-US" altLang="en-US"/>
          </a:p>
        </p:txBody>
      </p:sp>
    </p:spTree>
    <p:extLst>
      <p:ext uri="{BB962C8B-B14F-4D97-AF65-F5344CB8AC3E}">
        <p14:creationId xmlns:p14="http://schemas.microsoft.com/office/powerpoint/2010/main" val="124014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00C9039-3E0C-4CF4-9D8B-E6B50AA63AE8}" type="slidenum">
              <a:rPr lang="en-US" altLang="en-US"/>
              <a:pPr/>
              <a:t>‹#›</a:t>
            </a:fld>
            <a:endParaRPr lang="en-US" altLang="en-US"/>
          </a:p>
        </p:txBody>
      </p:sp>
    </p:spTree>
    <p:extLst>
      <p:ext uri="{BB962C8B-B14F-4D97-AF65-F5344CB8AC3E}">
        <p14:creationId xmlns:p14="http://schemas.microsoft.com/office/powerpoint/2010/main" val="2062060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4C2797E-0E66-448A-8260-F78CC55501C7}" type="slidenum">
              <a:rPr lang="en-US" altLang="en-US"/>
              <a:pPr/>
              <a:t>‹#›</a:t>
            </a:fld>
            <a:endParaRPr lang="en-US" altLang="en-US"/>
          </a:p>
        </p:txBody>
      </p:sp>
    </p:spTree>
    <p:extLst>
      <p:ext uri="{BB962C8B-B14F-4D97-AF65-F5344CB8AC3E}">
        <p14:creationId xmlns:p14="http://schemas.microsoft.com/office/powerpoint/2010/main" val="81445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F590878-66A1-437F-844D-1FC64E12D2FD}" type="slidenum">
              <a:rPr lang="en-US" altLang="en-US"/>
              <a:pPr/>
              <a:t>‹#›</a:t>
            </a:fld>
            <a:endParaRPr lang="en-US" altLang="en-US"/>
          </a:p>
        </p:txBody>
      </p:sp>
    </p:spTree>
    <p:extLst>
      <p:ext uri="{BB962C8B-B14F-4D97-AF65-F5344CB8AC3E}">
        <p14:creationId xmlns:p14="http://schemas.microsoft.com/office/powerpoint/2010/main" val="422724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42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42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42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42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C40FC46-11FE-443D-88F7-458DFAD6A9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2286000"/>
            <a:ext cx="7772400" cy="1143000"/>
          </a:xfrm>
        </p:spPr>
        <p:txBody>
          <a:bodyPr/>
          <a:lstStyle/>
          <a:p>
            <a:r>
              <a:rPr kumimoji="1" lang="en-US" altLang="en-US" sz="5400"/>
              <a:t>The Principles of Design</a:t>
            </a:r>
            <a:endParaRPr kumimoji="1" lang="en-US" altLang="en-US"/>
          </a:p>
        </p:txBody>
      </p:sp>
      <p:sp>
        <p:nvSpPr>
          <p:cNvPr id="22531" name="Rectangle 3"/>
          <p:cNvSpPr>
            <a:spLocks noGrp="1" noChangeArrowheads="1"/>
          </p:cNvSpPr>
          <p:nvPr>
            <p:ph type="subTitle" idx="1"/>
          </p:nvPr>
        </p:nvSpPr>
        <p:spPr/>
        <p:txBody>
          <a:bodyPr/>
          <a:lstStyle/>
          <a:p>
            <a:r>
              <a:rPr kumimoji="1" lang="en-US" altLang="en-US"/>
              <a:t>Fashion Strategies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22531">
                                            <p:txEl>
                                              <p:pRg st="0" end="0"/>
                                            </p:txEl>
                                          </p:spTgt>
                                        </p:tgtEl>
                                        <p:attrNameLst>
                                          <p:attrName>style.visibility</p:attrName>
                                        </p:attrNameLst>
                                      </p:cBhvr>
                                      <p:to>
                                        <p:strVal val="visible"/>
                                      </p:to>
                                    </p:set>
                                    <p:anim calcmode="lin" valueType="num">
                                      <p:cBhvr additive="base">
                                        <p:cTn id="12"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autoUpdateAnimBg="0"/>
      <p:bldP spid="22531"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kumimoji="1" lang="en-US" altLang="en-US"/>
              <a:t>Asymmetrical Balance</a:t>
            </a:r>
          </a:p>
        </p:txBody>
      </p:sp>
      <p:sp>
        <p:nvSpPr>
          <p:cNvPr id="12292" name="Rectangle 4"/>
          <p:cNvSpPr>
            <a:spLocks noGrp="1" noChangeArrowheads="1"/>
          </p:cNvSpPr>
          <p:nvPr>
            <p:ph type="body" sz="half" idx="2"/>
          </p:nvPr>
        </p:nvSpPr>
        <p:spPr>
          <a:xfrm>
            <a:off x="4652963" y="1600200"/>
            <a:ext cx="4033837" cy="4525963"/>
          </a:xfrm>
        </p:spPr>
        <p:txBody>
          <a:bodyPr/>
          <a:lstStyle/>
          <a:p>
            <a:endParaRPr kumimoji="1" lang="en-US" altLang="en-US" sz="2800"/>
          </a:p>
          <a:p>
            <a:pPr>
              <a:buFontTx/>
              <a:buNone/>
            </a:pPr>
            <a:endParaRPr kumimoji="1" lang="en-US" altLang="en-US" sz="2800"/>
          </a:p>
          <a:p>
            <a:r>
              <a:rPr kumimoji="1" lang="en-US" altLang="en-US" sz="2800"/>
              <a:t>Objects on each side of the central dividing line are different.</a:t>
            </a:r>
          </a:p>
          <a:p>
            <a:r>
              <a:rPr kumimoji="1" lang="en-US" altLang="en-US" sz="2800"/>
              <a:t>More exciting and dramatic</a:t>
            </a:r>
          </a:p>
        </p:txBody>
      </p:sp>
      <p:pic>
        <p:nvPicPr>
          <p:cNvPr id="1230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2800"/>
            <a:ext cx="208915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763" y="1981200"/>
            <a:ext cx="204311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292">
                                            <p:txEl>
                                              <p:pRg st="2" end="2"/>
                                            </p:txEl>
                                          </p:spTgt>
                                        </p:tgtEl>
                                        <p:attrNameLst>
                                          <p:attrName>style.visibility</p:attrName>
                                        </p:attrNameLst>
                                      </p:cBhvr>
                                      <p:to>
                                        <p:strVal val="visible"/>
                                      </p:to>
                                    </p:set>
                                    <p:anim calcmode="lin" valueType="num">
                                      <p:cBhvr additive="base">
                                        <p:cTn id="13" dur="500" fill="hold"/>
                                        <p:tgtEl>
                                          <p:spTgt spid="1229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anim calcmode="lin" valueType="num">
                                      <p:cBhvr additive="base">
                                        <p:cTn id="19" dur="500" fill="hold"/>
                                        <p:tgtEl>
                                          <p:spTgt spid="1229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29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autoUpdateAnimBg="0"/>
      <p:bldP spid="1229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endParaRPr lang="en-US" altLang="en-US"/>
          </a:p>
        </p:txBody>
      </p:sp>
      <p:sp>
        <p:nvSpPr>
          <p:cNvPr id="98307" name="Rectangle 3"/>
          <p:cNvSpPr>
            <a:spLocks noGrp="1" noChangeArrowheads="1"/>
          </p:cNvSpPr>
          <p:nvPr>
            <p:ph type="body" idx="1"/>
          </p:nvPr>
        </p:nvSpPr>
        <p:spPr/>
        <p:txBody>
          <a:bodyPr/>
          <a:lstStyle/>
          <a:p>
            <a:endParaRPr lang="en-US" altLang="en-US"/>
          </a:p>
        </p:txBody>
      </p:sp>
      <p:pic>
        <p:nvPicPr>
          <p:cNvPr id="98309" name="Picture 5" descr="br-otf-out17199od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26670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98315" name="Picture 11" descr="br732827-00p01v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57400"/>
            <a:ext cx="2878138" cy="381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kumimoji="1" lang="en-US" altLang="en-US"/>
              <a:t>Emphasis</a:t>
            </a:r>
          </a:p>
        </p:txBody>
      </p:sp>
      <p:sp>
        <p:nvSpPr>
          <p:cNvPr id="26628" name="Rectangle 4"/>
          <p:cNvSpPr>
            <a:spLocks noGrp="1" noChangeArrowheads="1"/>
          </p:cNvSpPr>
          <p:nvPr>
            <p:ph type="body" sz="half" idx="1"/>
          </p:nvPr>
        </p:nvSpPr>
        <p:spPr>
          <a:xfrm>
            <a:off x="457200" y="1600200"/>
            <a:ext cx="4033838" cy="4525963"/>
          </a:xfrm>
        </p:spPr>
        <p:txBody>
          <a:bodyPr/>
          <a:lstStyle/>
          <a:p>
            <a:endParaRPr kumimoji="1" lang="en-US" altLang="en-US" sz="2800"/>
          </a:p>
          <a:p>
            <a:endParaRPr kumimoji="1" lang="en-US" altLang="en-US" sz="2800"/>
          </a:p>
          <a:p>
            <a:r>
              <a:rPr kumimoji="1" lang="en-US" altLang="en-US" sz="2800"/>
              <a:t>Emphasis creates a center of interest</a:t>
            </a:r>
          </a:p>
          <a:p>
            <a:r>
              <a:rPr kumimoji="1" lang="en-US" altLang="en-US" sz="2800"/>
              <a:t>Also referred to as a Focal Point</a:t>
            </a:r>
          </a:p>
        </p:txBody>
      </p:sp>
      <p:pic>
        <p:nvPicPr>
          <p:cNvPr id="266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81200"/>
            <a:ext cx="2628900"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8">
                                            <p:txEl>
                                              <p:pRg st="2" end="2"/>
                                            </p:txEl>
                                          </p:spTgt>
                                        </p:tgtEl>
                                        <p:attrNameLst>
                                          <p:attrName>style.visibility</p:attrName>
                                        </p:attrNameLst>
                                      </p:cBhvr>
                                      <p:to>
                                        <p:strVal val="visible"/>
                                      </p:to>
                                    </p:set>
                                    <p:anim calcmode="lin" valueType="num">
                                      <p:cBhvr additive="base">
                                        <p:cTn id="13" dur="500" fill="hold"/>
                                        <p:tgtEl>
                                          <p:spTgt spid="2662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anim calcmode="lin" valueType="num">
                                      <p:cBhvr additive="base">
                                        <p:cTn id="19" dur="500" fill="hold"/>
                                        <p:tgtEl>
                                          <p:spTgt spid="2662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2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kumimoji="1" lang="en-US" altLang="en-US"/>
              <a:t>Rhythm- Repetition</a:t>
            </a:r>
          </a:p>
        </p:txBody>
      </p:sp>
      <p:sp>
        <p:nvSpPr>
          <p:cNvPr id="67587" name="Rectangle 3"/>
          <p:cNvSpPr>
            <a:spLocks noGrp="1" noChangeArrowheads="1"/>
          </p:cNvSpPr>
          <p:nvPr>
            <p:ph type="body" sz="half" idx="2"/>
          </p:nvPr>
        </p:nvSpPr>
        <p:spPr>
          <a:xfrm>
            <a:off x="685800" y="1905000"/>
            <a:ext cx="7772400" cy="512763"/>
          </a:xfrm>
        </p:spPr>
        <p:txBody>
          <a:bodyPr/>
          <a:lstStyle/>
          <a:p>
            <a:pPr>
              <a:lnSpc>
                <a:spcPct val="90000"/>
              </a:lnSpc>
              <a:buFontTx/>
              <a:buNone/>
            </a:pPr>
            <a:r>
              <a:rPr kumimoji="1" lang="en-US" altLang="en-US" sz="2800"/>
              <a:t>When a design element is repeated</a:t>
            </a:r>
          </a:p>
        </p:txBody>
      </p:sp>
      <p:pic>
        <p:nvPicPr>
          <p:cNvPr id="675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14600"/>
            <a:ext cx="28956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5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14600"/>
            <a:ext cx="2895600" cy="410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ppt_x"/>
                                          </p:val>
                                        </p:tav>
                                        <p:tav tm="100000">
                                          <p:val>
                                            <p:strVal val="#ppt_x"/>
                                          </p:val>
                                        </p:tav>
                                      </p:tavLst>
                                    </p:anim>
                                    <p:anim calcmode="lin" valueType="num">
                                      <p:cBhvr additive="base">
                                        <p:cTn id="8" dur="500" fill="hold"/>
                                        <p:tgtEl>
                                          <p:spTgt spid="675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587">
                                            <p:txEl>
                                              <p:pRg st="0" end="0"/>
                                            </p:txEl>
                                          </p:spTgt>
                                        </p:tgtEl>
                                        <p:attrNameLst>
                                          <p:attrName>style.visibility</p:attrName>
                                        </p:attrNameLst>
                                      </p:cBhvr>
                                      <p:to>
                                        <p:strVal val="visible"/>
                                      </p:to>
                                    </p:set>
                                    <p:anim calcmode="lin" valueType="num">
                                      <p:cBhvr additive="base">
                                        <p:cTn id="13" dur="500" fill="hold"/>
                                        <p:tgtEl>
                                          <p:spTgt spid="6758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autoUpdateAnimBg="0"/>
      <p:bldP spid="675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kumimoji="1" lang="en-US" altLang="en-US"/>
              <a:t>Rhythm- Opposition </a:t>
            </a:r>
          </a:p>
        </p:txBody>
      </p:sp>
      <p:sp>
        <p:nvSpPr>
          <p:cNvPr id="69638" name="Rectangle 6"/>
          <p:cNvSpPr>
            <a:spLocks noGrp="1" noChangeArrowheads="1"/>
          </p:cNvSpPr>
          <p:nvPr>
            <p:ph type="body" sz="half" idx="1"/>
          </p:nvPr>
        </p:nvSpPr>
        <p:spPr>
          <a:xfrm>
            <a:off x="457200" y="1600200"/>
            <a:ext cx="4033838" cy="4525963"/>
          </a:xfrm>
        </p:spPr>
        <p:txBody>
          <a:bodyPr/>
          <a:lstStyle/>
          <a:p>
            <a:r>
              <a:rPr lang="en-US" altLang="en-US" sz="2800"/>
              <a:t>When lines meet to form a right angle</a:t>
            </a:r>
          </a:p>
          <a:p>
            <a:r>
              <a:rPr lang="en-US" altLang="en-US" sz="2800"/>
              <a:t>Checks and plaids</a:t>
            </a:r>
          </a:p>
          <a:p>
            <a:r>
              <a:rPr lang="en-US" altLang="en-US" sz="2800"/>
              <a:t>Square necklines</a:t>
            </a:r>
          </a:p>
          <a:p>
            <a:r>
              <a:rPr lang="en-US" altLang="en-US" sz="2800"/>
              <a:t>Square pockets</a:t>
            </a:r>
          </a:p>
        </p:txBody>
      </p:sp>
      <p:pic>
        <p:nvPicPr>
          <p:cNvPr id="69644" name="Picture 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2963" y="1639888"/>
            <a:ext cx="4033837" cy="4445000"/>
          </a:xfrm>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ppt_x"/>
                                          </p:val>
                                        </p:tav>
                                        <p:tav tm="100000">
                                          <p:val>
                                            <p:strVal val="#ppt_x"/>
                                          </p:val>
                                        </p:tav>
                                      </p:tavLst>
                                    </p:anim>
                                    <p:anim calcmode="lin" valueType="num">
                                      <p:cBhvr additive="base">
                                        <p:cTn id="8" dur="500" fill="hold"/>
                                        <p:tgtEl>
                                          <p:spTgt spid="696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kumimoji="1" lang="en-US" altLang="en-US"/>
              <a:t>Rhythm-Gradation</a:t>
            </a:r>
          </a:p>
        </p:txBody>
      </p:sp>
      <p:grpSp>
        <p:nvGrpSpPr>
          <p:cNvPr id="71707" name="Group 27"/>
          <p:cNvGrpSpPr>
            <a:grpSpLocks/>
          </p:cNvGrpSpPr>
          <p:nvPr/>
        </p:nvGrpSpPr>
        <p:grpSpPr bwMode="auto">
          <a:xfrm>
            <a:off x="2362200" y="2057400"/>
            <a:ext cx="4191000" cy="4038600"/>
            <a:chOff x="1392" y="1200"/>
            <a:chExt cx="2640" cy="2544"/>
          </a:xfrm>
        </p:grpSpPr>
        <p:sp>
          <p:nvSpPr>
            <p:cNvPr id="71704" name="Rectangle 24"/>
            <p:cNvSpPr>
              <a:spLocks noChangeArrowheads="1"/>
            </p:cNvSpPr>
            <p:nvPr/>
          </p:nvSpPr>
          <p:spPr bwMode="auto">
            <a:xfrm>
              <a:off x="1392" y="1200"/>
              <a:ext cx="2640" cy="254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686" name="Group 6"/>
            <p:cNvGrpSpPr>
              <a:grpSpLocks/>
            </p:cNvGrpSpPr>
            <p:nvPr/>
          </p:nvGrpSpPr>
          <p:grpSpPr bwMode="auto">
            <a:xfrm>
              <a:off x="1680" y="1296"/>
              <a:ext cx="624" cy="1565"/>
              <a:chOff x="432" y="1296"/>
              <a:chExt cx="1248" cy="2832"/>
            </a:xfrm>
          </p:grpSpPr>
          <p:sp>
            <p:nvSpPr>
              <p:cNvPr id="71687" name="Rectangle 7"/>
              <p:cNvSpPr>
                <a:spLocks noChangeArrowheads="1"/>
              </p:cNvSpPr>
              <p:nvPr/>
            </p:nvSpPr>
            <p:spPr bwMode="auto">
              <a:xfrm>
                <a:off x="528" y="1296"/>
                <a:ext cx="720" cy="336"/>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8" name="Rectangle 8"/>
              <p:cNvSpPr>
                <a:spLocks noChangeArrowheads="1"/>
              </p:cNvSpPr>
              <p:nvPr/>
            </p:nvSpPr>
            <p:spPr bwMode="auto">
              <a:xfrm>
                <a:off x="528" y="1632"/>
                <a:ext cx="720" cy="33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9" name="Rectangle 9"/>
              <p:cNvSpPr>
                <a:spLocks noChangeArrowheads="1"/>
              </p:cNvSpPr>
              <p:nvPr/>
            </p:nvSpPr>
            <p:spPr bwMode="auto">
              <a:xfrm>
                <a:off x="528" y="1968"/>
                <a:ext cx="720" cy="336"/>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0" name="Rectangle 10"/>
              <p:cNvSpPr>
                <a:spLocks noChangeArrowheads="1"/>
              </p:cNvSpPr>
              <p:nvPr/>
            </p:nvSpPr>
            <p:spPr bwMode="auto">
              <a:xfrm>
                <a:off x="528" y="2304"/>
                <a:ext cx="720" cy="336"/>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1" name="Rectangle 11"/>
              <p:cNvSpPr>
                <a:spLocks noChangeArrowheads="1"/>
              </p:cNvSpPr>
              <p:nvPr/>
            </p:nvSpPr>
            <p:spPr bwMode="auto">
              <a:xfrm>
                <a:off x="528" y="2640"/>
                <a:ext cx="720" cy="288"/>
              </a:xfrm>
              <a:prstGeom prst="rect">
                <a:avLst/>
              </a:prstGeom>
              <a:solidFill>
                <a:srgbClr val="CC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2" name="Text Box 12"/>
              <p:cNvSpPr txBox="1">
                <a:spLocks noChangeArrowheads="1"/>
              </p:cNvSpPr>
              <p:nvPr/>
            </p:nvSpPr>
            <p:spPr bwMode="auto">
              <a:xfrm>
                <a:off x="432" y="2975"/>
                <a:ext cx="1248" cy="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latin typeface="Tahoma" pitchFamily="34" charset="0"/>
                  </a:rPr>
                  <a:t>Light to Dark</a:t>
                </a:r>
              </a:p>
            </p:txBody>
          </p:sp>
        </p:grpSp>
        <p:grpSp>
          <p:nvGrpSpPr>
            <p:cNvPr id="71693" name="Group 13"/>
            <p:cNvGrpSpPr>
              <a:grpSpLocks/>
            </p:cNvGrpSpPr>
            <p:nvPr/>
          </p:nvGrpSpPr>
          <p:grpSpPr bwMode="auto">
            <a:xfrm>
              <a:off x="3024" y="1296"/>
              <a:ext cx="912" cy="1406"/>
              <a:chOff x="1920" y="1440"/>
              <a:chExt cx="1152" cy="1754"/>
            </a:xfrm>
          </p:grpSpPr>
          <p:sp>
            <p:nvSpPr>
              <p:cNvPr id="71694" name="Line 14"/>
              <p:cNvSpPr>
                <a:spLocks noChangeShapeType="1"/>
              </p:cNvSpPr>
              <p:nvPr/>
            </p:nvSpPr>
            <p:spPr bwMode="auto">
              <a:xfrm>
                <a:off x="2016" y="1440"/>
                <a:ext cx="0" cy="110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5"/>
              <p:cNvSpPr>
                <a:spLocks noChangeShapeType="1"/>
              </p:cNvSpPr>
              <p:nvPr/>
            </p:nvSpPr>
            <p:spPr bwMode="auto">
              <a:xfrm>
                <a:off x="2256" y="1440"/>
                <a:ext cx="0" cy="110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6"/>
              <p:cNvSpPr>
                <a:spLocks noChangeShapeType="1"/>
              </p:cNvSpPr>
              <p:nvPr/>
            </p:nvSpPr>
            <p:spPr bwMode="auto">
              <a:xfrm>
                <a:off x="2544" y="1440"/>
                <a:ext cx="0" cy="1104"/>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Line 17"/>
              <p:cNvSpPr>
                <a:spLocks noChangeShapeType="1"/>
              </p:cNvSpPr>
              <p:nvPr/>
            </p:nvSpPr>
            <p:spPr bwMode="auto">
              <a:xfrm>
                <a:off x="2832" y="1440"/>
                <a:ext cx="0" cy="1104"/>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8" name="Text Box 18"/>
              <p:cNvSpPr txBox="1">
                <a:spLocks noChangeArrowheads="1"/>
              </p:cNvSpPr>
              <p:nvPr/>
            </p:nvSpPr>
            <p:spPr bwMode="auto">
              <a:xfrm>
                <a:off x="1920" y="2640"/>
                <a:ext cx="1152" cy="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latin typeface="Tahoma" pitchFamily="34" charset="0"/>
                  </a:rPr>
                  <a:t>Thin to Thick</a:t>
                </a:r>
              </a:p>
            </p:txBody>
          </p:sp>
        </p:grpSp>
        <p:grpSp>
          <p:nvGrpSpPr>
            <p:cNvPr id="71699" name="Group 19"/>
            <p:cNvGrpSpPr>
              <a:grpSpLocks/>
            </p:cNvGrpSpPr>
            <p:nvPr/>
          </p:nvGrpSpPr>
          <p:grpSpPr bwMode="auto">
            <a:xfrm>
              <a:off x="1968" y="2784"/>
              <a:ext cx="1296" cy="893"/>
              <a:chOff x="3552" y="1680"/>
              <a:chExt cx="1776" cy="1623"/>
            </a:xfrm>
          </p:grpSpPr>
          <p:sp>
            <p:nvSpPr>
              <p:cNvPr id="71700" name="Oval 20"/>
              <p:cNvSpPr>
                <a:spLocks noChangeArrowheads="1"/>
              </p:cNvSpPr>
              <p:nvPr/>
            </p:nvSpPr>
            <p:spPr bwMode="auto">
              <a:xfrm>
                <a:off x="3552" y="1920"/>
                <a:ext cx="288" cy="28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1" name="Oval 21"/>
              <p:cNvSpPr>
                <a:spLocks noChangeArrowheads="1"/>
              </p:cNvSpPr>
              <p:nvPr/>
            </p:nvSpPr>
            <p:spPr bwMode="auto">
              <a:xfrm>
                <a:off x="3984" y="1824"/>
                <a:ext cx="480" cy="43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2" name="Oval 22"/>
              <p:cNvSpPr>
                <a:spLocks noChangeArrowheads="1"/>
              </p:cNvSpPr>
              <p:nvPr/>
            </p:nvSpPr>
            <p:spPr bwMode="auto">
              <a:xfrm>
                <a:off x="4608" y="1680"/>
                <a:ext cx="720" cy="72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03" name="Text Box 23"/>
              <p:cNvSpPr txBox="1">
                <a:spLocks noChangeArrowheads="1"/>
              </p:cNvSpPr>
              <p:nvPr/>
            </p:nvSpPr>
            <p:spPr bwMode="auto">
              <a:xfrm>
                <a:off x="3888" y="2496"/>
                <a:ext cx="1440" cy="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a:latin typeface="Tahoma" pitchFamily="34" charset="0"/>
                  </a:rPr>
                  <a:t>Small to Large</a:t>
                </a:r>
              </a:p>
            </p:txBody>
          </p:sp>
        </p:grpSp>
      </p:grpSp>
      <p:pic>
        <p:nvPicPr>
          <p:cNvPr id="7170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057400"/>
            <a:ext cx="2020888"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1809750" cy="454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4" name="Text Box 2"/>
          <p:cNvSpPr txBox="1">
            <a:spLocks noChangeArrowheads="1"/>
          </p:cNvSpPr>
          <p:nvPr/>
        </p:nvSpPr>
        <p:spPr bwMode="auto">
          <a:xfrm>
            <a:off x="2286000" y="1447800"/>
            <a:ext cx="4387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Elements grow intensity or size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71682"/>
                                        </p:tgtEl>
                                        <p:attrNameLst>
                                          <p:attrName>style.visibility</p:attrName>
                                        </p:attrNameLst>
                                      </p:cBhvr>
                                      <p:to>
                                        <p:strVal val="visible"/>
                                      </p:to>
                                    </p:set>
                                    <p:anim calcmode="lin" valueType="num">
                                      <p:cBhvr additive="base">
                                        <p:cTn id="7" dur="500" fill="hold"/>
                                        <p:tgtEl>
                                          <p:spTgt spid="71682"/>
                                        </p:tgtEl>
                                        <p:attrNameLst>
                                          <p:attrName>ppt_x</p:attrName>
                                        </p:attrNameLst>
                                      </p:cBhvr>
                                      <p:tavLst>
                                        <p:tav tm="0">
                                          <p:val>
                                            <p:strVal val="#ppt_x"/>
                                          </p:val>
                                        </p:tav>
                                        <p:tav tm="100000">
                                          <p:val>
                                            <p:strVal val="#ppt_x"/>
                                          </p:val>
                                        </p:tav>
                                      </p:tavLst>
                                    </p:anim>
                                    <p:anim calcmode="lin" valueType="num">
                                      <p:cBhvr additive="base">
                                        <p:cTn id="8" dur="500" fill="hold"/>
                                        <p:tgtEl>
                                          <p:spTgt spid="716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kumimoji="1" lang="en-US" altLang="en-US"/>
              <a:t>Rhythm- Radiation</a:t>
            </a:r>
          </a:p>
        </p:txBody>
      </p:sp>
      <p:sp>
        <p:nvSpPr>
          <p:cNvPr id="73731" name="Rectangle 3"/>
          <p:cNvSpPr>
            <a:spLocks noGrp="1" noChangeArrowheads="1"/>
          </p:cNvSpPr>
          <p:nvPr>
            <p:ph type="body" sz="half" idx="2"/>
          </p:nvPr>
        </p:nvSpPr>
        <p:spPr>
          <a:xfrm>
            <a:off x="533400" y="1905000"/>
            <a:ext cx="7924800" cy="457200"/>
          </a:xfrm>
        </p:spPr>
        <p:txBody>
          <a:bodyPr/>
          <a:lstStyle/>
          <a:p>
            <a:pPr algn="ctr">
              <a:buFontTx/>
              <a:buNone/>
            </a:pPr>
            <a:r>
              <a:rPr kumimoji="1" lang="en-US" altLang="en-US" sz="2400"/>
              <a:t>Lines flow out from a single point.</a:t>
            </a:r>
          </a:p>
        </p:txBody>
      </p:sp>
      <p:pic>
        <p:nvPicPr>
          <p:cNvPr id="73733" name="Picture 5" descr="linerad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80772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500" fill="hold"/>
                                        <p:tgtEl>
                                          <p:spTgt spid="73730"/>
                                        </p:tgtEl>
                                        <p:attrNameLst>
                                          <p:attrName>ppt_x</p:attrName>
                                        </p:attrNameLst>
                                      </p:cBhvr>
                                      <p:tavLst>
                                        <p:tav tm="0">
                                          <p:val>
                                            <p:strVal val="#ppt_x"/>
                                          </p:val>
                                        </p:tav>
                                        <p:tav tm="100000">
                                          <p:val>
                                            <p:strVal val="#ppt_x"/>
                                          </p:val>
                                        </p:tav>
                                      </p:tavLst>
                                    </p:anim>
                                    <p:anim calcmode="lin" valueType="num">
                                      <p:cBhvr additive="base">
                                        <p:cTn id="8" dur="500" fill="hold"/>
                                        <p:tgtEl>
                                          <p:spTgt spid="737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 calcmode="lin" valueType="num">
                                      <p:cBhvr additive="base">
                                        <p:cTn id="13" dur="500" fill="hold"/>
                                        <p:tgtEl>
                                          <p:spTgt spid="7373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autoUpdateAnimBg="0"/>
      <p:bldP spid="7373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kumimoji="1" lang="en-US" altLang="en-US"/>
              <a:t>Rhythm- Transition</a:t>
            </a:r>
          </a:p>
        </p:txBody>
      </p:sp>
      <p:sp>
        <p:nvSpPr>
          <p:cNvPr id="75779" name="Rectangle 3"/>
          <p:cNvSpPr>
            <a:spLocks noGrp="1" noChangeArrowheads="1"/>
          </p:cNvSpPr>
          <p:nvPr>
            <p:ph type="body" sz="half" idx="1"/>
          </p:nvPr>
        </p:nvSpPr>
        <p:spPr>
          <a:xfrm>
            <a:off x="457200" y="1600200"/>
            <a:ext cx="4033838" cy="4525963"/>
          </a:xfrm>
        </p:spPr>
        <p:txBody>
          <a:bodyPr/>
          <a:lstStyle/>
          <a:p>
            <a:r>
              <a:rPr kumimoji="1" lang="en-US" altLang="en-US" sz="2800"/>
              <a:t>Curved lines carry the eye.</a:t>
            </a:r>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5000"/>
            <a:ext cx="21272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ppt_x"/>
                                          </p:val>
                                        </p:tav>
                                        <p:tav tm="100000">
                                          <p:val>
                                            <p:strVal val="#ppt_x"/>
                                          </p:val>
                                        </p:tav>
                                      </p:tavLst>
                                    </p:anim>
                                    <p:anim calcmode="lin" valueType="num">
                                      <p:cBhvr additive="base">
                                        <p:cTn id="8" dur="500" fill="hold"/>
                                        <p:tgtEl>
                                          <p:spTgt spid="757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autoUpdateAnimBg="0"/>
      <p:bldP spid="7577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kumimoji="1" lang="en-US" altLang="en-US"/>
              <a:t>Harmony</a:t>
            </a:r>
          </a:p>
        </p:txBody>
      </p:sp>
      <p:sp>
        <p:nvSpPr>
          <p:cNvPr id="77827" name="Rectangle 3"/>
          <p:cNvSpPr>
            <a:spLocks noGrp="1" noChangeArrowheads="1"/>
          </p:cNvSpPr>
          <p:nvPr>
            <p:ph type="body" sz="half" idx="1"/>
          </p:nvPr>
        </p:nvSpPr>
        <p:spPr>
          <a:xfrm>
            <a:off x="457200" y="1600200"/>
            <a:ext cx="4033838" cy="4525963"/>
          </a:xfrm>
        </p:spPr>
        <p:txBody>
          <a:bodyPr/>
          <a:lstStyle/>
          <a:p>
            <a:endParaRPr kumimoji="1" lang="en-US" altLang="en-US" sz="2800"/>
          </a:p>
          <a:p>
            <a:endParaRPr kumimoji="1" lang="en-US" altLang="en-US" sz="2800"/>
          </a:p>
          <a:p>
            <a:r>
              <a:rPr kumimoji="1" lang="en-US" altLang="en-US" sz="2800"/>
              <a:t>Harmony is achieved when Unity and Variety are effectively combined.</a:t>
            </a:r>
          </a:p>
        </p:txBody>
      </p:sp>
      <p:pic>
        <p:nvPicPr>
          <p:cNvPr id="77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81200"/>
            <a:ext cx="377666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ppt_x"/>
                                          </p:val>
                                        </p:tav>
                                        <p:tav tm="100000">
                                          <p:val>
                                            <p:strVal val="#ppt_x"/>
                                          </p:val>
                                        </p:tav>
                                      </p:tavLst>
                                    </p:anim>
                                    <p:anim calcmode="lin" valueType="num">
                                      <p:cBhvr additive="base">
                                        <p:cTn id="8" dur="500" fill="hold"/>
                                        <p:tgtEl>
                                          <p:spTgt spid="7782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anim calcmode="lin" valueType="num">
                                      <p:cBhvr additive="base">
                                        <p:cTn id="13"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autoUpdateAnimBg="0"/>
      <p:bldP spid="778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1026"/>
          <p:cNvSpPr>
            <a:spLocks noGrp="1" noChangeArrowheads="1"/>
          </p:cNvSpPr>
          <p:nvPr>
            <p:ph type="title"/>
          </p:nvPr>
        </p:nvSpPr>
        <p:spPr/>
        <p:txBody>
          <a:bodyPr/>
          <a:lstStyle/>
          <a:p>
            <a:r>
              <a:rPr kumimoji="1" lang="en-US" altLang="en-US"/>
              <a:t>Harmony- Unity</a:t>
            </a:r>
          </a:p>
        </p:txBody>
      </p:sp>
      <p:sp>
        <p:nvSpPr>
          <p:cNvPr id="89091" name="Rectangle 1027"/>
          <p:cNvSpPr>
            <a:spLocks noGrp="1" noChangeArrowheads="1"/>
          </p:cNvSpPr>
          <p:nvPr>
            <p:ph type="body" sz="half" idx="1"/>
          </p:nvPr>
        </p:nvSpPr>
        <p:spPr>
          <a:xfrm>
            <a:off x="457200" y="1600200"/>
            <a:ext cx="4033838" cy="4525963"/>
          </a:xfrm>
        </p:spPr>
        <p:txBody>
          <a:bodyPr/>
          <a:lstStyle/>
          <a:p>
            <a:endParaRPr kumimoji="1" lang="en-US" altLang="en-US" sz="2800"/>
          </a:p>
          <a:p>
            <a:endParaRPr kumimoji="1" lang="en-US" altLang="en-US" sz="2800"/>
          </a:p>
          <a:p>
            <a:r>
              <a:rPr kumimoji="1" lang="en-US" altLang="en-US" sz="2800"/>
              <a:t>The design is seen as  “whole”.</a:t>
            </a:r>
          </a:p>
          <a:p>
            <a:r>
              <a:rPr kumimoji="1" lang="en-US" altLang="en-US" sz="2800"/>
              <a:t>Unity can be achieved through matching and coordinating </a:t>
            </a:r>
          </a:p>
        </p:txBody>
      </p:sp>
      <p:pic>
        <p:nvPicPr>
          <p:cNvPr id="89094" name="Picture 1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981200"/>
            <a:ext cx="2738438"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ppt_x"/>
                                          </p:val>
                                        </p:tav>
                                        <p:tav tm="100000">
                                          <p:val>
                                            <p:strVal val="#ppt_x"/>
                                          </p:val>
                                        </p:tav>
                                      </p:tavLst>
                                    </p:anim>
                                    <p:anim calcmode="lin" valueType="num">
                                      <p:cBhvr additive="base">
                                        <p:cTn id="8" dur="500" fill="hold"/>
                                        <p:tgtEl>
                                          <p:spTgt spid="890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bg/>
                                          </p:spTgt>
                                        </p:tgtEl>
                                        <p:attrNameLst>
                                          <p:attrName>style.visibility</p:attrName>
                                        </p:attrNameLst>
                                      </p:cBhvr>
                                      <p:to>
                                        <p:strVal val="visible"/>
                                      </p:to>
                                    </p:set>
                                    <p:anim calcmode="lin" valueType="num">
                                      <p:cBhvr additive="base">
                                        <p:cTn id="13" dur="500" fill="hold"/>
                                        <p:tgtEl>
                                          <p:spTgt spid="89091">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P spid="89091" grpId="0" build="p"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kumimoji="1" lang="en-US" altLang="en-US"/>
              <a:t>Outline</a:t>
            </a:r>
          </a:p>
        </p:txBody>
      </p:sp>
      <p:sp>
        <p:nvSpPr>
          <p:cNvPr id="24579" name="Rectangle 3"/>
          <p:cNvSpPr>
            <a:spLocks noGrp="1" noChangeArrowheads="1"/>
          </p:cNvSpPr>
          <p:nvPr>
            <p:ph type="body" idx="1"/>
          </p:nvPr>
        </p:nvSpPr>
        <p:spPr/>
        <p:txBody>
          <a:bodyPr/>
          <a:lstStyle/>
          <a:p>
            <a:endParaRPr kumimoji="1" lang="en-US" altLang="en-US"/>
          </a:p>
          <a:p>
            <a:r>
              <a:rPr kumimoji="1" lang="en-US" altLang="en-US"/>
              <a:t>Proportion (Scale)</a:t>
            </a:r>
          </a:p>
          <a:p>
            <a:r>
              <a:rPr kumimoji="1" lang="en-US" altLang="en-US"/>
              <a:t>Balance</a:t>
            </a:r>
          </a:p>
          <a:p>
            <a:r>
              <a:rPr kumimoji="1" lang="en-US" altLang="en-US"/>
              <a:t>Emphasis</a:t>
            </a:r>
          </a:p>
          <a:p>
            <a:r>
              <a:rPr kumimoji="1" lang="en-US" altLang="en-US"/>
              <a:t>Rhythm</a:t>
            </a:r>
          </a:p>
          <a:p>
            <a:r>
              <a:rPr kumimoji="1" lang="en-US" altLang="en-US"/>
              <a:t>Harmony</a:t>
            </a:r>
          </a:p>
          <a:p>
            <a:endParaRPr kumimoji="1"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500" fill="hold"/>
                                        <p:tgtEl>
                                          <p:spTgt spid="24579">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autoUpdateAnimBg="0"/>
      <p:bldP spid="2457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1026"/>
          <p:cNvSpPr>
            <a:spLocks noGrp="1" noChangeArrowheads="1"/>
          </p:cNvSpPr>
          <p:nvPr>
            <p:ph type="title"/>
          </p:nvPr>
        </p:nvSpPr>
        <p:spPr/>
        <p:txBody>
          <a:bodyPr/>
          <a:lstStyle/>
          <a:p>
            <a:r>
              <a:rPr kumimoji="1" lang="en-US" altLang="en-US"/>
              <a:t>Harmony- Variety</a:t>
            </a:r>
          </a:p>
        </p:txBody>
      </p:sp>
      <p:sp>
        <p:nvSpPr>
          <p:cNvPr id="81923" name="Rectangle 1027"/>
          <p:cNvSpPr>
            <a:spLocks noGrp="1" noChangeArrowheads="1"/>
          </p:cNvSpPr>
          <p:nvPr>
            <p:ph type="body" sz="half" idx="1"/>
          </p:nvPr>
        </p:nvSpPr>
        <p:spPr>
          <a:xfrm>
            <a:off x="457200" y="1600200"/>
            <a:ext cx="4033838" cy="4525963"/>
          </a:xfrm>
        </p:spPr>
        <p:txBody>
          <a:bodyPr/>
          <a:lstStyle/>
          <a:p>
            <a:endParaRPr kumimoji="1" lang="en-US" altLang="en-US" sz="2800"/>
          </a:p>
          <a:p>
            <a:endParaRPr kumimoji="1" lang="en-US" altLang="en-US" sz="2800"/>
          </a:p>
          <a:p>
            <a:r>
              <a:rPr kumimoji="1" lang="en-US" altLang="en-US" sz="2800"/>
              <a:t>Variety can relieve monotony by giving the eye a number of different details to look at.</a:t>
            </a:r>
          </a:p>
        </p:txBody>
      </p:sp>
      <p:pic>
        <p:nvPicPr>
          <p:cNvPr id="81925"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26574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ppt_x"/>
                                          </p:val>
                                        </p:tav>
                                        <p:tav tm="100000">
                                          <p:val>
                                            <p:strVal val="#ppt_x"/>
                                          </p:val>
                                        </p:tav>
                                      </p:tavLst>
                                    </p:anim>
                                    <p:anim calcmode="lin" valueType="num">
                                      <p:cBhvr additive="base">
                                        <p:cTn id="8" dur="500" fill="hold"/>
                                        <p:tgtEl>
                                          <p:spTgt spid="819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anim calcmode="lin" valueType="num">
                                      <p:cBhvr additive="base">
                                        <p:cTn id="13"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nimBg="1" autoUpdateAnimBg="0"/>
      <p:bldP spid="819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1026"/>
          <p:cNvSpPr>
            <a:spLocks noGrp="1" noChangeArrowheads="1"/>
          </p:cNvSpPr>
          <p:nvPr>
            <p:ph type="title"/>
          </p:nvPr>
        </p:nvSpPr>
        <p:spPr/>
        <p:txBody>
          <a:bodyPr/>
          <a:lstStyle/>
          <a:p>
            <a:r>
              <a:rPr kumimoji="1" lang="en-US" altLang="en-US"/>
              <a:t>Harmony</a:t>
            </a:r>
          </a:p>
        </p:txBody>
      </p:sp>
      <p:sp>
        <p:nvSpPr>
          <p:cNvPr id="79875" name="Rectangle 1027"/>
          <p:cNvSpPr>
            <a:spLocks noGrp="1" noChangeArrowheads="1"/>
          </p:cNvSpPr>
          <p:nvPr>
            <p:ph type="body" sz="half" idx="1"/>
          </p:nvPr>
        </p:nvSpPr>
        <p:spPr>
          <a:xfrm>
            <a:off x="457200" y="1600200"/>
            <a:ext cx="4033838" cy="4525963"/>
          </a:xfrm>
        </p:spPr>
        <p:txBody>
          <a:bodyPr/>
          <a:lstStyle/>
          <a:p>
            <a:endParaRPr kumimoji="1" lang="en-US" altLang="en-US" sz="2800"/>
          </a:p>
          <a:p>
            <a:endParaRPr kumimoji="1" lang="en-US" altLang="en-US" sz="2800"/>
          </a:p>
          <a:p>
            <a:r>
              <a:rPr kumimoji="1" lang="en-US" altLang="en-US" sz="2800"/>
              <a:t>Is it harmony?</a:t>
            </a:r>
          </a:p>
          <a:p>
            <a:r>
              <a:rPr kumimoji="1" lang="en-US" altLang="en-US" sz="2800"/>
              <a:t>What do you think? </a:t>
            </a:r>
          </a:p>
          <a:p>
            <a:endParaRPr kumimoji="1" lang="en-US" altLang="en-US" sz="2800"/>
          </a:p>
          <a:p>
            <a:endParaRPr kumimoji="1" lang="en-US" altLang="en-US" sz="2800"/>
          </a:p>
        </p:txBody>
      </p:sp>
      <p:pic>
        <p:nvPicPr>
          <p:cNvPr id="79877"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27320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bg/>
                                          </p:spTgt>
                                        </p:tgtEl>
                                        <p:attrNameLst>
                                          <p:attrName>style.visibility</p:attrName>
                                        </p:attrNameLst>
                                      </p:cBhvr>
                                      <p:to>
                                        <p:strVal val="visible"/>
                                      </p:to>
                                    </p:set>
                                    <p:anim calcmode="lin" valueType="num">
                                      <p:cBhvr additive="base">
                                        <p:cTn id="13" dur="500" fill="hold"/>
                                        <p:tgtEl>
                                          <p:spTgt spid="79875">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autoUpdateAnimBg="0"/>
      <p:bldP spid="79875" grpId="0" build="p"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1219200" y="2438400"/>
            <a:ext cx="6553200" cy="1981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970" name="Rectangle 2"/>
          <p:cNvSpPr>
            <a:spLocks noGrp="1" noChangeArrowheads="1"/>
          </p:cNvSpPr>
          <p:nvPr>
            <p:ph type="title"/>
          </p:nvPr>
        </p:nvSpPr>
        <p:spPr/>
        <p:txBody>
          <a:bodyPr/>
          <a:lstStyle/>
          <a:p>
            <a:r>
              <a:rPr kumimoji="1" lang="en-US" altLang="en-US"/>
              <a:t>Conclusion</a:t>
            </a:r>
          </a:p>
        </p:txBody>
      </p:sp>
      <p:sp>
        <p:nvSpPr>
          <p:cNvPr id="83971" name="Text Box 3"/>
          <p:cNvSpPr txBox="1">
            <a:spLocks noChangeArrowheads="1"/>
          </p:cNvSpPr>
          <p:nvPr/>
        </p:nvSpPr>
        <p:spPr bwMode="auto">
          <a:xfrm>
            <a:off x="1676400" y="2667000"/>
            <a:ext cx="59340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a:latin typeface="Times New Roman" pitchFamily="18" charset="0"/>
              </a:rPr>
              <a:t>As you can see the Principles of Design </a:t>
            </a:r>
          </a:p>
          <a:p>
            <a:pPr algn="ctr" eaLnBrk="0" hangingPunct="0"/>
            <a:r>
              <a:rPr lang="en-US" altLang="en-US" sz="2400">
                <a:latin typeface="Times New Roman" pitchFamily="18" charset="0"/>
              </a:rPr>
              <a:t>overlap some but through practice and </a:t>
            </a:r>
          </a:p>
          <a:p>
            <a:pPr algn="ctr" eaLnBrk="0" hangingPunct="0"/>
            <a:r>
              <a:rPr lang="en-US" altLang="en-US" sz="2400">
                <a:latin typeface="Times New Roman" pitchFamily="18" charset="0"/>
              </a:rPr>
              <a:t>exposure you will see these principles come to </a:t>
            </a:r>
          </a:p>
          <a:p>
            <a:pPr algn="ctr" eaLnBrk="0" hangingPunct="0"/>
            <a:r>
              <a:rPr lang="en-US" altLang="en-US" sz="2400">
                <a:latin typeface="Times New Roman" pitchFamily="18" charset="0"/>
              </a:rPr>
              <a:t>life all around you.</a:t>
            </a:r>
          </a:p>
          <a:p>
            <a:pPr algn="ctr" eaLnBrk="0" hangingPunct="0"/>
            <a:endParaRPr lang="en-US" alt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ppt_x"/>
                                          </p:val>
                                        </p:tav>
                                        <p:tav tm="100000">
                                          <p:val>
                                            <p:strVal val="#ppt_x"/>
                                          </p:val>
                                        </p:tav>
                                      </p:tavLst>
                                    </p:anim>
                                    <p:anim calcmode="lin" valueType="num">
                                      <p:cBhvr additive="base">
                                        <p:cTn id="8" dur="500" fill="hold"/>
                                        <p:tgtEl>
                                          <p:spTgt spid="8397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9" presetClass="entr" presetSubtype="0" fill="hold" grpId="0" nodeType="afterEffect">
                                  <p:stCondLst>
                                    <p:cond delay="0"/>
                                  </p:stCondLst>
                                  <p:childTnLst>
                                    <p:set>
                                      <p:cBhvr>
                                        <p:cTn id="11" dur="1" fill="hold">
                                          <p:stCondLst>
                                            <p:cond delay="0"/>
                                          </p:stCondLst>
                                        </p:cTn>
                                        <p:tgtEl>
                                          <p:spTgt spid="83971"/>
                                        </p:tgtEl>
                                        <p:attrNameLst>
                                          <p:attrName>style.visibility</p:attrName>
                                        </p:attrNameLst>
                                      </p:cBhvr>
                                      <p:to>
                                        <p:strVal val="visible"/>
                                      </p:to>
                                    </p:set>
                                    <p:animEffect transition="in" filter="dissolve">
                                      <p:cBhvr>
                                        <p:cTn id="12" dur="5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autoUpdateAnimBg="0"/>
      <p:bldP spid="8397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Proportion</a:t>
            </a:r>
          </a:p>
        </p:txBody>
      </p:sp>
      <p:sp>
        <p:nvSpPr>
          <p:cNvPr id="91139" name="Rectangle 3"/>
          <p:cNvSpPr>
            <a:spLocks noGrp="1" noChangeArrowheads="1"/>
          </p:cNvSpPr>
          <p:nvPr>
            <p:ph type="body" idx="1"/>
          </p:nvPr>
        </p:nvSpPr>
        <p:spPr>
          <a:xfrm>
            <a:off x="457200" y="1600200"/>
            <a:ext cx="2824163" cy="4525963"/>
          </a:xfrm>
        </p:spPr>
        <p:txBody>
          <a:bodyPr/>
          <a:lstStyle/>
          <a:p>
            <a:r>
              <a:rPr lang="en-US" altLang="en-US" sz="2800">
                <a:solidFill>
                  <a:srgbClr val="000000"/>
                </a:solidFill>
                <a:latin typeface="Times New Roman" pitchFamily="18" charset="0"/>
              </a:rPr>
              <a:t>Proportion is the </a:t>
            </a:r>
            <a:r>
              <a:rPr lang="en-US" altLang="en-US" sz="2800" b="1">
                <a:solidFill>
                  <a:srgbClr val="000000"/>
                </a:solidFill>
                <a:latin typeface="Times New Roman" pitchFamily="18" charset="0"/>
              </a:rPr>
              <a:t>relationship </a:t>
            </a:r>
            <a:r>
              <a:rPr lang="en-US" altLang="en-US" sz="2800">
                <a:solidFill>
                  <a:srgbClr val="000000"/>
                </a:solidFill>
                <a:latin typeface="Times New Roman" pitchFamily="18" charset="0"/>
              </a:rPr>
              <a:t>between objects, or parts, of a whole.</a:t>
            </a:r>
            <a:endParaRPr lang="en-US" altLang="en-US" sz="1600">
              <a:solidFill>
                <a:srgbClr val="000000"/>
              </a:solidFill>
              <a:latin typeface="Times New Roman" pitchFamily="18" charset="0"/>
            </a:endParaRPr>
          </a:p>
        </p:txBody>
      </p:sp>
      <p:pic>
        <p:nvPicPr>
          <p:cNvPr id="911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86000"/>
            <a:ext cx="51054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kumimoji="1" lang="en-US" altLang="en-US"/>
              <a:t>Proportion</a:t>
            </a:r>
          </a:p>
        </p:txBody>
      </p:sp>
      <p:sp>
        <p:nvSpPr>
          <p:cNvPr id="40965" name="Rectangle 5"/>
          <p:cNvSpPr>
            <a:spLocks noGrp="1" noChangeArrowheads="1"/>
          </p:cNvSpPr>
          <p:nvPr>
            <p:ph type="body" sz="half" idx="1"/>
          </p:nvPr>
        </p:nvSpPr>
        <p:spPr>
          <a:xfrm>
            <a:off x="685800" y="1849438"/>
            <a:ext cx="7772400" cy="1122362"/>
          </a:xfrm>
        </p:spPr>
        <p:txBody>
          <a:bodyPr/>
          <a:lstStyle/>
          <a:p>
            <a:pPr>
              <a:lnSpc>
                <a:spcPct val="90000"/>
              </a:lnSpc>
            </a:pPr>
            <a:endParaRPr kumimoji="1" lang="en-US" altLang="en-US" sz="2400"/>
          </a:p>
          <a:p>
            <a:pPr>
              <a:lnSpc>
                <a:spcPct val="90000"/>
              </a:lnSpc>
            </a:pPr>
            <a:r>
              <a:rPr kumimoji="1" lang="en-US" altLang="en-US" sz="2400"/>
              <a:t>Elements seem to be an appropriate size for the space they fill.</a:t>
            </a:r>
          </a:p>
        </p:txBody>
      </p:sp>
      <p:pic>
        <p:nvPicPr>
          <p:cNvPr id="40967" name="Picture 7" descr="scale"/>
          <p:cNvPicPr>
            <a:picLocks noChangeAspect="1" noChangeArrowheads="1"/>
          </p:cNvPicPr>
          <p:nvPr/>
        </p:nvPicPr>
        <p:blipFill>
          <a:blip r:embed="rId3">
            <a:extLst>
              <a:ext uri="{28A0092B-C50C-407E-A947-70E740481C1C}">
                <a14:useLocalDpi xmlns:a14="http://schemas.microsoft.com/office/drawing/2010/main" val="0"/>
              </a:ext>
            </a:extLst>
          </a:blip>
          <a:srcRect l="14546" t="4515" r="7272" b="69525"/>
          <a:stretch>
            <a:fillRect/>
          </a:stretch>
        </p:blipFill>
        <p:spPr bwMode="auto">
          <a:xfrm>
            <a:off x="381000" y="3733800"/>
            <a:ext cx="84582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5">
                                            <p:bg/>
                                          </p:spTgt>
                                        </p:tgtEl>
                                        <p:attrNameLst>
                                          <p:attrName>style.visibility</p:attrName>
                                        </p:attrNameLst>
                                      </p:cBhvr>
                                      <p:to>
                                        <p:strVal val="visible"/>
                                      </p:to>
                                    </p:set>
                                    <p:anim calcmode="lin" valueType="num">
                                      <p:cBhvr additive="base">
                                        <p:cTn id="13" dur="500" fill="hold"/>
                                        <p:tgtEl>
                                          <p:spTgt spid="40965">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5">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5">
                                            <p:txEl>
                                              <p:pRg st="1" end="1"/>
                                            </p:txEl>
                                          </p:spTgt>
                                        </p:tgtEl>
                                        <p:attrNameLst>
                                          <p:attrName>style.visibility</p:attrName>
                                        </p:attrNameLst>
                                      </p:cBhvr>
                                      <p:to>
                                        <p:strVal val="visible"/>
                                      </p:to>
                                    </p:set>
                                    <p:anim calcmode="lin" valueType="num">
                                      <p:cBhvr additive="base">
                                        <p:cTn id="19" dur="500" fill="hold"/>
                                        <p:tgtEl>
                                          <p:spTgt spid="4096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autoUpdateAnimBg="0"/>
      <p:bldP spid="40965" grpId="0" build="p"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kumimoji="1" lang="en-US" altLang="en-US"/>
              <a:t>Proportion</a:t>
            </a:r>
          </a:p>
        </p:txBody>
      </p:sp>
      <p:sp>
        <p:nvSpPr>
          <p:cNvPr id="43011" name="Rectangle 3"/>
          <p:cNvSpPr>
            <a:spLocks noGrp="1" noChangeArrowheads="1"/>
          </p:cNvSpPr>
          <p:nvPr>
            <p:ph type="body" sz="half" idx="1"/>
          </p:nvPr>
        </p:nvSpPr>
        <p:spPr>
          <a:xfrm>
            <a:off x="457200" y="1600200"/>
            <a:ext cx="4033838" cy="4525963"/>
          </a:xfrm>
        </p:spPr>
        <p:txBody>
          <a:bodyPr/>
          <a:lstStyle/>
          <a:p>
            <a:endParaRPr kumimoji="1" lang="en-US" altLang="en-US" sz="2800"/>
          </a:p>
          <a:p>
            <a:endParaRPr kumimoji="1" lang="en-US" altLang="en-US" sz="2800"/>
          </a:p>
          <a:p>
            <a:r>
              <a:rPr kumimoji="1" lang="en-US" altLang="en-US" sz="2800"/>
              <a:t>The ratio of one part to the whole.</a:t>
            </a:r>
          </a:p>
          <a:p>
            <a:r>
              <a:rPr kumimoji="1" lang="en-US" altLang="en-US" sz="2800"/>
              <a:t>Things just look right.</a:t>
            </a:r>
          </a:p>
        </p:txBody>
      </p:sp>
      <p:pic>
        <p:nvPicPr>
          <p:cNvPr id="43015" name="Picture 7" descr="scale"/>
          <p:cNvPicPr>
            <a:picLocks noChangeAspect="1" noChangeArrowheads="1"/>
          </p:cNvPicPr>
          <p:nvPr/>
        </p:nvPicPr>
        <p:blipFill>
          <a:blip r:embed="rId3">
            <a:extLst>
              <a:ext uri="{28A0092B-C50C-407E-A947-70E740481C1C}">
                <a14:useLocalDpi xmlns:a14="http://schemas.microsoft.com/office/drawing/2010/main" val="0"/>
              </a:ext>
            </a:extLst>
          </a:blip>
          <a:srcRect l="4301" t="52600" r="55914" b="6009"/>
          <a:stretch>
            <a:fillRect/>
          </a:stretch>
        </p:blipFill>
        <p:spPr bwMode="auto">
          <a:xfrm>
            <a:off x="4648200" y="2343150"/>
            <a:ext cx="41148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bg/>
                                          </p:spTgt>
                                        </p:tgtEl>
                                        <p:attrNameLst>
                                          <p:attrName>style.visibility</p:attrName>
                                        </p:attrNameLst>
                                      </p:cBhvr>
                                      <p:to>
                                        <p:strVal val="visible"/>
                                      </p:to>
                                    </p:set>
                                    <p:anim calcmode="lin" valueType="num">
                                      <p:cBhvr additive="base">
                                        <p:cTn id="7" dur="500" fill="hold"/>
                                        <p:tgtEl>
                                          <p:spTgt spid="4301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bg/>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 calcmode="lin" valueType="num">
                                      <p:cBhvr additive="base">
                                        <p:cTn id="13"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 calcmode="lin" valueType="num">
                                      <p:cBhvr additive="base">
                                        <p:cTn id="19"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kumimoji="1" lang="en-US" altLang="en-US"/>
              <a:t>Proportion</a:t>
            </a:r>
          </a:p>
        </p:txBody>
      </p:sp>
      <p:sp>
        <p:nvSpPr>
          <p:cNvPr id="86019" name="Rectangle 3"/>
          <p:cNvSpPr>
            <a:spLocks noGrp="1" noChangeArrowheads="1"/>
          </p:cNvSpPr>
          <p:nvPr>
            <p:ph type="body" sz="half" idx="1"/>
          </p:nvPr>
        </p:nvSpPr>
        <p:spPr>
          <a:xfrm>
            <a:off x="457200" y="1600200"/>
            <a:ext cx="4033838" cy="4525963"/>
          </a:xfrm>
        </p:spPr>
        <p:txBody>
          <a:bodyPr/>
          <a:lstStyle/>
          <a:p>
            <a:endParaRPr kumimoji="1" lang="en-US" altLang="en-US" sz="2800"/>
          </a:p>
          <a:p>
            <a:endParaRPr kumimoji="1" lang="en-US" altLang="en-US" sz="2800"/>
          </a:p>
          <a:p>
            <a:r>
              <a:rPr kumimoji="1" lang="en-US" altLang="en-US" sz="2800"/>
              <a:t>The ratio of one part to the whole.</a:t>
            </a:r>
          </a:p>
          <a:p>
            <a:r>
              <a:rPr kumimoji="1" lang="en-US" altLang="en-US" sz="2800"/>
              <a:t>Things just look right.</a:t>
            </a:r>
          </a:p>
        </p:txBody>
      </p:sp>
      <p:pic>
        <p:nvPicPr>
          <p:cNvPr id="86021" name="Picture 5" descr="scale"/>
          <p:cNvPicPr>
            <a:picLocks noChangeAspect="1" noChangeArrowheads="1"/>
          </p:cNvPicPr>
          <p:nvPr/>
        </p:nvPicPr>
        <p:blipFill>
          <a:blip r:embed="rId3">
            <a:extLst>
              <a:ext uri="{28A0092B-C50C-407E-A947-70E740481C1C}">
                <a14:useLocalDpi xmlns:a14="http://schemas.microsoft.com/office/drawing/2010/main" val="0"/>
              </a:ext>
            </a:extLst>
          </a:blip>
          <a:srcRect l="59140" t="55911"/>
          <a:stretch>
            <a:fillRect/>
          </a:stretch>
        </p:blipFill>
        <p:spPr bwMode="auto">
          <a:xfrm>
            <a:off x="4572000" y="1981200"/>
            <a:ext cx="42672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ppt_x"/>
                                          </p:val>
                                        </p:tav>
                                        <p:tav tm="100000">
                                          <p:val>
                                            <p:strVal val="#ppt_x"/>
                                          </p:val>
                                        </p:tav>
                                      </p:tavLst>
                                    </p:anim>
                                    <p:anim calcmode="lin" valueType="num">
                                      <p:cBhvr additive="base">
                                        <p:cTn id="8" dur="500" fill="hold"/>
                                        <p:tgtEl>
                                          <p:spTgt spid="8601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bg/>
                                          </p:spTgt>
                                        </p:tgtEl>
                                        <p:attrNameLst>
                                          <p:attrName>style.visibility</p:attrName>
                                        </p:attrNameLst>
                                      </p:cBhvr>
                                      <p:to>
                                        <p:strVal val="visible"/>
                                      </p:to>
                                    </p:set>
                                    <p:anim calcmode="lin" valueType="num">
                                      <p:cBhvr additive="base">
                                        <p:cTn id="13" dur="500" fill="hold"/>
                                        <p:tgtEl>
                                          <p:spTgt spid="86019">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bg/>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autoUpdateAnimBg="0"/>
      <p:bldP spid="86019" grpId="0" build="p"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Balance</a:t>
            </a:r>
          </a:p>
        </p:txBody>
      </p:sp>
      <p:sp>
        <p:nvSpPr>
          <p:cNvPr id="96259" name="Rectangle 3"/>
          <p:cNvSpPr>
            <a:spLocks noGrp="1" noChangeArrowheads="1"/>
          </p:cNvSpPr>
          <p:nvPr>
            <p:ph type="body" idx="1"/>
          </p:nvPr>
        </p:nvSpPr>
        <p:spPr/>
        <p:txBody>
          <a:bodyPr/>
          <a:lstStyle/>
          <a:p>
            <a:pPr marL="609600" indent="-609600"/>
            <a:r>
              <a:rPr lang="en-US" altLang="en-US"/>
              <a:t>A VISUAL DISTRIBUTION OF “WEIGHT” IN THE WAY DETAILS ARE GROUPED.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8" name="Rectangle 8"/>
          <p:cNvSpPr>
            <a:spLocks noGrp="1" noChangeArrowheads="1"/>
          </p:cNvSpPr>
          <p:nvPr>
            <p:ph type="title"/>
          </p:nvPr>
        </p:nvSpPr>
        <p:spPr/>
        <p:txBody>
          <a:bodyPr/>
          <a:lstStyle/>
          <a:p>
            <a:r>
              <a:rPr kumimoji="1" lang="en-US" altLang="en-US"/>
              <a:t>Symmetrical Balance</a:t>
            </a:r>
          </a:p>
        </p:txBody>
      </p:sp>
      <p:sp>
        <p:nvSpPr>
          <p:cNvPr id="25609" name="Rectangle 9"/>
          <p:cNvSpPr>
            <a:spLocks noGrp="1" noChangeArrowheads="1"/>
          </p:cNvSpPr>
          <p:nvPr>
            <p:ph type="body" sz="half" idx="2"/>
          </p:nvPr>
        </p:nvSpPr>
        <p:spPr>
          <a:xfrm>
            <a:off x="4652963" y="1600200"/>
            <a:ext cx="4033837" cy="4525963"/>
          </a:xfrm>
        </p:spPr>
        <p:txBody>
          <a:bodyPr/>
          <a:lstStyle/>
          <a:p>
            <a:endParaRPr kumimoji="1" lang="en-US" altLang="en-US" sz="2800"/>
          </a:p>
          <a:p>
            <a:pPr>
              <a:buFontTx/>
              <a:buNone/>
            </a:pPr>
            <a:endParaRPr kumimoji="1" lang="en-US" altLang="en-US" sz="2800"/>
          </a:p>
          <a:p>
            <a:r>
              <a:rPr kumimoji="1" lang="en-US" altLang="en-US" sz="2800"/>
              <a:t>One side is a mirror image of the other side</a:t>
            </a:r>
          </a:p>
        </p:txBody>
      </p:sp>
      <p:pic>
        <p:nvPicPr>
          <p:cNvPr id="2562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29591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9">
                                            <p:txEl>
                                              <p:pRg st="2" end="2"/>
                                            </p:txEl>
                                          </p:spTgt>
                                        </p:tgtEl>
                                        <p:attrNameLst>
                                          <p:attrName>style.visibility</p:attrName>
                                        </p:attrNameLst>
                                      </p:cBhvr>
                                      <p:to>
                                        <p:strVal val="visible"/>
                                      </p:to>
                                    </p:set>
                                    <p:anim calcmode="lin" valueType="num">
                                      <p:cBhvr additive="base">
                                        <p:cTn id="13" dur="500" fill="hold"/>
                                        <p:tgtEl>
                                          <p:spTgt spid="2560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autoUpdateAnimBg="0"/>
      <p:bldP spid="2560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a:p>
        </p:txBody>
      </p:sp>
      <p:sp>
        <p:nvSpPr>
          <p:cNvPr id="97283" name="Rectangle 3"/>
          <p:cNvSpPr>
            <a:spLocks noGrp="1" noChangeArrowheads="1"/>
          </p:cNvSpPr>
          <p:nvPr>
            <p:ph type="body" idx="1"/>
          </p:nvPr>
        </p:nvSpPr>
        <p:spPr/>
        <p:txBody>
          <a:bodyPr/>
          <a:lstStyle/>
          <a:p>
            <a:endParaRPr lang="en-US" altLang="en-US"/>
          </a:p>
        </p:txBody>
      </p:sp>
      <p:pic>
        <p:nvPicPr>
          <p:cNvPr id="97284" name="Picture 4" descr="br-otf-out17201odv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514600"/>
            <a:ext cx="26670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97286" name="Picture 6" descr="br-otf-out17203odv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26670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1049</TotalTime>
  <Words>1295</Words>
  <Application>Microsoft Office PowerPoint</Application>
  <PresentationFormat>On-screen Show (4:3)</PresentationFormat>
  <Paragraphs>147</Paragraphs>
  <Slides>22</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Default Design</vt:lpstr>
      <vt:lpstr>Document</vt:lpstr>
      <vt:lpstr>The Principles of Design</vt:lpstr>
      <vt:lpstr>Outline</vt:lpstr>
      <vt:lpstr>Proportion</vt:lpstr>
      <vt:lpstr>Proportion</vt:lpstr>
      <vt:lpstr>Proportion</vt:lpstr>
      <vt:lpstr>Proportion</vt:lpstr>
      <vt:lpstr>Balance</vt:lpstr>
      <vt:lpstr>Symmetrical Balance</vt:lpstr>
      <vt:lpstr>PowerPoint Presentation</vt:lpstr>
      <vt:lpstr>Asymmetrical Balance</vt:lpstr>
      <vt:lpstr>PowerPoint Presentation</vt:lpstr>
      <vt:lpstr>Emphasis</vt:lpstr>
      <vt:lpstr>Rhythm- Repetition</vt:lpstr>
      <vt:lpstr>Rhythm- Opposition </vt:lpstr>
      <vt:lpstr>Rhythm-Gradation</vt:lpstr>
      <vt:lpstr>Rhythm- Radiation</vt:lpstr>
      <vt:lpstr>Rhythm- Transition</vt:lpstr>
      <vt:lpstr>Harmony</vt:lpstr>
      <vt:lpstr>Harmony- Unity</vt:lpstr>
      <vt:lpstr>Harmony- Variety</vt:lpstr>
      <vt:lpstr>Harmony</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Principles of Design</dc:title>
  <dc:creator>Michael McOmber</dc:creator>
  <cp:lastModifiedBy>Tierra Davis</cp:lastModifiedBy>
  <cp:revision>37</cp:revision>
  <dcterms:created xsi:type="dcterms:W3CDTF">2002-09-28T19:23:32Z</dcterms:created>
  <dcterms:modified xsi:type="dcterms:W3CDTF">2014-08-27T16:52:03Z</dcterms:modified>
</cp:coreProperties>
</file>