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54864" marR="0" lvl="0" indent="-4064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-14986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8509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5461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6603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6476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600" b="0" i="0" u="none" strike="noStrike" cap="none">
              <a:solidFill>
                <a:srgbClr val="DFE0D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54864" marR="0" lvl="0" indent="-4064" algn="l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-14986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8509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5461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6603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6476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600">
              <a:solidFill>
                <a:srgbClr val="DFE0D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878878">
              <a:alpha val="64705"/>
            </a:srgbClr>
          </a:solidFill>
          <a:ln w="11000" cap="rnd" cmpd="sng">
            <a:solidFill>
              <a:srgbClr val="9B9F8D">
                <a:alpha val="8784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48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600" b="0" i="0" u="none" strike="noStrike" cap="none">
              <a:solidFill>
                <a:srgbClr val="DFE0D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2000" b="1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963136" y="1107560"/>
            <a:ext cx="393192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233680" algn="l" rtl="0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20066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93039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185419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608" marR="0" lvl="0" indent="-150368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594360" marR="0" lvl="1" indent="-7874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4826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51560" marR="0" lvl="3" indent="-6096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61872" marR="0" lvl="4" indent="-68072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600" b="0" i="0" u="none" strike="noStrike" cap="none">
              <a:solidFill>
                <a:srgbClr val="DFE0D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54864" marR="0" lvl="0" indent="-4064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45920"/>
            <a:ext cx="4038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-16764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9652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7366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7873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7111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48200" y="1645920"/>
            <a:ext cx="4038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-16764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9652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7366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7873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7111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600" b="0" i="0" u="none" strike="noStrike" cap="none">
              <a:solidFill>
                <a:srgbClr val="DFE0D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54864" marR="0" lvl="0" indent="-4064" algn="r" rtl="0">
              <a:spcBef>
                <a:spcPts val="0"/>
              </a:spcBef>
              <a:buClr>
                <a:srgbClr val="68BE6E"/>
              </a:buClr>
              <a:buFont typeface="Rockwell"/>
              <a:buNone/>
              <a:defRPr sz="4000" b="1" i="0" u="none" strike="noStrike" cap="none">
                <a:solidFill>
                  <a:srgbClr val="68BE6E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233680" algn="l" rtl="0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20066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93039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185419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600">
              <a:solidFill>
                <a:srgbClr val="DFE0D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54864" marR="0" lvl="0" indent="-4064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91440" marR="0" lvl="0" indent="-2539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233680" algn="l" rtl="0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20066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93039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185419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91440" marR="0" lvl="0" indent="-2539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233680" algn="l" rtl="0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20066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93039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185419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-19431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sz="2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11938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8636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9143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8381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-19431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sz="2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11938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8636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9143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8381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600">
              <a:solidFill>
                <a:srgbClr val="DFE0D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54864" marR="0" lvl="0" indent="-4064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600">
              <a:solidFill>
                <a:srgbClr val="DFE0D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2000" b="1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040443" y="5388936"/>
            <a:ext cx="5486400" cy="9122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16510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13716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3588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12826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rgbClr val="878878">
              <a:alpha val="64705"/>
            </a:srgbClr>
          </a:solidFill>
          <a:ln w="11000" cap="rnd" cmpd="sng">
            <a:solidFill>
              <a:srgbClr val="9B9F8D">
                <a:alpha val="8784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29210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8509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5461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6603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6476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600">
              <a:solidFill>
                <a:srgbClr val="DFE0D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54864" marR="0" lvl="0" indent="-4064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308860" y="-205423"/>
            <a:ext cx="452628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-14986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8509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5461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6603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6476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600">
              <a:solidFill>
                <a:srgbClr val="DFE0D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tile tx="0" ty="0" sx="50000" sy="50000" flip="none" algn="t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878878">
              <a:alpha val="64705"/>
            </a:srgbClr>
          </a:solidFill>
          <a:ln w="11000" cap="rnd" cmpd="sng">
            <a:solidFill>
              <a:srgbClr val="9B9F8D">
                <a:alpha val="8784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600" b="0" i="0" u="none" strike="noStrike" cap="none">
              <a:solidFill>
                <a:srgbClr val="DFE0D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54864" marR="0" lvl="0" indent="-4064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-14986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8509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5461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6603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6476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eber.edu/tltr/Videos/AttachmentStr.m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Yi-ta_xXSQ&amp;feature=relat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609600" y="457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2286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lang="en-US" sz="48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1</a:t>
            </a:r>
            <a:r>
              <a:rPr lang="en-US" sz="4800" b="0" i="0" u="none" strike="noStrike" cap="none" baseline="30000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st</a:t>
            </a:r>
            <a:r>
              <a:rPr lang="en-US" sz="48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 YEAR EMOTIONAL and SOCIAL DEVELOPMENT</a:t>
            </a:r>
          </a:p>
        </p:txBody>
      </p:sp>
      <p:pic>
        <p:nvPicPr>
          <p:cNvPr id="113" name="Shape 113" descr="C:\Documents and Settings\stjohnson\Local Settings\Temporary Internet Files\Content.IE5\WF2ZIQ82\MPj0430468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855976"/>
            <a:ext cx="4038600" cy="339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lang="en-US"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Infant Personalities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3 common </a:t>
            </a:r>
            <a:r>
              <a:rPr lang="en-US" sz="3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infant personalities: </a:t>
            </a:r>
          </a:p>
          <a:p>
            <a:pPr marL="1005839" marR="0" lvl="3" indent="-193039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a. Sensitive child </a:t>
            </a:r>
          </a:p>
          <a:p>
            <a:pPr marL="1005839" marR="0" lvl="3" indent="-193039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b. Placid child </a:t>
            </a:r>
          </a:p>
          <a:p>
            <a:pPr marL="1005839" marR="0" lvl="3" indent="-193039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c. Aggressive child </a:t>
            </a:r>
          </a:p>
          <a:p>
            <a:pPr marL="822960" marR="0" lvl="2" indent="-20066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3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Identify the characteristics of each temperament and how a caregiver can handle this.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18388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200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SENSITIVE CHILD 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♥ Slow to warm up to people 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♥ Was usually fussy and irritable as a baby 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♥ Reluctant to try new things or experiences 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♥ New experiences may end in failure, pain or embarrassment. The child may then lose self-confidence, resulting in uncertainty and insecurity 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♥ More sensitive to sounds and changes in the environment, colors, and changes in moods of people 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♥ Can grow up to be sensitive to other people and work as counselors or therapists. May also use their sensitivity in the fields of music, art, or drama 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200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Caregivers Can: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♥ Help this child establish self- confidence by being patient, encouraging, and by providing lots of reassurance. 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57200" y="548640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BA87"/>
              </a:buClr>
              <a:buSzPct val="25000"/>
              <a:buFont typeface="Rockwell"/>
              <a:buNone/>
            </a:pPr>
            <a:r>
              <a:rPr lang="en-US" sz="2000" b="1" i="0" u="none" strike="noStrike" cap="none">
                <a:solidFill>
                  <a:srgbClr val="84BA87"/>
                </a:solidFill>
                <a:latin typeface="Rockwell"/>
                <a:ea typeface="Rockwell"/>
                <a:cs typeface="Rockwell"/>
                <a:sym typeface="Rockwell"/>
              </a:rPr>
              <a:t>TEMPERMENT TYPES INFANT PERSONALITIES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533400" y="381000"/>
            <a:ext cx="8183880" cy="518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Noto Sans Symbols"/>
              <a:buChar char="⦿"/>
            </a:pPr>
            <a:r>
              <a:rPr lang="en-US" sz="248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PLACID CHILD 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8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☺ Easy going 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8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☺ Less upset by change in routine 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8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☺ Adjusts easily to new people and situations 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8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☺ Happy, cheerful, patient, quiet 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8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☺ Goes through life with a minimum of fuss and upset 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8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☺ Can grow up to be peacemakers, any job that requires an even temper; will get along with co-workers 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Noto Sans Symbols"/>
              <a:buChar char="⦿"/>
            </a:pPr>
            <a:r>
              <a:rPr lang="en-US" sz="248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Caregivers Can: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0675"/>
              <a:buFont typeface="Rockwell"/>
              <a:buChar char="•"/>
            </a:pPr>
            <a:r>
              <a:rPr lang="en-US" sz="2015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Needs love and encouragement to push themselves toward achieving their goals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0675"/>
              <a:buFont typeface="Rockwell"/>
              <a:buChar char="•"/>
            </a:pPr>
            <a:r>
              <a:rPr lang="en-US" sz="2015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May need to be challenged, if not, they could end up being a couch potato 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457200" y="541020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BA87"/>
              </a:buClr>
              <a:buSzPct val="25000"/>
              <a:buFont typeface="Rockwell"/>
              <a:buNone/>
            </a:pPr>
            <a:r>
              <a:rPr lang="en-US" sz="2000" b="1" i="0" u="none" strike="noStrike" cap="none">
                <a:solidFill>
                  <a:srgbClr val="84BA87"/>
                </a:solidFill>
                <a:latin typeface="Rockwell"/>
                <a:ea typeface="Rockwell"/>
                <a:cs typeface="Rockwell"/>
                <a:sym typeface="Rockwell"/>
              </a:rPr>
              <a:t>TEMPERMENT TYPES INFANT PERSONALITIES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lang="en-US" sz="2000" b="1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TEMPERMENT TYPES INFANT PERSONALITIES 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30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AGGRESSIVE CHILD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Constantly active and on the go, loves activity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Awake more than other babies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Responses are extreme (kicks more strenuously ) and temper tantrums are normal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Strong-willed, eats more vigorously, cries more loudly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Often larger than other babies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Not concerned with failure, will try again and again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Needs lots of constant parenting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Can use aggressiveness in play, sports, or leadership (positive and negative)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40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Caregivers Can: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With a nurturing parent, the child can grow up to be a responsible leader of people.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Parents must impose reasonable limits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Child needs lots of love and praise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Child needs to be made aware of the feelings and interests of others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1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If the aggressive nature is not limited or channeled in a positive direction, this child could get into a lot of trouble </a:t>
            </a: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3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3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lang="en-US"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Infant Social Development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3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1.  Social development is 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learning the rules of play 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Learning how to interact with others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Learning to express oneself to others 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None/>
            </a:pPr>
            <a:endParaRPr sz="26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59" name="Shape 259" descr="C:\Documents and Settings\All Users\Documents\Temp\Temporary Internet Files\Content.IE5\2NQV2TTD\MPj0439342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927495">
            <a:off x="5609615" y="3435757"/>
            <a:ext cx="2286000" cy="341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lang="en-US"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Infant Social Development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2.  Newborns prefer to look at the </a:t>
            </a:r>
            <a:r>
              <a:rPr lang="en-US" sz="3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human face – their main form of socializing </a:t>
            </a:r>
          </a:p>
        </p:txBody>
      </p:sp>
      <p:pic>
        <p:nvPicPr>
          <p:cNvPr id="267" name="Shape 267" descr="C:\Documents and Settings\stjohnson\Local Settings\Temporary Internet Files\Content.IE5\HZQ6D9IE\MPj0414093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819400"/>
            <a:ext cx="5715000" cy="381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lang="en-US"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Infant Social Development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3.  Through </a:t>
            </a:r>
            <a:r>
              <a:rPr lang="en-US" sz="3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play: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 child learns about and develops all areas of development. 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they learn </a:t>
            </a:r>
            <a:r>
              <a:rPr lang="en-US"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about themselves, other people, and the world around them.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lang="en-US"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TYPES OF PLAY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Char char="⦿"/>
            </a:pPr>
            <a:r>
              <a:rPr lang="en-US" sz="296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SOLITARY PLAY</a:t>
            </a:r>
          </a:p>
          <a:p>
            <a:pPr marL="740664" marR="0" lvl="1" indent="-46126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187"/>
              <a:buFont typeface="Rockwel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Solitary Play is independent play or playing alone, having no interest in anyone else or what other’s are doing. </a:t>
            </a:r>
          </a:p>
          <a:p>
            <a:pPr marL="740664" marR="0" lvl="1" indent="-46126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187"/>
              <a:buFont typeface="Rockwel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Examples: cars, blocks</a:t>
            </a:r>
          </a:p>
          <a:p>
            <a:pPr marL="740664" marR="0" lvl="1" indent="-46126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Rockwell"/>
              <a:buNone/>
            </a:pPr>
            <a:endParaRPr sz="2405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Char char="⦿"/>
            </a:pPr>
            <a:r>
              <a:rPr lang="en-US" sz="296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On –Looker PLAY</a:t>
            </a:r>
          </a:p>
          <a:p>
            <a:pPr marL="740664" marR="0" lvl="1" indent="-46126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187"/>
              <a:buFont typeface="Rockwel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On-looker Play is watching others play. May talk to others, but not involved with them.</a:t>
            </a:r>
          </a:p>
          <a:p>
            <a:pPr marL="740664" marR="0" lvl="1" indent="-46126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187"/>
              <a:buFont typeface="Rockwel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Wants to be close enough to interact, but still keeps to them self. </a:t>
            </a:r>
          </a:p>
          <a:p>
            <a:pPr marL="740664" marR="0" lvl="1" indent="-461264" algn="l" rtl="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90187"/>
              <a:buFont typeface="Rockwel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Examples: duck duck goose game</a:t>
            </a:r>
          </a:p>
        </p:txBody>
      </p:sp>
      <p:pic>
        <p:nvPicPr>
          <p:cNvPr id="282" name="Shape 282" descr="C:\Documents and Settings\stjohnson\Local Settings\Temporary Internet Files\Content.IE5\Y1RKDA2A\MPj0202060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5105400"/>
            <a:ext cx="2275635" cy="150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 descr="C:\Documents and Settings\All Users\Documents\Temp\Temporary Internet Files\Content.IE5\O099I51E\MPj0438654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381000"/>
            <a:ext cx="36004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518"/>
              <a:buFont typeface="Noto Sans Symbols"/>
              <a:buChar char="⦿"/>
            </a:pPr>
            <a:r>
              <a:rPr lang="en-US" sz="272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4.  </a:t>
            </a:r>
            <a:r>
              <a:rPr lang="en-US" sz="272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Stranger Anxiety </a:t>
            </a:r>
            <a:r>
              <a:rPr lang="en-US" sz="272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is fear of a strange or unfamiliar face.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409"/>
              <a:buFont typeface="Rockwell"/>
              <a:buChar char="•"/>
            </a:pPr>
            <a:r>
              <a:rPr lang="en-US" sz="221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Happens about 18 months.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409"/>
              <a:buFont typeface="Rockwell"/>
              <a:buChar char="•"/>
            </a:pPr>
            <a:r>
              <a:rPr lang="en-US" sz="221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Expressed through crying and withdrawal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409"/>
              <a:buFont typeface="Rockwell"/>
              <a:buChar char="•"/>
            </a:pPr>
            <a:r>
              <a:rPr lang="en-US" sz="221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It occurs because of the infants progressing cognitive development and understanding of the world. 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518"/>
              <a:buFont typeface="Noto Sans Symbols"/>
              <a:buNone/>
            </a:pPr>
            <a:endParaRPr sz="272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518"/>
              <a:buFont typeface="Noto Sans Symbols"/>
              <a:buNone/>
            </a:pPr>
            <a:endParaRPr sz="272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518"/>
              <a:buFont typeface="Noto Sans Symbols"/>
              <a:buChar char="⦿"/>
            </a:pPr>
            <a:r>
              <a:rPr lang="en-US" sz="272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5.  </a:t>
            </a:r>
            <a:r>
              <a:rPr lang="en-US" sz="272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Separation Anxiety </a:t>
            </a:r>
            <a:r>
              <a:rPr lang="en-US" sz="272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is when a child is uncomfortable being away from parents or primary caregiver. </a:t>
            </a:r>
          </a:p>
          <a:p>
            <a:pPr marL="640080" marR="0" lvl="1" indent="-233680" algn="l" rtl="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90409"/>
              <a:buFont typeface="Rockwell"/>
              <a:buChar char="•"/>
            </a:pPr>
            <a:r>
              <a:rPr lang="en-US" sz="221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Appears about 6 months and then again (even stronger) at 18 months.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487680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l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lang="en-US" sz="4000" b="0" i="1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Emotional Development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81000" y="530352"/>
            <a:ext cx="8305800" cy="46512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40080" marR="0" lvl="1" indent="-23368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Begins at </a:t>
            </a:r>
            <a:r>
              <a:rPr lang="en-US" sz="2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birth.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process of learning to recognize and express one’s feelings and to establish one’s identity as a unique person. </a:t>
            </a:r>
          </a:p>
          <a:p>
            <a:pPr marL="640080" marR="0" lvl="1" indent="-23368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It deals with a child’s changing feelings about themselves, others, and the world around them.</a:t>
            </a:r>
          </a:p>
          <a:p>
            <a:pPr marL="640080" marR="0" lvl="1" indent="-23368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How a baby learns the meaning of love.</a:t>
            </a:r>
          </a:p>
          <a:p>
            <a:pPr marL="822960" marR="0" lvl="2" indent="-200660" algn="l" rtl="0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</a:pPr>
            <a:r>
              <a:rPr lang="en-US" sz="2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Tone of voice, mood, care, facial expression, affection, closeness…</a:t>
            </a:r>
          </a:p>
        </p:txBody>
      </p:sp>
      <p:pic>
        <p:nvPicPr>
          <p:cNvPr id="142" name="Shape 142" descr="C:\Documents and Settings\All Users\Documents\Temp\Temporary Internet Files\Content.IE5\2NQV2TTD\MPj0438625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4038600"/>
            <a:ext cx="1597152" cy="2170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 descr="emotions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4800"/>
            <a:ext cx="8382000" cy="616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endParaRPr sz="4600" b="0" i="0" u="none" strike="noStrike" cap="none">
              <a:solidFill>
                <a:srgbClr val="E7E9C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2.  Nurturing and bonding, as it relates to infants, is </a:t>
            </a:r>
            <a:r>
              <a:rPr lang="en-US" sz="3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showing love and concern, respect, support, understanding, responding, consistency, etc….. </a:t>
            </a:r>
          </a:p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1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This bond is called </a:t>
            </a:r>
            <a:r>
              <a:rPr lang="en-US" sz="3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attachment</a:t>
            </a: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 special closeness in a relationship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endParaRPr sz="4600" b="0" i="0" u="none" strike="noStrike" cap="none">
              <a:solidFill>
                <a:srgbClr val="E7E9C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4.  </a:t>
            </a:r>
            <a:r>
              <a:rPr lang="en-US" sz="320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Failure to Thrive </a:t>
            </a: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is what happens to babies when they have no one to love and nobody to love them. 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It causes slower development in all of the 5 areas of development.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3" name="Shape 163" descr="C:\Documents and Settings\All Users\Documents\Temp\Temporary Internet Files\Content.IE5\2NQV2TTD\MPj04384650000[1]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4191000"/>
            <a:ext cx="5562600" cy="2253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lang="en-US"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Attachment Video Clip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sng" strike="noStrike" cap="none">
              <a:solidFill>
                <a:schemeClr val="hlink"/>
              </a:solidFill>
              <a:latin typeface="Rockwell"/>
              <a:ea typeface="Rockwell"/>
              <a:cs typeface="Rockwell"/>
              <a:sym typeface="Rockwell"/>
              <a:hlinkClick r:id="rId3"/>
            </a:endParaRPr>
          </a:p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Bonding and Attachment Video~ The First Years Last Forever</a:t>
            </a:r>
          </a:p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3200" b="0" i="0" u="sng" strike="noStrike" cap="none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r:id="rId3"/>
              </a:rPr>
              <a:t>http://www.youtube.com/watch?v=QYi-ta_xXSQ&amp;feature=related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lang="en-US"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Erick Erickson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09600" y="21336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Trust vs. Mistrust stage. </a:t>
            </a:r>
          </a:p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To develop Trust in an infant: 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Show love and concern, giving respect, supporting, understanding, responding quickly, be consistent, be sensitive to their needs, provide a routine and schedule, holding, cuddling, playing, talking to them, loving them </a:t>
            </a:r>
          </a:p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Through this, infants feel: 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US"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safe, secure, confident, happy, loved, stronger, independent, smarter, higher self-concept, etc… </a:t>
            </a:r>
          </a:p>
        </p:txBody>
      </p:sp>
      <p:pic>
        <p:nvPicPr>
          <p:cNvPr id="177" name="Shape 177" descr="C:\Documents and Settings\All Users\Documents\Temp\Temporary Internet Files\Content.IE5\2NQV2TTD\MPj0438847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04800"/>
            <a:ext cx="2590800" cy="172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lang="en-US"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Your shower routine?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Char char="⦿"/>
            </a:pPr>
            <a:r>
              <a:rPr lang="en-US" sz="296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Consistency and routines </a:t>
            </a:r>
            <a:r>
              <a:rPr lang="en-US" sz="296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are necessary for a child to identify the expected behavior and to trust their parents, caregivers, and the world they live in.</a:t>
            </a:r>
          </a:p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None/>
            </a:pPr>
            <a:endParaRPr sz="296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Char char="⦿"/>
            </a:pPr>
            <a:r>
              <a:rPr lang="en-US" sz="296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Mistrust</a:t>
            </a:r>
          </a:p>
          <a:p>
            <a:pPr marL="822960" marR="0" lvl="2" indent="-20066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1285"/>
              <a:buFont typeface="Noto Sans Symbols"/>
              <a:buChar char="⚫"/>
            </a:pPr>
            <a:r>
              <a:rPr lang="en-US" sz="212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Receive inconsistent care</a:t>
            </a:r>
          </a:p>
          <a:p>
            <a:pPr marL="822960" marR="0" lvl="2" indent="-20066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1285"/>
              <a:buFont typeface="Noto Sans Symbols"/>
              <a:buChar char="⚫"/>
            </a:pPr>
            <a:r>
              <a:rPr lang="en-US" sz="2127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Receive little love and attention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90187"/>
              <a:buFont typeface="Rockwel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Fear and suspicion toward the                          world and everyone in it.</a:t>
            </a:r>
          </a:p>
        </p:txBody>
      </p:sp>
      <p:pic>
        <p:nvPicPr>
          <p:cNvPr id="185" name="Shape 185" descr="C:\Documents and Settings\stjohnson\Local Settings\Temporary Internet Files\Content.IE5\EKH0F3ZJ\MCj0215850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3429000"/>
            <a:ext cx="2821663" cy="3049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lang="en-US"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Trust Cycle</a:t>
            </a:r>
          </a:p>
        </p:txBody>
      </p:sp>
      <p:sp>
        <p:nvSpPr>
          <p:cNvPr id="192" name="Shape 192"/>
          <p:cNvSpPr/>
          <p:nvPr/>
        </p:nvSpPr>
        <p:spPr>
          <a:xfrm>
            <a:off x="514350" y="530225"/>
            <a:ext cx="3932238" cy="4389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999" y="0"/>
                </a:moveTo>
                <a:close/>
                <a:lnTo>
                  <a:pt x="-9999" y="120000"/>
                </a:lnTo>
              </a:path>
              <a:path w="120000" h="120000" fill="none" extrusionOk="0">
                <a:moveTo>
                  <a:pt x="-9999" y="22500"/>
                </a:moveTo>
                <a:lnTo>
                  <a:pt x="-45999" y="135000"/>
                </a:lnTo>
              </a:path>
            </a:pathLst>
          </a:cu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Happy Infant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Relaxed and happy parents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Parents meet the infant’s needs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4800600" y="1066800"/>
            <a:ext cx="3930650" cy="4389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999" y="0"/>
                </a:moveTo>
                <a:close/>
                <a:lnTo>
                  <a:pt x="-9999" y="120000"/>
                </a:lnTo>
              </a:path>
              <a:path w="120000" h="120000" fill="none" extrusionOk="0">
                <a:moveTo>
                  <a:pt x="-9999" y="22499"/>
                </a:moveTo>
                <a:lnTo>
                  <a:pt x="-45999" y="135000"/>
                </a:lnTo>
              </a:path>
            </a:pathLst>
          </a:cu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Happy Infant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Parents do not meet the infant’s needs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Unhappy, frustrated, and disappointed parents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Unhappy, fussy, and demanding infant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1981200" y="2514600"/>
            <a:ext cx="112562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TRUST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943600" y="3657600"/>
            <a:ext cx="169148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MISTRUST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</Words>
  <Application>Microsoft Office PowerPoint</Application>
  <PresentationFormat>On-screen Show (4:3)</PresentationFormat>
  <Paragraphs>135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Noto Sans Symbols</vt:lpstr>
      <vt:lpstr>Rockwell</vt:lpstr>
      <vt:lpstr>Foundry</vt:lpstr>
      <vt:lpstr>1st YEAR EMOTIONAL and SOCIAL DEVELOPMENT</vt:lpstr>
      <vt:lpstr>Emotional Development </vt:lpstr>
      <vt:lpstr>PowerPoint Presentation</vt:lpstr>
      <vt:lpstr>PowerPoint Presentation</vt:lpstr>
      <vt:lpstr>PowerPoint Presentation</vt:lpstr>
      <vt:lpstr>Attachment Video Clip</vt:lpstr>
      <vt:lpstr>Erick Erickson</vt:lpstr>
      <vt:lpstr>Your shower routine?</vt:lpstr>
      <vt:lpstr>Trust Cycle</vt:lpstr>
      <vt:lpstr>Infant Personalities</vt:lpstr>
      <vt:lpstr>PowerPoint Presentation</vt:lpstr>
      <vt:lpstr>PowerPoint Presentation</vt:lpstr>
      <vt:lpstr>TEMPERMENT TYPES INFANT PERSONALITIES </vt:lpstr>
      <vt:lpstr>Infant Social Development</vt:lpstr>
      <vt:lpstr>Infant Social Development</vt:lpstr>
      <vt:lpstr>Infant Social Development</vt:lpstr>
      <vt:lpstr>TYPES OF PLAY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YEAR EMOTIONAL and SOCIAL DEVELOPMENT</dc:title>
  <cp:lastModifiedBy>tierra.davis</cp:lastModifiedBy>
  <cp:revision>1</cp:revision>
  <dcterms:modified xsi:type="dcterms:W3CDTF">2019-09-09T23:03:08Z</dcterms:modified>
</cp:coreProperties>
</file>