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1" r:id="rId3"/>
    <p:sldMasterId id="2147483706" r:id="rId4"/>
    <p:sldMasterId id="2147483721" r:id="rId5"/>
    <p:sldMasterId id="2147483736" r:id="rId6"/>
    <p:sldMasterId id="2147483751" r:id="rId7"/>
    <p:sldMasterId id="2147483766" r:id="rId8"/>
    <p:sldMasterId id="2147483781" r:id="rId9"/>
    <p:sldMasterId id="2147483796" r:id="rId10"/>
  </p:sldMasterIdLst>
  <p:notesMasterIdLst>
    <p:notesMasterId r:id="rId35"/>
  </p:notesMasterIdLst>
  <p:sldIdLst>
    <p:sldId id="256" r:id="rId11"/>
    <p:sldId id="269" r:id="rId12"/>
    <p:sldId id="270" r:id="rId13"/>
    <p:sldId id="258" r:id="rId14"/>
    <p:sldId id="271" r:id="rId15"/>
    <p:sldId id="264" r:id="rId16"/>
    <p:sldId id="272" r:id="rId17"/>
    <p:sldId id="261" r:id="rId18"/>
    <p:sldId id="273" r:id="rId19"/>
    <p:sldId id="263" r:id="rId20"/>
    <p:sldId id="274" r:id="rId21"/>
    <p:sldId id="257" r:id="rId22"/>
    <p:sldId id="275" r:id="rId23"/>
    <p:sldId id="259" r:id="rId24"/>
    <p:sldId id="260" r:id="rId25"/>
    <p:sldId id="265" r:id="rId26"/>
    <p:sldId id="266" r:id="rId27"/>
    <p:sldId id="267" r:id="rId28"/>
    <p:sldId id="268" r:id="rId29"/>
    <p:sldId id="276" r:id="rId30"/>
    <p:sldId id="277" r:id="rId31"/>
    <p:sldId id="278" r:id="rId32"/>
    <p:sldId id="279" r:id="rId33"/>
    <p:sldId id="2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D695D-9E4D-4A96-8C09-4C87C4898175}" type="datetimeFigureOut">
              <a:rPr lang="en-US" smtClean="0"/>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1BC96-972F-4960-828D-F6407E418EFE}" type="slidenum">
              <a:rPr lang="en-US" smtClean="0"/>
              <a:t>‹#›</a:t>
            </a:fld>
            <a:endParaRPr lang="en-US"/>
          </a:p>
        </p:txBody>
      </p:sp>
    </p:spTree>
    <p:extLst>
      <p:ext uri="{BB962C8B-B14F-4D97-AF65-F5344CB8AC3E}">
        <p14:creationId xmlns:p14="http://schemas.microsoft.com/office/powerpoint/2010/main" val="86582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87D5106F-97FB-455B-9584-57BC5277CD4F}" type="slidenum">
              <a:rPr lang="en-US" altLang="en-US" sz="1200">
                <a:solidFill>
                  <a:prstClr val="black"/>
                </a:solidFill>
              </a:rPr>
              <a:pPr eaLnBrk="1" hangingPunct="1"/>
              <a:t>3</a:t>
            </a:fld>
            <a:endParaRPr lang="en-US" altLang="en-US" sz="120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Maslow was a famous psychologist at the turn of the century. His theory is that the level below must be met before the next level can be reached (like steps). Clothing helps humans meet needs at each level.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D8A8773C-FEDE-423F-8FEC-FE65EEB789AD}" type="slidenum">
              <a:rPr lang="en-US" altLang="en-US" sz="1200">
                <a:solidFill>
                  <a:prstClr val="black"/>
                </a:solidFill>
              </a:rPr>
              <a:pPr eaLnBrk="1" hangingPunct="1"/>
              <a:t>5</a:t>
            </a:fld>
            <a:endParaRPr lang="en-US" alt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Safety is about protection. Sometimes it is difficult to tell the difference between physical and safety issues. The best example I can think of is sunglasses. We won’t die immediately from the sunlight but it is certainly something we want to protect ourselves from.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DA1BA7CC-7170-47A4-9FFD-7951CF33B98A}" type="slidenum">
              <a:rPr lang="en-US" altLang="en-US" sz="1200">
                <a:solidFill>
                  <a:prstClr val="black"/>
                </a:solidFill>
              </a:rPr>
              <a:pPr eaLnBrk="1" hangingPunct="1"/>
              <a:t>7</a:t>
            </a:fld>
            <a:endParaRPr lang="en-US" alt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Everyone wants to fit in somewhere. We use clothes to send signals that we are acceptable in certain groups.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5E1CDB78-C5F1-4E34-A6DA-737DF98A477C}" type="slidenum">
              <a:rPr lang="en-US" altLang="en-US" sz="1200">
                <a:solidFill>
                  <a:prstClr val="black"/>
                </a:solidFill>
              </a:rPr>
              <a:pPr eaLnBrk="1" hangingPunct="1"/>
              <a:t>11</a:t>
            </a:fld>
            <a:endParaRPr lang="en-US" altLang="en-US" sz="120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Modesty is fluid. What is acceptable to one group or in one setting is completely unacceptable in another. For example – try wearing a bikini to church!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BDE0515A-2ED4-4E0B-9AD8-352E263B3542}" type="slidenum">
              <a:rPr lang="en-US" altLang="en-US" sz="1200">
                <a:solidFill>
                  <a:prstClr val="black"/>
                </a:solidFill>
              </a:rPr>
              <a:pPr eaLnBrk="1" hangingPunct="1"/>
              <a:t>13</a:t>
            </a:fld>
            <a:endParaRPr lang="en-US" altLang="en-US" sz="12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Clothing allows us to feel pretty, special, glamorous... You choose the word. It allows us to express personality and creativity. Going too far in this expression results in extreme fashion that might be ridiculed.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86518FE-6495-49A6-8592-9B6625B8D4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0A56FE-AFB4-4B39-A6C6-3827317182C4}"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6278837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714662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45802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5993931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5295059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079376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866800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1928267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70785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9932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E3C6D1-3CCE-4905-B26C-D6895A885D1E}"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645022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797959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3139768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20860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995201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676431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67057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956569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001192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4997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C9E5C52-9B8C-4D46-ADA0-782FBCAD9893}"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2239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79367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433756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91483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64177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6318358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2698147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5947632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596105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95988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7AA6C16-1718-4A24-9753-9C7711D9F69E}"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8178107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9512608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874324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8739474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609706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8333126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343385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0609570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460604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4679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53844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96505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06281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33914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5607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22920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1CE020-BD5E-47B6-8942-7E3162A4F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75213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15568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6061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574038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88596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71676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4074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864813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942005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2751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FE1210-C7A7-4642-8D0C-7CE98D42AB6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09214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38247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2214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707108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458513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35329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08767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60192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475955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7840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AB052F-4B58-4207-A319-37115826199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753068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351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4078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912631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22935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23724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658196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30945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52864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5817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57F3AA-500D-45CD-8249-9147B9C566E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84638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612710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93101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74283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31590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343428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64280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65443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7483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538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178CC5-4123-4C33-BF3C-06197C007E3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833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521170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627142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614251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94971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50919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992790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87795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024270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92537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6719E80-E593-446E-A836-42FE0B60EB2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540124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2118613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374351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558706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79774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575267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959930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319584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308976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4928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EA659-7C05-4A38-B338-26C839FFBB0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745474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508033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65908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6400221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545315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126619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31E27E7-BCB7-4901-96E8-B8AA6969D0F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2627647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04721564-B7D6-40B3-B265-154D29F42D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36999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506B3A85-6EE0-40C0-B85D-9BC4297EF4A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8"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155656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E0BA25D9-5C6B-48C4-86BB-99BB6BC889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8965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059C90-E4FB-4A35-805F-FC0ED63B2776}"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1D9296C-6346-4139-B88D-AD36733D432E}"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3"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753041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CE3B3D67-F06B-48BB-9CA4-AE62F1EFE8D3}"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7327013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738089C-47ED-498D-932D-E100F16C1CAD}"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1664317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5C439A1-8160-449A-A05B-544AE00BAE04}"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662482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8453825-C591-43E4-9480-DBF6F2C6930A}"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40440876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rtlCol="0">
            <a:normAutofit/>
          </a:bodyPr>
          <a:lstStyle/>
          <a:p>
            <a:pPr lvl="0"/>
            <a:endParaRPr lang="en-US" noProof="0" smtClean="0"/>
          </a:p>
        </p:txBody>
      </p:sp>
      <p:sp>
        <p:nvSpPr>
          <p:cNvPr id="5" name="Slide Number Placeholder 7"/>
          <p:cNvSpPr>
            <a:spLocks noGrp="1"/>
          </p:cNvSpPr>
          <p:nvPr>
            <p:ph type="sldNum" sz="quarter" idx="10"/>
          </p:nvPr>
        </p:nvSpPr>
        <p:spPr/>
        <p:txBody>
          <a:bodyPr/>
          <a:lstStyle>
            <a:lvl1pPr>
              <a:defRPr/>
            </a:lvl1pPr>
          </a:lstStyle>
          <a:p>
            <a:pPr>
              <a:defRPr/>
            </a:pPr>
            <a:fld id="{1CA673E5-D172-4308-BE6A-61241A4DAEB5}"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953114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44463"/>
            <a:ext cx="7848600" cy="59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7"/>
          <p:cNvSpPr>
            <a:spLocks noGrp="1"/>
          </p:cNvSpPr>
          <p:nvPr>
            <p:ph type="sldNum" sz="quarter" idx="10"/>
          </p:nvPr>
        </p:nvSpPr>
        <p:spPr/>
        <p:txBody>
          <a:bodyPr/>
          <a:lstStyle>
            <a:lvl1pPr>
              <a:defRPr/>
            </a:lvl1pPr>
          </a:lstStyle>
          <a:p>
            <a:pPr>
              <a:defRPr/>
            </a:pPr>
            <a:fld id="{48F114F1-1319-4CF5-85F7-E1D79C79D8B2}"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4"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3368084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981200"/>
            <a:ext cx="38481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0673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fld id="{71227824-29B2-47C3-AB40-45E07723CBB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6"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8784935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solidFill>
                <a:prstClr val="black">
                  <a:lumMod val="50000"/>
                  <a:lumOff val="50000"/>
                </a:prstClr>
              </a:solidFill>
            </a:endParaRPr>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F8F94E4D-D8A0-4038-A829-8336D9DD6A3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170925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74B6842F-F205-4AC7-A3C8-6CE65E7FD8AF}" type="slidenum">
              <a:rPr lang="en-US">
                <a:solidFill>
                  <a:prstClr val="black">
                    <a:lumMod val="50000"/>
                    <a:lumOff val="50000"/>
                  </a:prstClr>
                </a:solidFill>
              </a:rPr>
              <a:pPr>
                <a:defRPr/>
              </a:pPr>
              <a:t>‹#›</a:t>
            </a:fld>
            <a:endParaRPr lang="en-US">
              <a:solidFill>
                <a:prstClr val="black">
                  <a:lumMod val="50000"/>
                  <a:lumOff val="50000"/>
                </a:prstClr>
              </a:solidFill>
            </a:endParaRPr>
          </a:p>
        </p:txBody>
      </p:sp>
      <p:sp>
        <p:nvSpPr>
          <p:cNvPr id="5" name="Date Placeholder 8"/>
          <p:cNvSpPr>
            <a:spLocks noGrp="1"/>
          </p:cNvSpPr>
          <p:nvPr>
            <p:ph type="dt" sz="half" idx="11"/>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9"/>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6347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6" Type="http://schemas.openxmlformats.org/officeDocument/2006/relationships/image" Target="../media/image2.pn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heme" Target="../theme/theme1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6.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7.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2.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8.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9.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3A61F0-7EB3-465A-AF40-ED60AA0E03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255348711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4539699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7939874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5951119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9115798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297077656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55657882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84208434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4C566085-A3AC-431D-848E-B589C04580E9}" type="slidenum">
              <a:rPr lang="en-US">
                <a:solidFill>
                  <a:prstClr val="black">
                    <a:lumMod val="50000"/>
                    <a:lumOff val="50000"/>
                  </a:prstClr>
                </a:solidFill>
                <a:latin typeface="Times New Roman" pitchFamily="18" charset="0"/>
              </a:rPr>
              <a:pPr>
                <a:defRPr/>
              </a:pPr>
              <a:t>‹#›</a:t>
            </a:fld>
            <a:endParaRPr lang="en-US">
              <a:solidFill>
                <a:prstClr val="black">
                  <a:lumMod val="50000"/>
                  <a:lumOff val="50000"/>
                </a:prstClr>
              </a:solidFill>
              <a:latin typeface="Times New Roman" pitchFamily="18"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a:solidFill>
                <a:prstClr val="black">
                  <a:lumMod val="50000"/>
                  <a:lumOff val="50000"/>
                </a:prstClr>
              </a:solidFill>
              <a:latin typeface="Times New Roman" pitchFamily="18" charset="0"/>
            </a:endParaRPr>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13196407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5562600"/>
            <a:ext cx="8183880" cy="676656"/>
          </a:xfrm>
        </p:spPr>
        <p:txBody>
          <a:bodyPr/>
          <a:lstStyle/>
          <a:p>
            <a:r>
              <a:rPr lang="en-US" b="1" dirty="0">
                <a:solidFill>
                  <a:schemeClr val="accent3"/>
                </a:solidFill>
              </a:rPr>
              <a:t>The Needs of Clothing</a:t>
            </a:r>
          </a:p>
        </p:txBody>
      </p:sp>
      <p:pic>
        <p:nvPicPr>
          <p:cNvPr id="5" name="Picture 4" descr="MP900407170.JPG"/>
          <p:cNvPicPr>
            <a:picLocks noChangeAspect="1"/>
          </p:cNvPicPr>
          <p:nvPr/>
        </p:nvPicPr>
        <p:blipFill>
          <a:blip r:embed="rId2" cstate="print"/>
          <a:stretch>
            <a:fillRect/>
          </a:stretch>
        </p:blipFill>
        <p:spPr>
          <a:xfrm>
            <a:off x="533400" y="533400"/>
            <a:ext cx="5372100" cy="35814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8" name="Picture 7" descr="MP900309622.JPG"/>
          <p:cNvPicPr>
            <a:picLocks noChangeAspect="1"/>
          </p:cNvPicPr>
          <p:nvPr/>
        </p:nvPicPr>
        <p:blipFill>
          <a:blip r:embed="rId3" cstate="print"/>
          <a:stretch>
            <a:fillRect/>
          </a:stretch>
        </p:blipFill>
        <p:spPr>
          <a:xfrm>
            <a:off x="6019800" y="533400"/>
            <a:ext cx="2554732" cy="35814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4800600"/>
            <a:ext cx="8229600" cy="1143000"/>
          </a:xfrm>
        </p:spPr>
        <p:txBody>
          <a:bodyPr/>
          <a:lstStyle/>
          <a:p>
            <a:r>
              <a:rPr lang="en-US" dirty="0"/>
              <a:t>Social </a:t>
            </a:r>
          </a:p>
        </p:txBody>
      </p:sp>
      <p:sp>
        <p:nvSpPr>
          <p:cNvPr id="15363" name="Rectangle 3"/>
          <p:cNvSpPr>
            <a:spLocks noGrp="1" noChangeArrowheads="1"/>
          </p:cNvSpPr>
          <p:nvPr>
            <p:ph type="body" sz="half" idx="1"/>
          </p:nvPr>
        </p:nvSpPr>
        <p:spPr>
          <a:xfrm>
            <a:off x="228600" y="457201"/>
            <a:ext cx="3962400" cy="2057400"/>
          </a:xfrm>
        </p:spPr>
        <p:txBody>
          <a:bodyPr>
            <a:normAutofit lnSpcReduction="10000"/>
          </a:bodyPr>
          <a:lstStyle/>
          <a:p>
            <a:r>
              <a:rPr lang="en-US" sz="2800" dirty="0">
                <a:solidFill>
                  <a:schemeClr val="bg1">
                    <a:lumMod val="10000"/>
                    <a:lumOff val="90000"/>
                  </a:schemeClr>
                </a:solidFill>
              </a:rPr>
              <a:t>An article of clothing that makes us feel more socially accepted. </a:t>
            </a:r>
          </a:p>
        </p:txBody>
      </p:sp>
      <p:sp>
        <p:nvSpPr>
          <p:cNvPr id="15369" name="Text Box 9"/>
          <p:cNvSpPr txBox="1">
            <a:spLocks noChangeArrowheads="1"/>
          </p:cNvSpPr>
          <p:nvPr/>
        </p:nvSpPr>
        <p:spPr bwMode="auto">
          <a:xfrm>
            <a:off x="533400" y="6019800"/>
            <a:ext cx="7232650" cy="366712"/>
          </a:xfrm>
          <a:prstGeom prst="rect">
            <a:avLst/>
          </a:prstGeom>
          <a:noFill/>
          <a:ln w="9525">
            <a:noFill/>
            <a:miter lim="800000"/>
            <a:headEnd/>
            <a:tailEnd/>
          </a:ln>
          <a:effectLst/>
        </p:spPr>
        <p:txBody>
          <a:bodyPr wrap="none">
            <a:spAutoFit/>
          </a:bodyPr>
          <a:lstStyle/>
          <a:p>
            <a:r>
              <a:rPr lang="en-US" dirty="0"/>
              <a:t>Examples:  name brand clothing, dressing the same as everyone else</a:t>
            </a:r>
          </a:p>
        </p:txBody>
      </p:sp>
      <p:pic>
        <p:nvPicPr>
          <p:cNvPr id="21506" name="Picture 2" descr="http://www.loudreams.com/wp-content/uploads/2009/11/TOMS.jpg"/>
          <p:cNvPicPr>
            <a:picLocks noChangeAspect="1" noChangeArrowheads="1"/>
          </p:cNvPicPr>
          <p:nvPr/>
        </p:nvPicPr>
        <p:blipFill>
          <a:blip r:embed="rId2" cstate="print"/>
          <a:srcRect/>
          <a:stretch>
            <a:fillRect/>
          </a:stretch>
        </p:blipFill>
        <p:spPr bwMode="auto">
          <a:xfrm>
            <a:off x="3124200" y="609600"/>
            <a:ext cx="5410200" cy="360024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21508" name="Picture 4" descr="true4 Where to Find True Religion Jeans on Sale"/>
          <p:cNvPicPr>
            <a:picLocks noChangeAspect="1" noChangeArrowheads="1"/>
          </p:cNvPicPr>
          <p:nvPr/>
        </p:nvPicPr>
        <p:blipFill>
          <a:blip r:embed="rId3" cstate="print"/>
          <a:srcRect/>
          <a:stretch>
            <a:fillRect/>
          </a:stretch>
        </p:blipFill>
        <p:spPr bwMode="auto">
          <a:xfrm>
            <a:off x="685800" y="2514600"/>
            <a:ext cx="2310983"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9">
                                            <p:txEl>
                                              <p:pRg st="0" end="0"/>
                                            </p:txEl>
                                          </p:spTgt>
                                        </p:tgtEl>
                                        <p:attrNameLst>
                                          <p:attrName>style.visibility</p:attrName>
                                        </p:attrNameLst>
                                      </p:cBhvr>
                                      <p:to>
                                        <p:strVal val="visible"/>
                                      </p:to>
                                    </p:set>
                                    <p:animEffect transition="in" filter="fade">
                                      <p:cBhvr>
                                        <p:cTn id="12" dur="1000"/>
                                        <p:tgtEl>
                                          <p:spTgt spid="153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533400" y="1447800"/>
            <a:ext cx="7772400" cy="5715000"/>
          </a:xfrm>
        </p:spPr>
        <p:txBody>
          <a:bodyPr/>
          <a:lstStyle/>
          <a:p>
            <a:pPr eaLnBrk="1" hangingPunct="1"/>
            <a:r>
              <a:rPr lang="en-US" altLang="en-US" sz="4400" smtClean="0"/>
              <a:t>The covering of the body according to the code of decency of that society</a:t>
            </a:r>
          </a:p>
          <a:p>
            <a:pPr lvl="1" eaLnBrk="1" hangingPunct="1"/>
            <a:r>
              <a:rPr lang="en-US" altLang="en-US" sz="4400" smtClean="0"/>
              <a:t>Generational</a:t>
            </a:r>
          </a:p>
          <a:p>
            <a:pPr lvl="1" eaLnBrk="1" hangingPunct="1"/>
            <a:r>
              <a:rPr lang="en-US" altLang="en-US" sz="4400" smtClean="0"/>
              <a:t>Situational</a:t>
            </a:r>
          </a:p>
          <a:p>
            <a:pPr lvl="1" eaLnBrk="1" hangingPunct="1"/>
            <a:r>
              <a:rPr lang="en-US" altLang="en-US" sz="4400" smtClean="0"/>
              <a:t>Cultural</a:t>
            </a:r>
          </a:p>
        </p:txBody>
      </p:sp>
      <p:sp>
        <p:nvSpPr>
          <p:cNvPr id="33794" name="Rectangle 2"/>
          <p:cNvSpPr>
            <a:spLocks noGrp="1" noChangeArrowheads="1"/>
          </p:cNvSpPr>
          <p:nvPr>
            <p:ph type="title"/>
          </p:nvPr>
        </p:nvSpPr>
        <p:spPr>
          <a:xfrm>
            <a:off x="533400" y="533400"/>
            <a:ext cx="7772400" cy="762000"/>
          </a:xfrm>
        </p:spPr>
        <p:txBody>
          <a:bodyPr/>
          <a:lstStyle/>
          <a:p>
            <a:pPr eaLnBrk="1" fontAlgn="auto" hangingPunct="1">
              <a:spcAft>
                <a:spcPts val="0"/>
              </a:spcAft>
              <a:defRPr/>
            </a:pPr>
            <a:r>
              <a:rPr lang="en-US" sz="4400" dirty="0" smtClean="0"/>
              <a:t>Modesty - esteem</a:t>
            </a:r>
          </a:p>
        </p:txBody>
      </p:sp>
      <p:pic>
        <p:nvPicPr>
          <p:cNvPr id="14340"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95800"/>
            <a:ext cx="2819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ight Arrow 4"/>
          <p:cNvSpPr>
            <a:spLocks noChangeArrowheads="1"/>
          </p:cNvSpPr>
          <p:nvPr/>
        </p:nvSpPr>
        <p:spPr bwMode="auto">
          <a:xfrm>
            <a:off x="5715000" y="4953000"/>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smtClean="0">
              <a:solidFill>
                <a:prstClr val="black"/>
              </a:solidFill>
            </a:endParaRPr>
          </a:p>
        </p:txBody>
      </p:sp>
    </p:spTree>
    <p:extLst>
      <p:ext uri="{BB962C8B-B14F-4D97-AF65-F5344CB8AC3E}">
        <p14:creationId xmlns:p14="http://schemas.microsoft.com/office/powerpoint/2010/main" val="176384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Modesty </a:t>
            </a:r>
          </a:p>
        </p:txBody>
      </p:sp>
      <p:sp>
        <p:nvSpPr>
          <p:cNvPr id="3075" name="Rectangle 3"/>
          <p:cNvSpPr>
            <a:spLocks noGrp="1" noChangeArrowheads="1"/>
          </p:cNvSpPr>
          <p:nvPr>
            <p:ph type="body" sz="half" idx="4294967295"/>
          </p:nvPr>
        </p:nvSpPr>
        <p:spPr>
          <a:xfrm>
            <a:off x="457200" y="533401"/>
            <a:ext cx="4800600" cy="1828800"/>
          </a:xfrm>
        </p:spPr>
        <p:txBody>
          <a:bodyPr>
            <a:normAutofit/>
          </a:bodyPr>
          <a:lstStyle/>
          <a:p>
            <a:r>
              <a:rPr lang="en-US" sz="2800" dirty="0">
                <a:solidFill>
                  <a:schemeClr val="bg1">
                    <a:lumMod val="10000"/>
                    <a:lumOff val="90000"/>
                  </a:schemeClr>
                </a:solidFill>
              </a:rPr>
              <a:t>The coverage of clothing to retain acceptability in society.  </a:t>
            </a:r>
          </a:p>
        </p:txBody>
      </p:sp>
      <p:sp>
        <p:nvSpPr>
          <p:cNvPr id="3082" name="Text Box 10"/>
          <p:cNvSpPr txBox="1">
            <a:spLocks noChangeArrowheads="1"/>
          </p:cNvSpPr>
          <p:nvPr/>
        </p:nvSpPr>
        <p:spPr bwMode="auto">
          <a:xfrm>
            <a:off x="533400" y="6019800"/>
            <a:ext cx="6951647" cy="369332"/>
          </a:xfrm>
          <a:prstGeom prst="rect">
            <a:avLst/>
          </a:prstGeom>
          <a:noFill/>
          <a:ln w="9525">
            <a:noFill/>
            <a:miter lim="800000"/>
            <a:headEnd/>
            <a:tailEnd/>
          </a:ln>
          <a:effectLst/>
        </p:spPr>
        <p:txBody>
          <a:bodyPr wrap="none">
            <a:spAutoFit/>
          </a:bodyPr>
          <a:lstStyle/>
          <a:p>
            <a:r>
              <a:rPr lang="en-US" dirty="0"/>
              <a:t>Examples: </a:t>
            </a:r>
            <a:r>
              <a:rPr lang="en-US" dirty="0" smtClean="0"/>
              <a:t>everyday wear, differing in cultures across the world  </a:t>
            </a:r>
            <a:endParaRPr lang="en-US" dirty="0"/>
          </a:p>
        </p:txBody>
      </p:sp>
      <p:pic>
        <p:nvPicPr>
          <p:cNvPr id="7" name="Picture 6" descr="MP900049912.JPG"/>
          <p:cNvPicPr>
            <a:picLocks noChangeAspect="1"/>
          </p:cNvPicPr>
          <p:nvPr/>
        </p:nvPicPr>
        <p:blipFill>
          <a:blip r:embed="rId2" cstate="print"/>
          <a:stretch>
            <a:fillRect/>
          </a:stretch>
        </p:blipFill>
        <p:spPr>
          <a:xfrm>
            <a:off x="5410200" y="533400"/>
            <a:ext cx="3154680" cy="467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MP900442590.JPG"/>
          <p:cNvPicPr>
            <a:picLocks noChangeAspect="1"/>
          </p:cNvPicPr>
          <p:nvPr/>
        </p:nvPicPr>
        <p:blipFill>
          <a:blip r:embed="rId3" cstate="print"/>
          <a:stretch>
            <a:fillRect/>
          </a:stretch>
        </p:blipFill>
        <p:spPr>
          <a:xfrm>
            <a:off x="533400" y="2057400"/>
            <a:ext cx="2059737" cy="3085965"/>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13" name="Content Placeholder 12" descr="MP900443113.JPG"/>
          <p:cNvPicPr>
            <a:picLocks noGrp="1" noChangeAspect="1"/>
          </p:cNvPicPr>
          <p:nvPr>
            <p:ph sz="half" idx="2"/>
          </p:nvPr>
        </p:nvPicPr>
        <p:blipFill>
          <a:blip r:embed="rId4" cstate="print"/>
          <a:srcRect t="18615"/>
          <a:stretch>
            <a:fillRect/>
          </a:stretch>
        </p:blipFill>
        <p:spPr>
          <a:xfrm>
            <a:off x="2743200" y="2057400"/>
            <a:ext cx="2562211" cy="31242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2">
                                            <p:txEl>
                                              <p:pRg st="0" end="0"/>
                                            </p:txEl>
                                          </p:spTgt>
                                        </p:tgtEl>
                                        <p:attrNameLst>
                                          <p:attrName>style.visibility</p:attrName>
                                        </p:attrNameLst>
                                      </p:cBhvr>
                                      <p:to>
                                        <p:strVal val="visible"/>
                                      </p:to>
                                    </p:set>
                                    <p:animEffect transition="in" filter="fade">
                                      <p:cBhvr>
                                        <p:cTn id="12" dur="1000"/>
                                        <p:tgtEl>
                                          <p:spTgt spid="3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066800"/>
            <a:ext cx="5257800" cy="5715000"/>
          </a:xfrm>
        </p:spPr>
        <p:txBody>
          <a:bodyPr/>
          <a:lstStyle/>
          <a:p>
            <a:pPr eaLnBrk="1" hangingPunct="1"/>
            <a:r>
              <a:rPr lang="en-US" altLang="en-US" sz="3200" smtClean="0"/>
              <a:t>Decoration,  adding beauty</a:t>
            </a:r>
          </a:p>
          <a:p>
            <a:pPr lvl="1" eaLnBrk="1" hangingPunct="1"/>
            <a:r>
              <a:rPr lang="en-US" altLang="en-US" sz="3200" smtClean="0"/>
              <a:t>Beauty is a quality that gives pleasure to the senses (visual)</a:t>
            </a:r>
          </a:p>
          <a:p>
            <a:pPr eaLnBrk="1" hangingPunct="1"/>
            <a:r>
              <a:rPr lang="en-US" altLang="en-US" sz="3200" smtClean="0"/>
              <a:t>Enhances psychological feeling of well-being</a:t>
            </a:r>
          </a:p>
          <a:p>
            <a:pPr eaLnBrk="1" hangingPunct="1"/>
            <a:r>
              <a:rPr lang="en-US" altLang="en-US" sz="3200" smtClean="0"/>
              <a:t>Use of creativity</a:t>
            </a:r>
          </a:p>
          <a:p>
            <a:pPr eaLnBrk="1" hangingPunct="1"/>
            <a:r>
              <a:rPr lang="en-US" altLang="en-US" sz="3200" smtClean="0"/>
              <a:t>Expression of individuality</a:t>
            </a:r>
          </a:p>
          <a:p>
            <a:pPr eaLnBrk="1" hangingPunct="1"/>
            <a:endParaRPr lang="en-US" altLang="en-US" smtClean="0"/>
          </a:p>
        </p:txBody>
      </p:sp>
      <p:sp>
        <p:nvSpPr>
          <p:cNvPr id="34818" name="Rectangle 2"/>
          <p:cNvSpPr>
            <a:spLocks noGrp="1" noChangeArrowheads="1"/>
          </p:cNvSpPr>
          <p:nvPr>
            <p:ph type="title"/>
          </p:nvPr>
        </p:nvSpPr>
        <p:spPr>
          <a:xfrm>
            <a:off x="685800" y="76200"/>
            <a:ext cx="7772400" cy="1446213"/>
          </a:xfrm>
        </p:spPr>
        <p:txBody>
          <a:bodyPr/>
          <a:lstStyle/>
          <a:p>
            <a:pPr eaLnBrk="1" fontAlgn="auto" hangingPunct="1">
              <a:spcAft>
                <a:spcPts val="0"/>
              </a:spcAft>
              <a:defRPr/>
            </a:pPr>
            <a:r>
              <a:rPr lang="en-US" sz="4400" dirty="0" smtClean="0"/>
              <a:t>5) Adornment - actualization</a:t>
            </a:r>
          </a:p>
        </p:txBody>
      </p:sp>
      <p:pic>
        <p:nvPicPr>
          <p:cNvPr id="16388"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14800"/>
            <a:ext cx="2819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ight Arrow 4"/>
          <p:cNvSpPr>
            <a:spLocks noChangeArrowheads="1"/>
          </p:cNvSpPr>
          <p:nvPr/>
        </p:nvSpPr>
        <p:spPr bwMode="auto">
          <a:xfrm>
            <a:off x="6145213" y="4191000"/>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smtClean="0">
              <a:solidFill>
                <a:prstClr val="black"/>
              </a:solidFill>
            </a:endParaRPr>
          </a:p>
        </p:txBody>
      </p:sp>
    </p:spTree>
    <p:extLst>
      <p:ext uri="{BB962C8B-B14F-4D97-AF65-F5344CB8AC3E}">
        <p14:creationId xmlns:p14="http://schemas.microsoft.com/office/powerpoint/2010/main" val="295885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800600"/>
            <a:ext cx="8229600" cy="1143000"/>
          </a:xfrm>
        </p:spPr>
        <p:txBody>
          <a:bodyPr/>
          <a:lstStyle/>
          <a:p>
            <a:r>
              <a:rPr lang="en-US" dirty="0"/>
              <a:t>Adornment </a:t>
            </a:r>
          </a:p>
        </p:txBody>
      </p:sp>
      <p:sp>
        <p:nvSpPr>
          <p:cNvPr id="7171" name="Rectangle 3"/>
          <p:cNvSpPr>
            <a:spLocks noGrp="1" noChangeArrowheads="1"/>
          </p:cNvSpPr>
          <p:nvPr>
            <p:ph type="body" sz="half" idx="1"/>
          </p:nvPr>
        </p:nvSpPr>
        <p:spPr>
          <a:xfrm>
            <a:off x="381000" y="457201"/>
            <a:ext cx="4724400" cy="1600200"/>
          </a:xfrm>
        </p:spPr>
        <p:txBody>
          <a:bodyPr>
            <a:normAutofit/>
          </a:bodyPr>
          <a:lstStyle/>
          <a:p>
            <a:r>
              <a:rPr lang="en-US" sz="2800" dirty="0">
                <a:solidFill>
                  <a:schemeClr val="bg1">
                    <a:lumMod val="10000"/>
                    <a:lumOff val="90000"/>
                  </a:schemeClr>
                </a:solidFill>
              </a:rPr>
              <a:t>An article of clothing that adds decoration to the body </a:t>
            </a:r>
          </a:p>
        </p:txBody>
      </p:sp>
      <p:sp>
        <p:nvSpPr>
          <p:cNvPr id="7178" name="Text Box 10"/>
          <p:cNvSpPr txBox="1">
            <a:spLocks noChangeArrowheads="1"/>
          </p:cNvSpPr>
          <p:nvPr/>
        </p:nvSpPr>
        <p:spPr bwMode="auto">
          <a:xfrm>
            <a:off x="457200" y="6019800"/>
            <a:ext cx="7054850" cy="366712"/>
          </a:xfrm>
          <a:prstGeom prst="rect">
            <a:avLst/>
          </a:prstGeom>
          <a:noFill/>
          <a:ln w="9525">
            <a:noFill/>
            <a:miter lim="800000"/>
            <a:headEnd/>
            <a:tailEnd/>
          </a:ln>
          <a:effectLst/>
        </p:spPr>
        <p:txBody>
          <a:bodyPr wrap="none">
            <a:spAutoFit/>
          </a:bodyPr>
          <a:lstStyle/>
          <a:p>
            <a:r>
              <a:rPr lang="en-US" dirty="0"/>
              <a:t>Example:  </a:t>
            </a:r>
            <a:r>
              <a:rPr lang="en-US" dirty="0" smtClean="0"/>
              <a:t>different </a:t>
            </a:r>
            <a:r>
              <a:rPr lang="en-US" dirty="0"/>
              <a:t>colors, different prints, jewelry, fringe or </a:t>
            </a:r>
            <a:r>
              <a:rPr lang="en-US" dirty="0" smtClean="0"/>
              <a:t>beads </a:t>
            </a:r>
            <a:endParaRPr lang="en-US" dirty="0"/>
          </a:p>
        </p:txBody>
      </p:sp>
      <p:pic>
        <p:nvPicPr>
          <p:cNvPr id="23558" name="Picture 6" descr="http://ih1.redbubble.net/work.67543.11.flat,550x550,075,f.adornment.jpg"/>
          <p:cNvPicPr>
            <a:picLocks noChangeAspect="1" noChangeArrowheads="1"/>
          </p:cNvPicPr>
          <p:nvPr/>
        </p:nvPicPr>
        <p:blipFill>
          <a:blip r:embed="rId2" cstate="print"/>
          <a:srcRect/>
          <a:stretch>
            <a:fillRect/>
          </a:stretch>
        </p:blipFill>
        <p:spPr bwMode="auto">
          <a:xfrm>
            <a:off x="838200" y="1981200"/>
            <a:ext cx="4038600" cy="290045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23562" name="Picture 10" descr="http://ferenc.biz/photography/files/mua-images/Rachel-Hart-Fashion-Ediritorial-Makeup-Artist.jpg"/>
          <p:cNvPicPr>
            <a:picLocks noChangeAspect="1" noChangeArrowheads="1"/>
          </p:cNvPicPr>
          <p:nvPr/>
        </p:nvPicPr>
        <p:blipFill>
          <a:blip r:embed="rId3" cstate="print"/>
          <a:srcRect/>
          <a:stretch>
            <a:fillRect/>
          </a:stretch>
        </p:blipFill>
        <p:spPr bwMode="auto">
          <a:xfrm>
            <a:off x="5029200" y="533400"/>
            <a:ext cx="3581400" cy="537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8">
                                            <p:txEl>
                                              <p:pRg st="0" end="0"/>
                                            </p:txEl>
                                          </p:spTgt>
                                        </p:tgtEl>
                                        <p:attrNameLst>
                                          <p:attrName>style.visibility</p:attrName>
                                        </p:attrNameLst>
                                      </p:cBhvr>
                                      <p:to>
                                        <p:strVal val="visible"/>
                                      </p:to>
                                    </p:set>
                                    <p:animEffect transition="in" filter="fade">
                                      <p:cBhvr>
                                        <p:cTn id="12" dur="1000"/>
                                        <p:tgtEl>
                                          <p:spTgt spid="7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800600"/>
            <a:ext cx="8229600" cy="1143000"/>
          </a:xfrm>
        </p:spPr>
        <p:txBody>
          <a:bodyPr/>
          <a:lstStyle/>
          <a:p>
            <a:r>
              <a:rPr lang="en-US" dirty="0"/>
              <a:t>Psychological</a:t>
            </a:r>
          </a:p>
        </p:txBody>
      </p:sp>
      <p:sp>
        <p:nvSpPr>
          <p:cNvPr id="10243" name="Rectangle 3"/>
          <p:cNvSpPr>
            <a:spLocks noGrp="1" noChangeArrowheads="1"/>
          </p:cNvSpPr>
          <p:nvPr>
            <p:ph type="body" sz="half" idx="1"/>
          </p:nvPr>
        </p:nvSpPr>
        <p:spPr>
          <a:xfrm>
            <a:off x="4191000" y="457200"/>
            <a:ext cx="4495800" cy="1524000"/>
          </a:xfrm>
        </p:spPr>
        <p:txBody>
          <a:bodyPr/>
          <a:lstStyle/>
          <a:p>
            <a:r>
              <a:rPr lang="en-US" sz="2800" dirty="0">
                <a:solidFill>
                  <a:schemeClr val="bg1">
                    <a:lumMod val="10000"/>
                    <a:lumOff val="90000"/>
                  </a:schemeClr>
                </a:solidFill>
              </a:rPr>
              <a:t>Clothing worn to make us feel a certain way </a:t>
            </a:r>
          </a:p>
        </p:txBody>
      </p:sp>
      <p:sp>
        <p:nvSpPr>
          <p:cNvPr id="10252" name="Text Box 12"/>
          <p:cNvSpPr txBox="1">
            <a:spLocks noChangeArrowheads="1"/>
          </p:cNvSpPr>
          <p:nvPr/>
        </p:nvSpPr>
        <p:spPr bwMode="auto">
          <a:xfrm>
            <a:off x="457200" y="6019800"/>
            <a:ext cx="6147837" cy="369332"/>
          </a:xfrm>
          <a:prstGeom prst="rect">
            <a:avLst/>
          </a:prstGeom>
          <a:noFill/>
          <a:ln w="9525">
            <a:noFill/>
            <a:miter lim="800000"/>
            <a:headEnd/>
            <a:tailEnd/>
          </a:ln>
          <a:effectLst/>
        </p:spPr>
        <p:txBody>
          <a:bodyPr wrap="none">
            <a:spAutoFit/>
          </a:bodyPr>
          <a:lstStyle/>
          <a:p>
            <a:r>
              <a:rPr lang="en-US" dirty="0" smtClean="0"/>
              <a:t>Examples</a:t>
            </a:r>
            <a:r>
              <a:rPr lang="en-US" dirty="0"/>
              <a:t>:  fuzzy bathrobe, </a:t>
            </a:r>
            <a:r>
              <a:rPr lang="en-US" dirty="0" smtClean="0"/>
              <a:t>sweat pants, little black dress</a:t>
            </a:r>
            <a:endParaRPr lang="en-US" dirty="0"/>
          </a:p>
        </p:txBody>
      </p:sp>
      <p:pic>
        <p:nvPicPr>
          <p:cNvPr id="22530" name="Picture 2" descr="http://profashionelle.com/wp-content/uploads/2009/08/annalynne-mccord-olivia-wilde-kimberly-ovitz-fall-2009-black-cut-out-back-dress.jpg"/>
          <p:cNvPicPr>
            <a:picLocks noChangeAspect="1" noChangeArrowheads="1"/>
          </p:cNvPicPr>
          <p:nvPr/>
        </p:nvPicPr>
        <p:blipFill>
          <a:blip r:embed="rId2" cstate="print"/>
          <a:srcRect l="49454" t="1524" r="1091" b="7048"/>
          <a:stretch>
            <a:fillRect/>
          </a:stretch>
        </p:blipFill>
        <p:spPr bwMode="auto">
          <a:xfrm>
            <a:off x="4419600" y="1981200"/>
            <a:ext cx="189992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www.roots.com/blog/uploaded_images/Sweats.Aida-748681.jpg"/>
          <p:cNvPicPr>
            <a:picLocks noChangeAspect="1" noChangeArrowheads="1"/>
          </p:cNvPicPr>
          <p:nvPr/>
        </p:nvPicPr>
        <p:blipFill>
          <a:blip r:embed="rId3" cstate="print"/>
          <a:srcRect/>
          <a:stretch>
            <a:fillRect/>
          </a:stretch>
        </p:blipFill>
        <p:spPr bwMode="auto">
          <a:xfrm>
            <a:off x="533400" y="533400"/>
            <a:ext cx="375616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4" name="Picture 6" descr="http://t2.gstatic.com/images?q=tbn:4H-OEPrGpCwxhM:http://www.thirstytowels.com/images/productimages/Bathrobes/Waffle-Bathrobe-White.jpg&amp;t=1"/>
          <p:cNvPicPr>
            <a:picLocks noChangeAspect="1" noChangeArrowheads="1"/>
          </p:cNvPicPr>
          <p:nvPr/>
        </p:nvPicPr>
        <p:blipFill>
          <a:blip r:embed="rId4" cstate="print"/>
          <a:srcRect/>
          <a:stretch>
            <a:fillRect/>
          </a:stretch>
        </p:blipFill>
        <p:spPr bwMode="auto">
          <a:xfrm>
            <a:off x="6400800" y="1981200"/>
            <a:ext cx="2223052"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52">
                                            <p:txEl>
                                              <p:pRg st="0" end="0"/>
                                            </p:txEl>
                                          </p:spTgt>
                                        </p:tgtEl>
                                        <p:attrNameLst>
                                          <p:attrName>style.visibility</p:attrName>
                                        </p:attrNameLst>
                                      </p:cBhvr>
                                      <p:to>
                                        <p:strVal val="visible"/>
                                      </p:to>
                                    </p:set>
                                    <p:animEffect transition="in" filter="fade">
                                      <p:cBhvr>
                                        <p:cTn id="12" dur="1000"/>
                                        <p:tgtEl>
                                          <p:spTgt spid="10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What’s the need? </a:t>
            </a:r>
          </a:p>
        </p:txBody>
      </p:sp>
      <p:sp>
        <p:nvSpPr>
          <p:cNvPr id="22531" name="Rectangle 3"/>
          <p:cNvSpPr>
            <a:spLocks noGrp="1" noChangeArrowheads="1"/>
          </p:cNvSpPr>
          <p:nvPr>
            <p:ph sz="half" idx="1"/>
          </p:nvPr>
        </p:nvSpPr>
        <p:spPr>
          <a:xfrm>
            <a:off x="514352" y="530352"/>
            <a:ext cx="3931920" cy="4879848"/>
          </a:xfrm>
        </p:spPr>
        <p:txBody>
          <a:bodyPr>
            <a:normAutofit fontScale="92500" lnSpcReduction="10000"/>
          </a:bodyPr>
          <a:lstStyle/>
          <a:p>
            <a:r>
              <a:rPr lang="en-US" dirty="0">
                <a:solidFill>
                  <a:schemeClr val="bg1">
                    <a:lumMod val="10000"/>
                    <a:lumOff val="90000"/>
                  </a:schemeClr>
                </a:solidFill>
              </a:rPr>
              <a:t>Fur pelts were worn around the body for </a:t>
            </a:r>
            <a:r>
              <a:rPr lang="en-US" dirty="0" smtClean="0">
                <a:solidFill>
                  <a:schemeClr val="bg1">
                    <a:lumMod val="10000"/>
                    <a:lumOff val="90000"/>
                  </a:schemeClr>
                </a:solidFill>
              </a:rPr>
              <a:t>warmth</a:t>
            </a:r>
          </a:p>
          <a:p>
            <a:r>
              <a:rPr lang="en-US" dirty="0" smtClean="0">
                <a:solidFill>
                  <a:schemeClr val="bg1">
                    <a:lumMod val="10000"/>
                    <a:lumOff val="90000"/>
                  </a:schemeClr>
                </a:solidFill>
              </a:rPr>
              <a:t>Corsets were worn under dresses to make women appear slimmer through the waistline</a:t>
            </a:r>
          </a:p>
          <a:p>
            <a:r>
              <a:rPr lang="en-US" dirty="0" smtClean="0">
                <a:solidFill>
                  <a:schemeClr val="bg1">
                    <a:lumMod val="10000"/>
                    <a:lumOff val="90000"/>
                  </a:schemeClr>
                </a:solidFill>
              </a:rPr>
              <a:t>Decoration </a:t>
            </a:r>
            <a:r>
              <a:rPr lang="en-US" dirty="0">
                <a:solidFill>
                  <a:schemeClr val="bg1">
                    <a:lumMod val="10000"/>
                    <a:lumOff val="90000"/>
                  </a:schemeClr>
                </a:solidFill>
              </a:rPr>
              <a:t>of animal bones, horns, teeth, shells, </a:t>
            </a:r>
            <a:r>
              <a:rPr lang="en-US" dirty="0" smtClean="0">
                <a:solidFill>
                  <a:schemeClr val="bg1">
                    <a:lumMod val="10000"/>
                    <a:lumOff val="90000"/>
                  </a:schemeClr>
                </a:solidFill>
              </a:rPr>
              <a:t>seeds, </a:t>
            </a:r>
            <a:r>
              <a:rPr lang="en-US" dirty="0">
                <a:solidFill>
                  <a:schemeClr val="bg1">
                    <a:lumMod val="10000"/>
                    <a:lumOff val="90000"/>
                  </a:schemeClr>
                </a:solidFill>
              </a:rPr>
              <a:t>and feathers made the body more beautiful </a:t>
            </a:r>
          </a:p>
          <a:p>
            <a:endParaRPr lang="en-US" dirty="0">
              <a:solidFill>
                <a:schemeClr val="bg1">
                  <a:lumMod val="10000"/>
                  <a:lumOff val="90000"/>
                </a:schemeClr>
              </a:solidFill>
            </a:endParaRPr>
          </a:p>
        </p:txBody>
      </p:sp>
      <p:pic>
        <p:nvPicPr>
          <p:cNvPr id="4098" name="Picture 2" descr="http://www.travelswithsheila.com/DSC_0012_2.jpg"/>
          <p:cNvPicPr>
            <a:picLocks noChangeAspect="1" noChangeArrowheads="1"/>
          </p:cNvPicPr>
          <p:nvPr/>
        </p:nvPicPr>
        <p:blipFill>
          <a:blip r:embed="rId2" cstate="print"/>
          <a:srcRect/>
          <a:stretch>
            <a:fillRect/>
          </a:stretch>
        </p:blipFill>
        <p:spPr bwMode="auto">
          <a:xfrm>
            <a:off x="4343400" y="685800"/>
            <a:ext cx="4116215" cy="2768155"/>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the need?</a:t>
            </a:r>
            <a:endParaRPr lang="en-US" dirty="0"/>
          </a:p>
        </p:txBody>
      </p:sp>
      <p:sp>
        <p:nvSpPr>
          <p:cNvPr id="23555" name="Rectangle 3"/>
          <p:cNvSpPr>
            <a:spLocks noGrp="1" noChangeArrowheads="1"/>
          </p:cNvSpPr>
          <p:nvPr>
            <p:ph sz="half" idx="1"/>
          </p:nvPr>
        </p:nvSpPr>
        <p:spPr>
          <a:xfrm>
            <a:off x="4724400" y="533400"/>
            <a:ext cx="3931920" cy="5181600"/>
          </a:xfrm>
        </p:spPr>
        <p:txBody>
          <a:bodyPr>
            <a:normAutofit lnSpcReduction="10000"/>
          </a:bodyPr>
          <a:lstStyle/>
          <a:p>
            <a:r>
              <a:rPr lang="en-US" dirty="0">
                <a:solidFill>
                  <a:schemeClr val="bg1">
                    <a:lumMod val="10000"/>
                    <a:lumOff val="90000"/>
                  </a:schemeClr>
                </a:solidFill>
              </a:rPr>
              <a:t>All members of a specific </a:t>
            </a:r>
            <a:r>
              <a:rPr lang="en-US" dirty="0" smtClean="0">
                <a:solidFill>
                  <a:schemeClr val="bg1">
                    <a:lumMod val="10000"/>
                    <a:lumOff val="90000"/>
                  </a:schemeClr>
                </a:solidFill>
              </a:rPr>
              <a:t>tribe </a:t>
            </a:r>
            <a:r>
              <a:rPr lang="en-US" dirty="0">
                <a:solidFill>
                  <a:schemeClr val="bg1">
                    <a:lumMod val="10000"/>
                    <a:lumOff val="90000"/>
                  </a:schemeClr>
                </a:solidFill>
              </a:rPr>
              <a:t>wore something particular on their skin or body to identify themselves with their </a:t>
            </a:r>
            <a:r>
              <a:rPr lang="en-US" dirty="0" smtClean="0">
                <a:solidFill>
                  <a:schemeClr val="bg1">
                    <a:lumMod val="10000"/>
                    <a:lumOff val="90000"/>
                  </a:schemeClr>
                </a:solidFill>
              </a:rPr>
              <a:t>group</a:t>
            </a:r>
          </a:p>
          <a:p>
            <a:r>
              <a:rPr lang="en-US" dirty="0" smtClean="0">
                <a:solidFill>
                  <a:schemeClr val="bg1">
                    <a:lumMod val="10000"/>
                    <a:lumOff val="90000"/>
                  </a:schemeClr>
                </a:solidFill>
              </a:rPr>
              <a:t>All </a:t>
            </a:r>
            <a:r>
              <a:rPr lang="en-US" dirty="0">
                <a:solidFill>
                  <a:schemeClr val="bg1">
                    <a:lumMod val="10000"/>
                    <a:lumOff val="90000"/>
                  </a:schemeClr>
                </a:solidFill>
              </a:rPr>
              <a:t>the swim team shaved their heads before the state </a:t>
            </a:r>
            <a:r>
              <a:rPr lang="en-US" dirty="0" smtClean="0">
                <a:solidFill>
                  <a:schemeClr val="bg1">
                    <a:lumMod val="10000"/>
                    <a:lumOff val="90000"/>
                  </a:schemeClr>
                </a:solidFill>
              </a:rPr>
              <a:t>meet</a:t>
            </a:r>
          </a:p>
          <a:p>
            <a:r>
              <a:rPr lang="en-US" dirty="0" smtClean="0">
                <a:solidFill>
                  <a:schemeClr val="bg1">
                    <a:lumMod val="10000"/>
                    <a:lumOff val="90000"/>
                  </a:schemeClr>
                </a:solidFill>
              </a:rPr>
              <a:t>Wearing True Religion jeans</a:t>
            </a:r>
          </a:p>
        </p:txBody>
      </p:sp>
      <p:pic>
        <p:nvPicPr>
          <p:cNvPr id="3074" name="Picture 2" descr="http://img.diytrade.com/cdimg/944709/10336796/0/1252034565/True_Religion_Jeans_wholesale_Accept_PayPal.jpg"/>
          <p:cNvPicPr>
            <a:picLocks noChangeAspect="1" noChangeArrowheads="1"/>
          </p:cNvPicPr>
          <p:nvPr/>
        </p:nvPicPr>
        <p:blipFill>
          <a:blip r:embed="rId2" cstate="print"/>
          <a:srcRect b="5333"/>
          <a:stretch>
            <a:fillRect/>
          </a:stretch>
        </p:blipFill>
        <p:spPr bwMode="auto">
          <a:xfrm>
            <a:off x="762000" y="685800"/>
            <a:ext cx="3276600" cy="4652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What’s the need?</a:t>
            </a:r>
            <a:endParaRPr lang="en-US" dirty="0"/>
          </a:p>
        </p:txBody>
      </p:sp>
      <p:sp>
        <p:nvSpPr>
          <p:cNvPr id="24579" name="Rectangle 3"/>
          <p:cNvSpPr>
            <a:spLocks noGrp="1" noChangeArrowheads="1"/>
          </p:cNvSpPr>
          <p:nvPr>
            <p:ph idx="1"/>
          </p:nvPr>
        </p:nvSpPr>
        <p:spPr>
          <a:xfrm>
            <a:off x="502920" y="530352"/>
            <a:ext cx="4145280" cy="4879848"/>
          </a:xfrm>
        </p:spPr>
        <p:txBody>
          <a:bodyPr>
            <a:normAutofit fontScale="92500" lnSpcReduction="20000"/>
          </a:bodyPr>
          <a:lstStyle/>
          <a:p>
            <a:r>
              <a:rPr lang="en-US" dirty="0">
                <a:solidFill>
                  <a:schemeClr val="bg1">
                    <a:lumMod val="10000"/>
                    <a:lumOff val="90000"/>
                  </a:schemeClr>
                </a:solidFill>
              </a:rPr>
              <a:t>All the students </a:t>
            </a:r>
            <a:r>
              <a:rPr lang="en-US" dirty="0" smtClean="0">
                <a:solidFill>
                  <a:schemeClr val="bg1">
                    <a:lumMod val="10000"/>
                    <a:lumOff val="90000"/>
                  </a:schemeClr>
                </a:solidFill>
              </a:rPr>
              <a:t>who wear </a:t>
            </a:r>
            <a:r>
              <a:rPr lang="en-US" dirty="0">
                <a:solidFill>
                  <a:schemeClr val="bg1">
                    <a:lumMod val="10000"/>
                    <a:lumOff val="90000"/>
                  </a:schemeClr>
                </a:solidFill>
              </a:rPr>
              <a:t>orange and blue on </a:t>
            </a:r>
            <a:r>
              <a:rPr lang="en-US" dirty="0" smtClean="0">
                <a:solidFill>
                  <a:schemeClr val="bg1">
                    <a:lumMod val="10000"/>
                    <a:lumOff val="90000"/>
                  </a:schemeClr>
                </a:solidFill>
              </a:rPr>
              <a:t>Fridays</a:t>
            </a:r>
            <a:endParaRPr lang="en-US" dirty="0">
              <a:solidFill>
                <a:schemeClr val="bg1">
                  <a:lumMod val="10000"/>
                  <a:lumOff val="90000"/>
                </a:schemeClr>
              </a:solidFill>
            </a:endParaRPr>
          </a:p>
          <a:p>
            <a:r>
              <a:rPr lang="en-US" dirty="0">
                <a:solidFill>
                  <a:schemeClr val="bg1">
                    <a:lumMod val="10000"/>
                    <a:lumOff val="90000"/>
                  </a:schemeClr>
                </a:solidFill>
              </a:rPr>
              <a:t>Pointed shoes with three inch </a:t>
            </a:r>
            <a:r>
              <a:rPr lang="en-US" dirty="0" smtClean="0">
                <a:solidFill>
                  <a:schemeClr val="bg1">
                    <a:lumMod val="10000"/>
                    <a:lumOff val="90000"/>
                  </a:schemeClr>
                </a:solidFill>
              </a:rPr>
              <a:t>heels</a:t>
            </a:r>
            <a:endParaRPr lang="en-US" dirty="0">
              <a:solidFill>
                <a:schemeClr val="bg1">
                  <a:lumMod val="10000"/>
                  <a:lumOff val="90000"/>
                </a:schemeClr>
              </a:solidFill>
            </a:endParaRPr>
          </a:p>
          <a:p>
            <a:r>
              <a:rPr lang="en-US" dirty="0">
                <a:solidFill>
                  <a:schemeClr val="bg1">
                    <a:lumMod val="10000"/>
                    <a:lumOff val="90000"/>
                  </a:schemeClr>
                </a:solidFill>
              </a:rPr>
              <a:t>A pink puffy Cinderella dress with sparkles and </a:t>
            </a:r>
            <a:r>
              <a:rPr lang="en-US" dirty="0" smtClean="0">
                <a:solidFill>
                  <a:schemeClr val="bg1">
                    <a:lumMod val="10000"/>
                    <a:lumOff val="90000"/>
                  </a:schemeClr>
                </a:solidFill>
              </a:rPr>
              <a:t>beading</a:t>
            </a:r>
            <a:endParaRPr lang="en-US" dirty="0">
              <a:solidFill>
                <a:schemeClr val="bg1">
                  <a:lumMod val="10000"/>
                  <a:lumOff val="90000"/>
                </a:schemeClr>
              </a:solidFill>
            </a:endParaRPr>
          </a:p>
          <a:p>
            <a:r>
              <a:rPr lang="en-US" dirty="0">
                <a:solidFill>
                  <a:schemeClr val="bg1">
                    <a:lumMod val="10000"/>
                    <a:lumOff val="90000"/>
                  </a:schemeClr>
                </a:solidFill>
              </a:rPr>
              <a:t>Hunters wore pelts of their prey to show other how many and what kinds of animals they had killed.  </a:t>
            </a:r>
            <a:endParaRPr lang="en-US" dirty="0" smtClean="0">
              <a:solidFill>
                <a:schemeClr val="bg1">
                  <a:lumMod val="10000"/>
                  <a:lumOff val="90000"/>
                </a:schemeClr>
              </a:solidFill>
            </a:endParaRPr>
          </a:p>
          <a:p>
            <a:pPr lvl="1"/>
            <a:endParaRPr lang="en-US" dirty="0" smtClean="0">
              <a:solidFill>
                <a:schemeClr val="bg1">
                  <a:lumMod val="10000"/>
                  <a:lumOff val="90000"/>
                </a:schemeClr>
              </a:solidFill>
            </a:endParaRPr>
          </a:p>
          <a:p>
            <a:pPr lvl="1"/>
            <a:endParaRPr lang="en-US" dirty="0">
              <a:solidFill>
                <a:schemeClr val="bg1">
                  <a:lumMod val="10000"/>
                  <a:lumOff val="90000"/>
                </a:schemeClr>
              </a:solidFill>
            </a:endParaRPr>
          </a:p>
          <a:p>
            <a:endParaRPr lang="en-US" dirty="0">
              <a:solidFill>
                <a:schemeClr val="bg1">
                  <a:lumMod val="10000"/>
                  <a:lumOff val="90000"/>
                </a:schemeClr>
              </a:solidFill>
            </a:endParaRPr>
          </a:p>
        </p:txBody>
      </p:sp>
      <p:pic>
        <p:nvPicPr>
          <p:cNvPr id="2050" name="Picture 2" descr="http://img.xcitefun.net/users/2009/06/87781,xcitefun-cool-heels.jpg"/>
          <p:cNvPicPr>
            <a:picLocks noChangeAspect="1" noChangeArrowheads="1"/>
          </p:cNvPicPr>
          <p:nvPr/>
        </p:nvPicPr>
        <p:blipFill>
          <a:blip r:embed="rId2" cstate="print"/>
          <a:srcRect/>
          <a:stretch>
            <a:fillRect/>
          </a:stretch>
        </p:blipFill>
        <p:spPr bwMode="auto">
          <a:xfrm>
            <a:off x="4648200" y="685800"/>
            <a:ext cx="3810000" cy="4781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1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1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What’s the need?</a:t>
            </a:r>
            <a:endParaRPr lang="en-US" dirty="0"/>
          </a:p>
        </p:txBody>
      </p:sp>
      <p:sp>
        <p:nvSpPr>
          <p:cNvPr id="25603" name="Rectangle 3"/>
          <p:cNvSpPr>
            <a:spLocks noGrp="1" noChangeArrowheads="1"/>
          </p:cNvSpPr>
          <p:nvPr>
            <p:ph idx="1"/>
          </p:nvPr>
        </p:nvSpPr>
        <p:spPr>
          <a:xfrm>
            <a:off x="4495800" y="533400"/>
            <a:ext cx="4267200" cy="5516562"/>
          </a:xfrm>
        </p:spPr>
        <p:txBody>
          <a:bodyPr>
            <a:normAutofit fontScale="92500" lnSpcReduction="10000"/>
          </a:bodyPr>
          <a:lstStyle/>
          <a:p>
            <a:r>
              <a:rPr lang="en-US" dirty="0" smtClean="0">
                <a:solidFill>
                  <a:schemeClr val="bg1">
                    <a:lumMod val="10000"/>
                    <a:lumOff val="90000"/>
                  </a:schemeClr>
                </a:solidFill>
              </a:rPr>
              <a:t>Body shields and suits of armor protected the body from enemies</a:t>
            </a:r>
            <a:endParaRPr lang="en-US" dirty="0">
              <a:solidFill>
                <a:schemeClr val="bg1">
                  <a:lumMod val="10000"/>
                  <a:lumOff val="90000"/>
                </a:schemeClr>
              </a:solidFill>
            </a:endParaRPr>
          </a:p>
          <a:p>
            <a:r>
              <a:rPr lang="en-US" dirty="0">
                <a:solidFill>
                  <a:schemeClr val="bg1">
                    <a:lumMod val="10000"/>
                    <a:lumOff val="90000"/>
                  </a:schemeClr>
                </a:solidFill>
              </a:rPr>
              <a:t>A dinner jacket with </a:t>
            </a:r>
            <a:r>
              <a:rPr lang="en-US" dirty="0" smtClean="0">
                <a:solidFill>
                  <a:schemeClr val="bg1">
                    <a:lumMod val="10000"/>
                    <a:lumOff val="90000"/>
                  </a:schemeClr>
                </a:solidFill>
              </a:rPr>
              <a:t>tails</a:t>
            </a:r>
            <a:endParaRPr lang="en-US" dirty="0">
              <a:solidFill>
                <a:schemeClr val="bg1">
                  <a:lumMod val="10000"/>
                  <a:lumOff val="90000"/>
                </a:schemeClr>
              </a:solidFill>
            </a:endParaRPr>
          </a:p>
          <a:p>
            <a:r>
              <a:rPr lang="en-US" dirty="0">
                <a:solidFill>
                  <a:schemeClr val="bg1">
                    <a:lumMod val="10000"/>
                    <a:lumOff val="90000"/>
                  </a:schemeClr>
                </a:solidFill>
              </a:rPr>
              <a:t>Tight Wrangler jeans with a big silver belt </a:t>
            </a:r>
            <a:r>
              <a:rPr lang="en-US" dirty="0" smtClean="0">
                <a:solidFill>
                  <a:schemeClr val="bg1">
                    <a:lumMod val="10000"/>
                    <a:lumOff val="90000"/>
                  </a:schemeClr>
                </a:solidFill>
              </a:rPr>
              <a:t>buckle</a:t>
            </a:r>
            <a:endParaRPr lang="en-US" dirty="0">
              <a:solidFill>
                <a:schemeClr val="bg1">
                  <a:lumMod val="10000"/>
                  <a:lumOff val="90000"/>
                </a:schemeClr>
              </a:solidFill>
            </a:endParaRPr>
          </a:p>
          <a:p>
            <a:r>
              <a:rPr lang="en-US" dirty="0" smtClean="0">
                <a:solidFill>
                  <a:schemeClr val="bg1">
                    <a:lumMod val="10000"/>
                    <a:lumOff val="90000"/>
                  </a:schemeClr>
                </a:solidFill>
              </a:rPr>
              <a:t>A loin cloth was worn below the waist even though the weather was warm enough to go without</a:t>
            </a:r>
          </a:p>
        </p:txBody>
      </p:sp>
      <p:pic>
        <p:nvPicPr>
          <p:cNvPr id="1026" name="Picture 2" descr="http://www.usposttoday.com/wp-content/uploads/2010/07/Lord-of-the-Rings.jpg"/>
          <p:cNvPicPr>
            <a:picLocks noChangeAspect="1" noChangeArrowheads="1"/>
          </p:cNvPicPr>
          <p:nvPr/>
        </p:nvPicPr>
        <p:blipFill>
          <a:blip r:embed="rId2" cstate="print"/>
          <a:srcRect/>
          <a:stretch>
            <a:fillRect/>
          </a:stretch>
        </p:blipFill>
        <p:spPr bwMode="auto">
          <a:xfrm>
            <a:off x="762000" y="685800"/>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1447800"/>
            <a:ext cx="6477000" cy="1447800"/>
          </a:xfrm>
        </p:spPr>
        <p:txBody>
          <a:bodyPr/>
          <a:lstStyle/>
          <a:p>
            <a:pPr eaLnBrk="1" fontAlgn="auto" hangingPunct="1">
              <a:spcAft>
                <a:spcPts val="0"/>
              </a:spcAft>
              <a:defRPr/>
            </a:pPr>
            <a:r>
              <a:rPr lang="en-US" sz="4400" dirty="0" smtClean="0"/>
              <a:t>Why do we wear clothes?</a:t>
            </a:r>
          </a:p>
        </p:txBody>
      </p:sp>
      <p:pic>
        <p:nvPicPr>
          <p:cNvPr id="4099" name="Picture 5" descr="http://www.jackiechankids.com/images_2/T_shirt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44850"/>
            <a:ext cx="32766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2797175" y="3948113"/>
            <a:ext cx="730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altLang="en-US" sz="9600" smtClean="0">
                <a:solidFill>
                  <a:srgbClr val="FF0000"/>
                </a:solidFill>
              </a:rPr>
              <a:t>?</a:t>
            </a:r>
          </a:p>
        </p:txBody>
      </p:sp>
    </p:spTree>
    <p:extLst>
      <p:ext uri="{BB962C8B-B14F-4D97-AF65-F5344CB8AC3E}">
        <p14:creationId xmlns:p14="http://schemas.microsoft.com/office/powerpoint/2010/main" val="77158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219200" y="609600"/>
            <a:ext cx="3657600" cy="5715000"/>
          </a:xfrm>
        </p:spPr>
        <p:txBody>
          <a:bodyPr/>
          <a:lstStyle/>
          <a:p>
            <a:pPr eaLnBrk="1" hangingPunct="1"/>
            <a:r>
              <a:rPr lang="en-US" altLang="en-US" sz="3200" smtClean="0"/>
              <a:t>Ideas and beliefs that are important to an individual</a:t>
            </a:r>
          </a:p>
          <a:p>
            <a:pPr eaLnBrk="1" hangingPunct="1"/>
            <a:r>
              <a:rPr lang="en-US" altLang="en-US" sz="3200" smtClean="0"/>
              <a:t>Motivation for a person’s actions</a:t>
            </a:r>
          </a:p>
          <a:p>
            <a:pPr eaLnBrk="1" hangingPunct="1"/>
            <a:r>
              <a:rPr lang="en-US" altLang="en-US" sz="3200" smtClean="0"/>
              <a:t>Basis of decisions, lifestyle, and code of ethics</a:t>
            </a:r>
          </a:p>
        </p:txBody>
      </p:sp>
      <p:sp>
        <p:nvSpPr>
          <p:cNvPr id="35842" name="Rectangle 2"/>
          <p:cNvSpPr>
            <a:spLocks noGrp="1" noChangeArrowheads="1"/>
          </p:cNvSpPr>
          <p:nvPr>
            <p:ph type="title"/>
          </p:nvPr>
        </p:nvSpPr>
        <p:spPr>
          <a:xfrm>
            <a:off x="609600" y="457200"/>
            <a:ext cx="7772400" cy="762000"/>
          </a:xfrm>
        </p:spPr>
        <p:txBody>
          <a:bodyPr/>
          <a:lstStyle/>
          <a:p>
            <a:pPr eaLnBrk="1" fontAlgn="auto" hangingPunct="1">
              <a:spcAft>
                <a:spcPts val="0"/>
              </a:spcAft>
              <a:defRPr/>
            </a:pPr>
            <a:r>
              <a:rPr lang="en-US" sz="4400" dirty="0" smtClean="0"/>
              <a:t>VALUES</a:t>
            </a:r>
          </a:p>
        </p:txBody>
      </p:sp>
    </p:spTree>
    <p:extLst>
      <p:ext uri="{BB962C8B-B14F-4D97-AF65-F5344CB8AC3E}">
        <p14:creationId xmlns:p14="http://schemas.microsoft.com/office/powerpoint/2010/main" val="2393049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457200"/>
            <a:ext cx="3657600" cy="5715000"/>
          </a:xfrm>
        </p:spPr>
        <p:txBody>
          <a:bodyPr/>
          <a:lstStyle/>
          <a:p>
            <a:pPr eaLnBrk="1" hangingPunct="1"/>
            <a:r>
              <a:rPr lang="en-US" altLang="en-US" sz="4000" smtClean="0"/>
              <a:t>Individuals feeling or reactions to people, things or ideas</a:t>
            </a:r>
          </a:p>
          <a:p>
            <a:pPr eaLnBrk="1" hangingPunct="1"/>
            <a:r>
              <a:rPr lang="en-US" altLang="en-US" sz="4000" smtClean="0"/>
              <a:t>Formed from values</a:t>
            </a:r>
          </a:p>
        </p:txBody>
      </p:sp>
      <p:sp>
        <p:nvSpPr>
          <p:cNvPr id="36866" name="Rectangle 2"/>
          <p:cNvSpPr>
            <a:spLocks noGrp="1" noChangeArrowheads="1"/>
          </p:cNvSpPr>
          <p:nvPr>
            <p:ph type="title"/>
          </p:nvPr>
        </p:nvSpPr>
        <p:spPr>
          <a:xfrm>
            <a:off x="1143000" y="814388"/>
            <a:ext cx="7772400" cy="762000"/>
          </a:xfrm>
        </p:spPr>
        <p:txBody>
          <a:bodyPr/>
          <a:lstStyle/>
          <a:p>
            <a:pPr eaLnBrk="1" fontAlgn="auto" hangingPunct="1">
              <a:spcAft>
                <a:spcPts val="0"/>
              </a:spcAft>
              <a:defRPr/>
            </a:pPr>
            <a:r>
              <a:rPr lang="en-US" sz="4400" dirty="0" smtClean="0">
                <a:latin typeface="FrnkGothITC Bk BT" pitchFamily="34" charset="0"/>
              </a:rPr>
              <a:t>ATTITUDE</a:t>
            </a:r>
          </a:p>
        </p:txBody>
      </p:sp>
    </p:spTree>
    <p:extLst>
      <p:ext uri="{BB962C8B-B14F-4D97-AF65-F5344CB8AC3E}">
        <p14:creationId xmlns:p14="http://schemas.microsoft.com/office/powerpoint/2010/main" val="210432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457200"/>
            <a:ext cx="3657600" cy="5715000"/>
          </a:xfrm>
        </p:spPr>
        <p:txBody>
          <a:bodyPr/>
          <a:lstStyle/>
          <a:p>
            <a:pPr eaLnBrk="1" hangingPunct="1"/>
            <a:r>
              <a:rPr lang="en-US" altLang="en-US" sz="4400" smtClean="0"/>
              <a:t>The total characteristics that distinguish an individual</a:t>
            </a:r>
          </a:p>
        </p:txBody>
      </p:sp>
      <p:sp>
        <p:nvSpPr>
          <p:cNvPr id="37890" name="Rectangle 2"/>
          <p:cNvSpPr>
            <a:spLocks noGrp="1" noChangeArrowheads="1"/>
          </p:cNvSpPr>
          <p:nvPr>
            <p:ph type="title"/>
          </p:nvPr>
        </p:nvSpPr>
        <p:spPr>
          <a:xfrm>
            <a:off x="6019800" y="-1066800"/>
            <a:ext cx="2819400" cy="5715000"/>
          </a:xfrm>
        </p:spPr>
        <p:txBody>
          <a:bodyPr/>
          <a:lstStyle/>
          <a:p>
            <a:pPr eaLnBrk="1" fontAlgn="auto" hangingPunct="1">
              <a:spcAft>
                <a:spcPts val="0"/>
              </a:spcAft>
              <a:defRPr/>
            </a:pPr>
            <a:r>
              <a:rPr lang="en-US" sz="4400" dirty="0" smtClean="0"/>
              <a:t>Personality</a:t>
            </a:r>
            <a:r>
              <a:rPr lang="en-US" dirty="0" smtClean="0"/>
              <a:t/>
            </a:r>
            <a:br>
              <a:rPr lang="en-US" dirty="0" smtClean="0"/>
            </a:br>
            <a:endParaRPr lang="en-US" dirty="0" smtClean="0"/>
          </a:p>
        </p:txBody>
      </p:sp>
    </p:spTree>
    <p:extLst>
      <p:ext uri="{BB962C8B-B14F-4D97-AF65-F5344CB8AC3E}">
        <p14:creationId xmlns:p14="http://schemas.microsoft.com/office/powerpoint/2010/main" val="1399670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457200"/>
            <a:ext cx="3657600" cy="5715000"/>
          </a:xfrm>
        </p:spPr>
        <p:txBody>
          <a:bodyPr/>
          <a:lstStyle/>
          <a:p>
            <a:pPr eaLnBrk="1" hangingPunct="1"/>
            <a:r>
              <a:rPr lang="en-US" altLang="en-US" sz="4000" smtClean="0"/>
              <a:t>Conformity – obeying or agreeing with some given standard or authority</a:t>
            </a:r>
          </a:p>
          <a:p>
            <a:pPr eaLnBrk="1" hangingPunct="1"/>
            <a:r>
              <a:rPr lang="en-US" altLang="en-US" sz="4000" smtClean="0"/>
              <a:t>Individuality – self expression</a:t>
            </a:r>
          </a:p>
        </p:txBody>
      </p:sp>
      <p:sp>
        <p:nvSpPr>
          <p:cNvPr id="38914" name="Rectangle 2"/>
          <p:cNvSpPr>
            <a:spLocks noGrp="1" noChangeArrowheads="1"/>
          </p:cNvSpPr>
          <p:nvPr>
            <p:ph type="title"/>
          </p:nvPr>
        </p:nvSpPr>
        <p:spPr>
          <a:xfrm>
            <a:off x="5486400" y="-1295400"/>
            <a:ext cx="3276600" cy="5715000"/>
          </a:xfrm>
        </p:spPr>
        <p:txBody>
          <a:bodyPr/>
          <a:lstStyle/>
          <a:p>
            <a:pPr eaLnBrk="1" fontAlgn="auto" hangingPunct="1">
              <a:spcAft>
                <a:spcPts val="0"/>
              </a:spcAft>
              <a:defRPr/>
            </a:pPr>
            <a:r>
              <a:rPr lang="en-US" sz="4400" dirty="0" smtClean="0"/>
              <a:t>Conformity vs. Individuality</a:t>
            </a:r>
          </a:p>
        </p:txBody>
      </p:sp>
    </p:spTree>
    <p:extLst>
      <p:ext uri="{BB962C8B-B14F-4D97-AF65-F5344CB8AC3E}">
        <p14:creationId xmlns:p14="http://schemas.microsoft.com/office/powerpoint/2010/main" val="3076167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p:nvPr>
        </p:nvSpPr>
        <p:spPr/>
        <p:txBody>
          <a:bodyPr/>
          <a:lstStyle/>
          <a:p>
            <a:pPr marL="0" indent="0" eaLnBrk="1" hangingPunct="1">
              <a:buFont typeface="Wingdings" pitchFamily="2" charset="2"/>
              <a:buNone/>
              <a:defRPr/>
            </a:pPr>
            <a:r>
              <a:rPr lang="en-US" sz="6600" dirty="0" smtClean="0"/>
              <a:t>Just REMEMBER!  It’s not necessarily the brands we wear, but beauty lies with you!</a:t>
            </a:r>
          </a:p>
          <a:p>
            <a:pPr eaLnBrk="1" hangingPunct="1">
              <a:defRPr/>
            </a:pPr>
            <a:endParaRPr lang="en-US" dirty="0" smtClean="0"/>
          </a:p>
        </p:txBody>
      </p:sp>
    </p:spTree>
    <p:extLst>
      <p:ext uri="{BB962C8B-B14F-4D97-AF65-F5344CB8AC3E}">
        <p14:creationId xmlns:p14="http://schemas.microsoft.com/office/powerpoint/2010/main" val="406304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5943600" y="61722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endParaRPr lang="en-US" altLang="en-US" smtClean="0">
              <a:solidFill>
                <a:prstClr val="black"/>
              </a:solidFill>
            </a:endParaRPr>
          </a:p>
        </p:txBody>
      </p:sp>
      <p:sp>
        <p:nvSpPr>
          <p:cNvPr id="5123" name="Text Box 9"/>
          <p:cNvSpPr txBox="1">
            <a:spLocks noChangeArrowheads="1"/>
          </p:cNvSpPr>
          <p:nvPr/>
        </p:nvSpPr>
        <p:spPr bwMode="auto">
          <a:xfrm>
            <a:off x="3810000" y="6276975"/>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sz="1600" smtClean="0">
                <a:solidFill>
                  <a:prstClr val="black"/>
                </a:solidFill>
                <a:latin typeface="Arial" charset="0"/>
              </a:rPr>
              <a:t>http://allpsych.com/personalitysynopsis/maslow.html</a:t>
            </a:r>
          </a:p>
        </p:txBody>
      </p:sp>
      <p:pic>
        <p:nvPicPr>
          <p:cNvPr id="5124"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7200"/>
            <a:ext cx="7038975"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965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4800600"/>
            <a:ext cx="8229600" cy="1143000"/>
          </a:xfrm>
        </p:spPr>
        <p:txBody>
          <a:bodyPr/>
          <a:lstStyle/>
          <a:p>
            <a:r>
              <a:rPr lang="en-US" dirty="0"/>
              <a:t>Protection </a:t>
            </a:r>
          </a:p>
        </p:txBody>
      </p:sp>
      <p:sp>
        <p:nvSpPr>
          <p:cNvPr id="5123" name="Rectangle 3"/>
          <p:cNvSpPr>
            <a:spLocks noGrp="1" noChangeArrowheads="1"/>
          </p:cNvSpPr>
          <p:nvPr>
            <p:ph type="body" sz="half" idx="1"/>
          </p:nvPr>
        </p:nvSpPr>
        <p:spPr>
          <a:xfrm>
            <a:off x="3124200" y="457201"/>
            <a:ext cx="5638800" cy="3276599"/>
          </a:xfrm>
        </p:spPr>
        <p:txBody>
          <a:bodyPr>
            <a:normAutofit fontScale="92500" lnSpcReduction="20000"/>
          </a:bodyPr>
          <a:lstStyle/>
          <a:p>
            <a:r>
              <a:rPr lang="en-US" sz="2800" dirty="0" smtClean="0">
                <a:solidFill>
                  <a:schemeClr val="bg1">
                    <a:lumMod val="10000"/>
                    <a:lumOff val="90000"/>
                  </a:schemeClr>
                </a:solidFill>
              </a:rPr>
              <a:t>Protection for the body</a:t>
            </a:r>
          </a:p>
          <a:p>
            <a:r>
              <a:rPr lang="en-US" dirty="0" smtClean="0">
                <a:solidFill>
                  <a:schemeClr val="bg1">
                    <a:lumMod val="10000"/>
                    <a:lumOff val="90000"/>
                  </a:schemeClr>
                </a:solidFill>
              </a:rPr>
              <a:t>Weather—hot, cold, rain, snow, sun, wind</a:t>
            </a:r>
          </a:p>
          <a:p>
            <a:r>
              <a:rPr lang="en-US" sz="2800" dirty="0" smtClean="0">
                <a:solidFill>
                  <a:schemeClr val="bg1">
                    <a:lumMod val="10000"/>
                    <a:lumOff val="90000"/>
                  </a:schemeClr>
                </a:solidFill>
              </a:rPr>
              <a:t>Environment—dirt, insects, sharp objects, germs</a:t>
            </a:r>
          </a:p>
          <a:p>
            <a:r>
              <a:rPr lang="en-US" dirty="0" smtClean="0">
                <a:solidFill>
                  <a:schemeClr val="bg1">
                    <a:lumMod val="10000"/>
                    <a:lumOff val="90000"/>
                  </a:schemeClr>
                </a:solidFill>
              </a:rPr>
              <a:t>Occupational hazards—acids, lint, fumes, chemicals, radiation, fires</a:t>
            </a:r>
          </a:p>
          <a:p>
            <a:pPr marL="0" indent="0">
              <a:buNone/>
            </a:pPr>
            <a:r>
              <a:rPr lang="en-US" sz="2800" dirty="0" smtClean="0">
                <a:solidFill>
                  <a:schemeClr val="bg1">
                    <a:lumMod val="10000"/>
                    <a:lumOff val="90000"/>
                  </a:schemeClr>
                </a:solidFill>
              </a:rPr>
              <a:t>  </a:t>
            </a:r>
            <a:endParaRPr lang="en-US" sz="2800" dirty="0">
              <a:solidFill>
                <a:schemeClr val="bg1">
                  <a:lumMod val="10000"/>
                  <a:lumOff val="90000"/>
                </a:schemeClr>
              </a:solidFill>
            </a:endParaRPr>
          </a:p>
        </p:txBody>
      </p:sp>
      <p:sp>
        <p:nvSpPr>
          <p:cNvPr id="5131" name="Text Box 11"/>
          <p:cNvSpPr txBox="1">
            <a:spLocks noChangeArrowheads="1"/>
          </p:cNvSpPr>
          <p:nvPr/>
        </p:nvSpPr>
        <p:spPr bwMode="auto">
          <a:xfrm>
            <a:off x="381000" y="6019800"/>
            <a:ext cx="7162800" cy="366712"/>
          </a:xfrm>
          <a:prstGeom prst="rect">
            <a:avLst/>
          </a:prstGeom>
          <a:noFill/>
          <a:ln w="9525">
            <a:noFill/>
            <a:miter lim="800000"/>
            <a:headEnd/>
            <a:tailEnd/>
          </a:ln>
          <a:effectLst/>
        </p:spPr>
        <p:txBody>
          <a:bodyPr wrap="square">
            <a:spAutoFit/>
          </a:bodyPr>
          <a:lstStyle/>
          <a:p>
            <a:r>
              <a:rPr lang="en-US" dirty="0" smtClean="0"/>
              <a:t>Examples:  coat</a:t>
            </a:r>
            <a:r>
              <a:rPr lang="en-US" dirty="0"/>
              <a:t>, gloves, hat, boots, bulletproof vest, </a:t>
            </a:r>
            <a:r>
              <a:rPr lang="en-US" dirty="0" smtClean="0"/>
              <a:t>sunglasses</a:t>
            </a:r>
            <a:endParaRPr lang="en-US" dirty="0"/>
          </a:p>
        </p:txBody>
      </p:sp>
      <p:pic>
        <p:nvPicPr>
          <p:cNvPr id="24578" name="Picture 2" descr="http://ny-image3.etsy.com/il_430xN.156240775.jpg"/>
          <p:cNvPicPr>
            <a:picLocks noChangeAspect="1" noChangeArrowheads="1"/>
          </p:cNvPicPr>
          <p:nvPr/>
        </p:nvPicPr>
        <p:blipFill>
          <a:blip r:embed="rId2" cstate="print"/>
          <a:srcRect/>
          <a:stretch>
            <a:fillRect/>
          </a:stretch>
        </p:blipFill>
        <p:spPr bwMode="auto">
          <a:xfrm>
            <a:off x="685800" y="622536"/>
            <a:ext cx="2286000" cy="3418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50" y="3200400"/>
            <a:ext cx="3395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1"/>
          <p:cNvSpPr>
            <a:spLocks noChangeArrowheads="1"/>
          </p:cNvSpPr>
          <p:nvPr/>
        </p:nvSpPr>
        <p:spPr bwMode="auto">
          <a:xfrm>
            <a:off x="4495800" y="5235576"/>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31">
                                            <p:txEl>
                                              <p:pRg st="0" end="0"/>
                                            </p:txEl>
                                          </p:spTgt>
                                        </p:tgtEl>
                                        <p:attrNameLst>
                                          <p:attrName>style.visibility</p:attrName>
                                        </p:attrNameLst>
                                      </p:cBhvr>
                                      <p:to>
                                        <p:strVal val="visible"/>
                                      </p:to>
                                    </p:set>
                                    <p:animEffect transition="in" filter="fade">
                                      <p:cBhvr>
                                        <p:cTn id="32" dur="1000"/>
                                        <p:tgtEl>
                                          <p:spTgt spid="5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57200" y="457200"/>
            <a:ext cx="3657600" cy="5715000"/>
          </a:xfrm>
        </p:spPr>
        <p:txBody>
          <a:bodyPr/>
          <a:lstStyle/>
          <a:p>
            <a:pPr eaLnBrk="1" hangingPunct="1"/>
            <a:r>
              <a:rPr lang="en-US" altLang="en-US" sz="3200" smtClean="0"/>
              <a:t>Protection from danger </a:t>
            </a:r>
          </a:p>
          <a:p>
            <a:pPr eaLnBrk="1" hangingPunct="1"/>
            <a:r>
              <a:rPr lang="en-US" altLang="en-US" sz="3200" smtClean="0"/>
              <a:t>Bullet proof vests</a:t>
            </a:r>
          </a:p>
          <a:p>
            <a:pPr eaLnBrk="1" hangingPunct="1"/>
            <a:r>
              <a:rPr lang="en-US" altLang="en-US" sz="3200" smtClean="0"/>
              <a:t>Camouflage</a:t>
            </a:r>
          </a:p>
          <a:p>
            <a:pPr eaLnBrk="1" hangingPunct="1"/>
            <a:r>
              <a:rPr lang="en-US" altLang="en-US" sz="3200" smtClean="0"/>
              <a:t>Reflective gear</a:t>
            </a:r>
          </a:p>
          <a:p>
            <a:pPr eaLnBrk="1" hangingPunct="1"/>
            <a:r>
              <a:rPr lang="en-US" altLang="en-US" sz="3200" smtClean="0"/>
              <a:t>Helmets, pads</a:t>
            </a:r>
          </a:p>
        </p:txBody>
      </p:sp>
      <p:sp>
        <p:nvSpPr>
          <p:cNvPr id="30722" name="Rectangle 2"/>
          <p:cNvSpPr>
            <a:spLocks noGrp="1" noChangeArrowheads="1"/>
          </p:cNvSpPr>
          <p:nvPr>
            <p:ph type="title"/>
          </p:nvPr>
        </p:nvSpPr>
        <p:spPr>
          <a:xfrm>
            <a:off x="762000" y="533400"/>
            <a:ext cx="7772400" cy="762000"/>
          </a:xfrm>
        </p:spPr>
        <p:txBody>
          <a:bodyPr/>
          <a:lstStyle/>
          <a:p>
            <a:pPr eaLnBrk="1" fontAlgn="auto" hangingPunct="1">
              <a:spcAft>
                <a:spcPts val="0"/>
              </a:spcAft>
              <a:defRPr/>
            </a:pPr>
            <a:r>
              <a:rPr lang="en-US" sz="4400" dirty="0" smtClean="0"/>
              <a:t>2) Security- Safety</a:t>
            </a:r>
          </a:p>
        </p:txBody>
      </p:sp>
      <p:pic>
        <p:nvPicPr>
          <p:cNvPr id="8196"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7600"/>
            <a:ext cx="35194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ight Arrow 4"/>
          <p:cNvSpPr>
            <a:spLocks noChangeArrowheads="1"/>
          </p:cNvSpPr>
          <p:nvPr/>
        </p:nvSpPr>
        <p:spPr bwMode="auto">
          <a:xfrm>
            <a:off x="5029200" y="5202238"/>
            <a:ext cx="977900" cy="485775"/>
          </a:xfrm>
          <a:prstGeom prst="rightArrow">
            <a:avLst>
              <a:gd name="adj1" fmla="val 50000"/>
              <a:gd name="adj2" fmla="val 49861"/>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smtClean="0">
              <a:solidFill>
                <a:prstClr val="black"/>
              </a:solidFill>
            </a:endParaRPr>
          </a:p>
        </p:txBody>
      </p:sp>
    </p:spTree>
    <p:extLst>
      <p:ext uri="{BB962C8B-B14F-4D97-AF65-F5344CB8AC3E}">
        <p14:creationId xmlns:p14="http://schemas.microsoft.com/office/powerpoint/2010/main" val="138409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800600"/>
            <a:ext cx="8229600" cy="1143000"/>
          </a:xfrm>
        </p:spPr>
        <p:txBody>
          <a:bodyPr/>
          <a:lstStyle/>
          <a:p>
            <a:r>
              <a:rPr lang="en-US" dirty="0"/>
              <a:t>Occupational</a:t>
            </a:r>
          </a:p>
        </p:txBody>
      </p:sp>
      <p:sp>
        <p:nvSpPr>
          <p:cNvPr id="18435" name="Rectangle 3"/>
          <p:cNvSpPr>
            <a:spLocks noGrp="1" noChangeArrowheads="1"/>
          </p:cNvSpPr>
          <p:nvPr>
            <p:ph type="body" sz="half" idx="1"/>
          </p:nvPr>
        </p:nvSpPr>
        <p:spPr>
          <a:xfrm>
            <a:off x="457200" y="457200"/>
            <a:ext cx="4038600" cy="1905000"/>
          </a:xfrm>
        </p:spPr>
        <p:txBody>
          <a:bodyPr/>
          <a:lstStyle/>
          <a:p>
            <a:r>
              <a:rPr lang="en-US" sz="2800" dirty="0">
                <a:solidFill>
                  <a:schemeClr val="bg1">
                    <a:lumMod val="10000"/>
                    <a:lumOff val="90000"/>
                  </a:schemeClr>
                </a:solidFill>
              </a:rPr>
              <a:t>Clothing required for a particular occupation or setting</a:t>
            </a:r>
          </a:p>
        </p:txBody>
      </p:sp>
      <p:sp>
        <p:nvSpPr>
          <p:cNvPr id="18444" name="Text Box 12"/>
          <p:cNvSpPr txBox="1">
            <a:spLocks noChangeArrowheads="1"/>
          </p:cNvSpPr>
          <p:nvPr/>
        </p:nvSpPr>
        <p:spPr bwMode="auto">
          <a:xfrm>
            <a:off x="457200" y="6019800"/>
            <a:ext cx="4629150" cy="366712"/>
          </a:xfrm>
          <a:prstGeom prst="rect">
            <a:avLst/>
          </a:prstGeom>
          <a:noFill/>
          <a:ln w="9525">
            <a:noFill/>
            <a:miter lim="800000"/>
            <a:headEnd/>
            <a:tailEnd/>
          </a:ln>
          <a:effectLst/>
        </p:spPr>
        <p:txBody>
          <a:bodyPr wrap="none">
            <a:spAutoFit/>
          </a:bodyPr>
          <a:lstStyle/>
          <a:p>
            <a:r>
              <a:rPr lang="en-US" dirty="0"/>
              <a:t>Example:  Policeman, McDonalds, Nurse …</a:t>
            </a:r>
          </a:p>
        </p:txBody>
      </p:sp>
      <p:pic>
        <p:nvPicPr>
          <p:cNvPr id="19458" name="Picture 2" descr="http://images.dvdcollects.com/Upload/uploadfiles/scrubs_season_1_dvd_1.jpg"/>
          <p:cNvPicPr>
            <a:picLocks noChangeAspect="1" noChangeArrowheads="1"/>
          </p:cNvPicPr>
          <p:nvPr/>
        </p:nvPicPr>
        <p:blipFill>
          <a:blip r:embed="rId2" cstate="print"/>
          <a:srcRect l="1743" r="2397"/>
          <a:stretch>
            <a:fillRect/>
          </a:stretch>
        </p:blipFill>
        <p:spPr bwMode="auto">
          <a:xfrm>
            <a:off x="4191000" y="609599"/>
            <a:ext cx="4191000" cy="348651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5122" name="Picture 2" descr="http://2.bp.blogspot.com/_sTF8WIp5Rws/RwZW2GKV2sI/AAAAAAAABdo/NHUy3rwFIMU/s400/MASH-tv-show-08.jpg"/>
          <p:cNvPicPr>
            <a:picLocks noChangeAspect="1" noChangeArrowheads="1"/>
          </p:cNvPicPr>
          <p:nvPr/>
        </p:nvPicPr>
        <p:blipFill>
          <a:blip r:embed="rId3" cstate="print"/>
          <a:srcRect/>
          <a:stretch>
            <a:fillRect/>
          </a:stretch>
        </p:blipFill>
        <p:spPr bwMode="auto">
          <a:xfrm>
            <a:off x="609600" y="2438400"/>
            <a:ext cx="3429000" cy="229743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44">
                                            <p:txEl>
                                              <p:pRg st="0" end="0"/>
                                            </p:txEl>
                                          </p:spTgt>
                                        </p:tgtEl>
                                        <p:attrNameLst>
                                          <p:attrName>style.visibility</p:attrName>
                                        </p:attrNameLst>
                                      </p:cBhvr>
                                      <p:to>
                                        <p:strVal val="visible"/>
                                      </p:to>
                                    </p:set>
                                    <p:animEffect transition="in" filter="fade">
                                      <p:cBhvr>
                                        <p:cTn id="12" dur="1000"/>
                                        <p:tgtEl>
                                          <p:spTgt spid="184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81000" y="2438400"/>
            <a:ext cx="7848600" cy="4114800"/>
          </a:xfrm>
        </p:spPr>
        <p:txBody>
          <a:bodyPr/>
          <a:lstStyle/>
          <a:p>
            <a:pPr eaLnBrk="1" hangingPunct="1"/>
            <a:r>
              <a:rPr lang="en-US" altLang="en-US" sz="3200" smtClean="0"/>
              <a:t>Establishing who someone is or what they do</a:t>
            </a:r>
          </a:p>
          <a:p>
            <a:pPr eaLnBrk="1" hangingPunct="1"/>
            <a:r>
              <a:rPr lang="en-US" altLang="en-US" sz="3200" smtClean="0"/>
              <a:t>Uniforms – outfits or articles of clothing that are alike and specific to everyone in a certain group</a:t>
            </a:r>
          </a:p>
          <a:p>
            <a:pPr eaLnBrk="1" hangingPunct="1"/>
            <a:r>
              <a:rPr lang="en-US" altLang="en-US" sz="3200" smtClean="0"/>
              <a:t>Dress Code – clothes that fall with in a certain range of options acceptable according to written or unwritten rules</a:t>
            </a:r>
          </a:p>
          <a:p>
            <a:pPr eaLnBrk="1" hangingPunct="1"/>
            <a:r>
              <a:rPr lang="en-US" altLang="en-US" sz="3200" smtClean="0"/>
              <a:t>Peer association</a:t>
            </a:r>
          </a:p>
        </p:txBody>
      </p:sp>
      <p:sp>
        <p:nvSpPr>
          <p:cNvPr id="31746" name="Rectangle 2"/>
          <p:cNvSpPr>
            <a:spLocks noGrp="1" noChangeArrowheads="1"/>
          </p:cNvSpPr>
          <p:nvPr>
            <p:ph type="title"/>
          </p:nvPr>
        </p:nvSpPr>
        <p:spPr>
          <a:xfrm>
            <a:off x="184150" y="98322"/>
            <a:ext cx="5562600" cy="1446213"/>
          </a:xfrm>
        </p:spPr>
        <p:txBody>
          <a:bodyPr/>
          <a:lstStyle/>
          <a:p>
            <a:pPr algn="l" eaLnBrk="1" fontAlgn="auto" hangingPunct="1">
              <a:spcAft>
                <a:spcPts val="0"/>
              </a:spcAft>
              <a:defRPr/>
            </a:pPr>
            <a:r>
              <a:rPr lang="en-US" sz="4400" dirty="0" smtClean="0"/>
              <a:t>3) Identification - Belonging</a:t>
            </a:r>
          </a:p>
        </p:txBody>
      </p:sp>
      <p:pic>
        <p:nvPicPr>
          <p:cNvPr id="10244" name="Picture 10" descr="hierarchyofn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050" y="98425"/>
            <a:ext cx="2819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ight Arrow 4"/>
          <p:cNvSpPr>
            <a:spLocks noChangeArrowheads="1"/>
          </p:cNvSpPr>
          <p:nvPr/>
        </p:nvSpPr>
        <p:spPr bwMode="auto">
          <a:xfrm>
            <a:off x="5257800" y="920750"/>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smtClean="0">
              <a:solidFill>
                <a:prstClr val="black"/>
              </a:solidFill>
            </a:endParaRPr>
          </a:p>
        </p:txBody>
      </p:sp>
    </p:spTree>
    <p:extLst>
      <p:ext uri="{BB962C8B-B14F-4D97-AF65-F5344CB8AC3E}">
        <p14:creationId xmlns:p14="http://schemas.microsoft.com/office/powerpoint/2010/main" val="2791952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800600"/>
            <a:ext cx="8229600" cy="1143000"/>
          </a:xfrm>
        </p:spPr>
        <p:txBody>
          <a:bodyPr/>
          <a:lstStyle/>
          <a:p>
            <a:r>
              <a:rPr lang="en-US" dirty="0"/>
              <a:t>Identification </a:t>
            </a:r>
          </a:p>
        </p:txBody>
      </p:sp>
      <p:sp>
        <p:nvSpPr>
          <p:cNvPr id="12291" name="Rectangle 3"/>
          <p:cNvSpPr>
            <a:spLocks noGrp="1" noChangeArrowheads="1"/>
          </p:cNvSpPr>
          <p:nvPr>
            <p:ph type="body" sz="half" idx="1"/>
          </p:nvPr>
        </p:nvSpPr>
        <p:spPr>
          <a:xfrm>
            <a:off x="3886200" y="457200"/>
            <a:ext cx="5029200" cy="1600200"/>
          </a:xfrm>
        </p:spPr>
        <p:txBody>
          <a:bodyPr>
            <a:normAutofit fontScale="92500"/>
          </a:bodyPr>
          <a:lstStyle/>
          <a:p>
            <a:r>
              <a:rPr lang="en-US" sz="2800" dirty="0">
                <a:solidFill>
                  <a:schemeClr val="bg1">
                    <a:lumMod val="10000"/>
                    <a:lumOff val="90000"/>
                  </a:schemeClr>
                </a:solidFill>
              </a:rPr>
              <a:t>The process </a:t>
            </a:r>
            <a:r>
              <a:rPr lang="en-US" sz="2800" dirty="0" smtClean="0">
                <a:solidFill>
                  <a:schemeClr val="bg1">
                    <a:lumMod val="10000"/>
                    <a:lumOff val="90000"/>
                  </a:schemeClr>
                </a:solidFill>
              </a:rPr>
              <a:t>of establishing </a:t>
            </a:r>
            <a:r>
              <a:rPr lang="en-US" sz="2800" dirty="0">
                <a:solidFill>
                  <a:schemeClr val="bg1">
                    <a:lumMod val="10000"/>
                    <a:lumOff val="90000"/>
                  </a:schemeClr>
                </a:solidFill>
              </a:rPr>
              <a:t>or describing who someone is. </a:t>
            </a:r>
          </a:p>
        </p:txBody>
      </p:sp>
      <p:sp>
        <p:nvSpPr>
          <p:cNvPr id="12297" name="Text Box 9"/>
          <p:cNvSpPr txBox="1">
            <a:spLocks noChangeArrowheads="1"/>
          </p:cNvSpPr>
          <p:nvPr/>
        </p:nvSpPr>
        <p:spPr bwMode="auto">
          <a:xfrm>
            <a:off x="457200" y="5943600"/>
            <a:ext cx="8001000" cy="369332"/>
          </a:xfrm>
          <a:prstGeom prst="rect">
            <a:avLst/>
          </a:prstGeom>
          <a:noFill/>
          <a:ln w="9525">
            <a:noFill/>
            <a:miter lim="800000"/>
            <a:headEnd/>
            <a:tailEnd/>
          </a:ln>
          <a:effectLst/>
        </p:spPr>
        <p:txBody>
          <a:bodyPr wrap="square">
            <a:spAutoFit/>
          </a:bodyPr>
          <a:lstStyle/>
          <a:p>
            <a:r>
              <a:rPr lang="en-US" dirty="0"/>
              <a:t>Examples:  </a:t>
            </a:r>
            <a:r>
              <a:rPr lang="en-US" dirty="0" smtClean="0"/>
              <a:t>cheerleading uniform, wedding </a:t>
            </a:r>
            <a:r>
              <a:rPr lang="en-US" dirty="0"/>
              <a:t>dress, school t-shirt… </a:t>
            </a:r>
          </a:p>
        </p:txBody>
      </p:sp>
      <p:pic>
        <p:nvPicPr>
          <p:cNvPr id="20484" name="Picture 4" descr="http://4.bp.blogspot.com/_KN-40zrbmY4/TH81svrM19I/AAAAAAAAEkk/qadgwk7EQOM/s1600/DSC03997.JPG"/>
          <p:cNvPicPr>
            <a:picLocks noChangeAspect="1" noChangeArrowheads="1"/>
          </p:cNvPicPr>
          <p:nvPr/>
        </p:nvPicPr>
        <p:blipFill>
          <a:blip r:embed="rId2" cstate="print"/>
          <a:srcRect/>
          <a:stretch>
            <a:fillRect/>
          </a:stretch>
        </p:blipFill>
        <p:spPr bwMode="auto">
          <a:xfrm>
            <a:off x="533400" y="533400"/>
            <a:ext cx="3505200" cy="467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8" name="Picture 8" descr="http://t0.gstatic.com/images?q=tbn:S47sIxCEb8fZ7M:http://i728.photobucket.com/albums/ww288/wasidi_album/ReplicaGownsVeraWang.jpg&amp;t=1"/>
          <p:cNvPicPr>
            <a:picLocks noChangeAspect="1" noChangeArrowheads="1"/>
          </p:cNvPicPr>
          <p:nvPr/>
        </p:nvPicPr>
        <p:blipFill>
          <a:blip r:embed="rId3" cstate="print"/>
          <a:srcRect/>
          <a:stretch>
            <a:fillRect/>
          </a:stretch>
        </p:blipFill>
        <p:spPr bwMode="auto">
          <a:xfrm>
            <a:off x="4191000" y="1905000"/>
            <a:ext cx="2051994" cy="3232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90" name="Picture 10" descr="http://www.accesshollywood.com/content/images/132/0x600/132056_naya-rivera-as-santana-on-glee.jpg"/>
          <p:cNvPicPr>
            <a:picLocks noChangeAspect="1" noChangeArrowheads="1"/>
          </p:cNvPicPr>
          <p:nvPr/>
        </p:nvPicPr>
        <p:blipFill>
          <a:blip r:embed="rId4" cstate="print"/>
          <a:srcRect/>
          <a:stretch>
            <a:fillRect/>
          </a:stretch>
        </p:blipFill>
        <p:spPr bwMode="auto">
          <a:xfrm>
            <a:off x="6400800" y="1905000"/>
            <a:ext cx="2209800" cy="3194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7">
                                            <p:txEl>
                                              <p:pRg st="0" end="0"/>
                                            </p:txEl>
                                          </p:spTgt>
                                        </p:tgtEl>
                                        <p:attrNameLst>
                                          <p:attrName>style.visibility</p:attrName>
                                        </p:attrNameLst>
                                      </p:cBhvr>
                                      <p:to>
                                        <p:strVal val="visible"/>
                                      </p:to>
                                    </p:set>
                                    <p:animEffect transition="in" filter="fade">
                                      <p:cBhvr>
                                        <p:cTn id="12" dur="1000"/>
                                        <p:tgtEl>
                                          <p:spTgt spid="122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838200"/>
            <a:ext cx="4648200" cy="5715000"/>
          </a:xfrm>
        </p:spPr>
        <p:txBody>
          <a:bodyPr/>
          <a:lstStyle/>
          <a:p>
            <a:pPr eaLnBrk="1" hangingPunct="1"/>
            <a:r>
              <a:rPr lang="en-US" altLang="en-US" sz="3200" smtClean="0"/>
              <a:t>His or her position or rank in comparison to others</a:t>
            </a:r>
          </a:p>
          <a:p>
            <a:pPr eaLnBrk="1" hangingPunct="1"/>
            <a:r>
              <a:rPr lang="en-US" altLang="en-US" sz="3200" smtClean="0"/>
              <a:t>Recognition, prestige, social acceptance, peer approval</a:t>
            </a:r>
          </a:p>
          <a:p>
            <a:pPr eaLnBrk="1" hangingPunct="1"/>
            <a:r>
              <a:rPr lang="en-US" altLang="en-US" sz="3200" smtClean="0"/>
              <a:t>Designer labels/haut couture</a:t>
            </a:r>
          </a:p>
          <a:p>
            <a:pPr eaLnBrk="1" hangingPunct="1"/>
            <a:r>
              <a:rPr lang="en-US" altLang="en-US" sz="3200" smtClean="0"/>
              <a:t>High end jewelry</a:t>
            </a:r>
          </a:p>
          <a:p>
            <a:pPr eaLnBrk="1" hangingPunct="1"/>
            <a:r>
              <a:rPr lang="en-US" altLang="en-US" sz="3200" smtClean="0"/>
              <a:t>Insignias or emblems</a:t>
            </a:r>
          </a:p>
        </p:txBody>
      </p:sp>
      <p:sp>
        <p:nvSpPr>
          <p:cNvPr id="32770" name="Rectangle 2"/>
          <p:cNvSpPr>
            <a:spLocks noGrp="1" noChangeArrowheads="1"/>
          </p:cNvSpPr>
          <p:nvPr>
            <p:ph type="title"/>
          </p:nvPr>
        </p:nvSpPr>
        <p:spPr>
          <a:xfrm>
            <a:off x="381000" y="76200"/>
            <a:ext cx="7772400" cy="1446213"/>
          </a:xfrm>
        </p:spPr>
        <p:txBody>
          <a:bodyPr/>
          <a:lstStyle/>
          <a:p>
            <a:pPr eaLnBrk="1" fontAlgn="auto" hangingPunct="1">
              <a:spcAft>
                <a:spcPts val="0"/>
              </a:spcAft>
              <a:defRPr/>
            </a:pPr>
            <a:r>
              <a:rPr lang="en-US" sz="4400" dirty="0" smtClean="0"/>
              <a:t>4) Status –Esteem</a:t>
            </a:r>
            <a:r>
              <a:rPr lang="en-US" dirty="0" smtClean="0"/>
              <a:t/>
            </a:r>
            <a:br>
              <a:rPr lang="en-US" dirty="0" smtClean="0"/>
            </a:br>
            <a:endParaRPr lang="en-US" dirty="0" smtClean="0"/>
          </a:p>
        </p:txBody>
      </p:sp>
      <p:pic>
        <p:nvPicPr>
          <p:cNvPr id="12292" name="Picture 10" descr="hierarchyofn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95800"/>
            <a:ext cx="2819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ight Arrow 4"/>
          <p:cNvSpPr>
            <a:spLocks noChangeArrowheads="1"/>
          </p:cNvSpPr>
          <p:nvPr/>
        </p:nvSpPr>
        <p:spPr bwMode="auto">
          <a:xfrm>
            <a:off x="5715000" y="4953000"/>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smtClean="0">
              <a:solidFill>
                <a:prstClr val="black"/>
              </a:solidFill>
            </a:endParaRPr>
          </a:p>
        </p:txBody>
      </p:sp>
    </p:spTree>
    <p:extLst>
      <p:ext uri="{BB962C8B-B14F-4D97-AF65-F5344CB8AC3E}">
        <p14:creationId xmlns:p14="http://schemas.microsoft.com/office/powerpoint/2010/main" val="1253315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rgbClr val="0C0C0C"/>
      </a:dk1>
      <a:lt1>
        <a:srgbClr val="0C0C0C"/>
      </a:lt1>
      <a:dk2>
        <a:srgbClr val="000000"/>
      </a:dk2>
      <a:lt2>
        <a:srgbClr val="000000"/>
      </a:lt2>
      <a:accent1>
        <a:srgbClr val="66A7B8"/>
      </a:accent1>
      <a:accent2>
        <a:srgbClr val="DAAC3A"/>
      </a:accent2>
      <a:accent3>
        <a:srgbClr val="EC700A"/>
      </a:accent3>
      <a:accent4>
        <a:srgbClr val="FFC000"/>
      </a:accent4>
      <a:accent5>
        <a:srgbClr val="66A7B8"/>
      </a:accent5>
      <a:accent6>
        <a:srgbClr val="00B050"/>
      </a:accent6>
      <a:hlink>
        <a:srgbClr val="66A7B8"/>
      </a:hlink>
      <a:folHlink>
        <a:srgbClr val="66A7B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8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1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2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3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6.xml><?xml version="1.0" encoding="utf-8"?>
<a:theme xmlns:a="http://schemas.openxmlformats.org/drawingml/2006/main" name="4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7.xml><?xml version="1.0" encoding="utf-8"?>
<a:theme xmlns:a="http://schemas.openxmlformats.org/drawingml/2006/main" name="5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6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9.xml><?xml version="1.0" encoding="utf-8"?>
<a:theme xmlns:a="http://schemas.openxmlformats.org/drawingml/2006/main" name="7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814</TotalTime>
  <Words>801</Words>
  <Application>Microsoft Office PowerPoint</Application>
  <PresentationFormat>On-screen Show (4:3)</PresentationFormat>
  <Paragraphs>99</Paragraphs>
  <Slides>24</Slides>
  <Notes>5</Notes>
  <HiddenSlides>0</HiddenSlides>
  <MMClips>0</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Aspect</vt:lpstr>
      <vt:lpstr>Composite</vt:lpstr>
      <vt:lpstr>1_Composite</vt:lpstr>
      <vt:lpstr>2_Composite</vt:lpstr>
      <vt:lpstr>3_Composite</vt:lpstr>
      <vt:lpstr>4_Composite</vt:lpstr>
      <vt:lpstr>5_Composite</vt:lpstr>
      <vt:lpstr>6_Composite</vt:lpstr>
      <vt:lpstr>7_Composite</vt:lpstr>
      <vt:lpstr>8_Composite</vt:lpstr>
      <vt:lpstr>The Needs of Clothing</vt:lpstr>
      <vt:lpstr>Why do we wear clothes?</vt:lpstr>
      <vt:lpstr>PowerPoint Presentation</vt:lpstr>
      <vt:lpstr>Protection </vt:lpstr>
      <vt:lpstr>2) Security- Safety</vt:lpstr>
      <vt:lpstr>Occupational</vt:lpstr>
      <vt:lpstr>3) Identification - Belonging</vt:lpstr>
      <vt:lpstr>Identification </vt:lpstr>
      <vt:lpstr>4) Status –Esteem </vt:lpstr>
      <vt:lpstr>Social </vt:lpstr>
      <vt:lpstr>Modesty - esteem</vt:lpstr>
      <vt:lpstr>Modesty </vt:lpstr>
      <vt:lpstr>5) Adornment - actualization</vt:lpstr>
      <vt:lpstr>Adornment </vt:lpstr>
      <vt:lpstr>Psychological</vt:lpstr>
      <vt:lpstr>What’s the need? </vt:lpstr>
      <vt:lpstr>What’s the need?</vt:lpstr>
      <vt:lpstr>What’s the need?</vt:lpstr>
      <vt:lpstr>What’s the need?</vt:lpstr>
      <vt:lpstr>VALUES</vt:lpstr>
      <vt:lpstr>ATTITUDE</vt:lpstr>
      <vt:lpstr>Personality </vt:lpstr>
      <vt:lpstr>Conformity vs. Individuality</vt:lpstr>
      <vt:lpstr>PowerPoint Presentation</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Needs of Clothing</dc:title>
  <dc:creator>User</dc:creator>
  <cp:lastModifiedBy>Tierra Davis</cp:lastModifiedBy>
  <cp:revision>20</cp:revision>
  <dcterms:created xsi:type="dcterms:W3CDTF">2008-03-06T05:06:40Z</dcterms:created>
  <dcterms:modified xsi:type="dcterms:W3CDTF">2014-08-12T16:49:35Z</dcterms:modified>
</cp:coreProperties>
</file>