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348" r:id="rId2"/>
    <p:sldId id="350" r:id="rId3"/>
    <p:sldId id="354" r:id="rId4"/>
    <p:sldId id="349" r:id="rId5"/>
    <p:sldId id="256" r:id="rId6"/>
    <p:sldId id="313" r:id="rId7"/>
    <p:sldId id="331" r:id="rId8"/>
    <p:sldId id="314" r:id="rId9"/>
    <p:sldId id="316" r:id="rId10"/>
    <p:sldId id="304" r:id="rId11"/>
    <p:sldId id="319" r:id="rId12"/>
    <p:sldId id="321" r:id="rId13"/>
    <p:sldId id="345" r:id="rId14"/>
    <p:sldId id="343" r:id="rId15"/>
    <p:sldId id="318" r:id="rId16"/>
    <p:sldId id="323" r:id="rId17"/>
    <p:sldId id="328" r:id="rId18"/>
    <p:sldId id="329" r:id="rId19"/>
    <p:sldId id="315" r:id="rId20"/>
    <p:sldId id="344" r:id="rId21"/>
    <p:sldId id="308" r:id="rId22"/>
    <p:sldId id="335" r:id="rId23"/>
    <p:sldId id="334" r:id="rId24"/>
    <p:sldId id="336" r:id="rId25"/>
    <p:sldId id="347" r:id="rId26"/>
    <p:sldId id="351" r:id="rId27"/>
    <p:sldId id="352" r:id="rId28"/>
    <p:sldId id="353" r:id="rId29"/>
    <p:sldId id="338" r:id="rId30"/>
    <p:sldId id="339" r:id="rId31"/>
    <p:sldId id="310" r:id="rId32"/>
    <p:sldId id="284" r:id="rId33"/>
    <p:sldId id="341" r:id="rId34"/>
    <p:sldId id="340" r:id="rId35"/>
    <p:sldId id="287" r:id="rId36"/>
    <p:sldId id="279" r:id="rId37"/>
    <p:sldId id="278" r:id="rId38"/>
    <p:sldId id="355" r:id="rId39"/>
    <p:sldId id="34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FA6D-A3B6-4795-89FE-384687A84794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40A6-BBC1-4219-9715-B46B802D8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B843-86F6-4BDE-A475-967A774B838B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57FE1-9998-41FC-AEF4-8B48C122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Crepe</a:t>
            </a:r>
            <a:r>
              <a:rPr lang="en-US" baseline="0" dirty="0" smtClean="0"/>
              <a:t> paper dance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A4B9-C03C-4E98-AF38-FDBF7829DF5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7FE1-9998-41FC-AEF4-8B48C122A5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A78AAD8-CC6C-4019-A86F-7C194FF89162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78623F-DD20-496A-9730-DBD1FBEDB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077200" cy="2424662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At what age is an infant considered a “toddler”~ what is one defining feature of a “toddler”?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 Physical growth of a toddler  </a:t>
            </a:r>
            <a:r>
              <a:rPr lang="en-US" b="1" u="sng" dirty="0" smtClean="0"/>
              <a:t>slows down </a:t>
            </a:r>
            <a:r>
              <a:rPr lang="en-US" b="1" dirty="0" smtClean="0"/>
              <a:t>in this period of development.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624078" lvl="0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Children from ages 1-3 gain about </a:t>
            </a:r>
            <a:r>
              <a:rPr lang="en-US" b="1" dirty="0" smtClean="0"/>
              <a:t>1/2 pound </a:t>
            </a:r>
            <a:r>
              <a:rPr lang="en-US" dirty="0" smtClean="0"/>
              <a:t>per month.  Growth in height slows by about </a:t>
            </a:r>
            <a:r>
              <a:rPr lang="en-US" b="1" dirty="0" smtClean="0"/>
              <a:t>1/2</a:t>
            </a:r>
            <a:r>
              <a:rPr lang="en-US" dirty="0" smtClean="0"/>
              <a:t>.</a:t>
            </a:r>
          </a:p>
          <a:p>
            <a:pPr marL="624078" lvl="0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Their head chest and abdomen all measure about </a:t>
            </a:r>
            <a:r>
              <a:rPr lang="en-US" b="1" dirty="0" smtClean="0"/>
              <a:t>same</a:t>
            </a:r>
          </a:p>
          <a:p>
            <a:pPr marL="624078" lvl="0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There is rapid growth in a toddler’s </a:t>
            </a:r>
            <a:r>
              <a:rPr lang="en-US" b="1" dirty="0" smtClean="0"/>
              <a:t>arms and legs</a:t>
            </a:r>
            <a:r>
              <a:rPr lang="en-US" dirty="0" smtClean="0"/>
              <a:t>. </a:t>
            </a:r>
          </a:p>
          <a:p>
            <a:pPr marL="624078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Body changes in a toddler’s </a:t>
            </a:r>
            <a:r>
              <a:rPr lang="en-US" b="1" dirty="0" smtClean="0"/>
              <a:t>proportion</a:t>
            </a:r>
            <a:r>
              <a:rPr lang="en-US" dirty="0" smtClean="0"/>
              <a:t>  helps to improve their balance and motor skills.</a:t>
            </a:r>
          </a:p>
          <a:p>
            <a:pPr marL="624078" lvl="0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 strengthening of the spine through active play, makes their back straighter so the toddler’s </a:t>
            </a:r>
            <a:r>
              <a:rPr lang="en-US" b="1" dirty="0" smtClean="0"/>
              <a:t>posture </a:t>
            </a:r>
            <a:r>
              <a:rPr lang="en-US" dirty="0" smtClean="0"/>
              <a:t>(stance and walking) is more upright. </a:t>
            </a:r>
          </a:p>
          <a:p>
            <a:pPr lvl="1" hangingPunct="0">
              <a:spcAft>
                <a:spcPts val="600"/>
              </a:spcAft>
            </a:pPr>
            <a:r>
              <a:rPr lang="en-US" dirty="0" smtClean="0"/>
              <a:t>Their </a:t>
            </a:r>
            <a:r>
              <a:rPr lang="en-US" b="1" dirty="0" smtClean="0"/>
              <a:t>abdomen</a:t>
            </a:r>
            <a:r>
              <a:rPr lang="en-US" dirty="0" smtClean="0"/>
              <a:t> still protrudes, their head is somewhat forward, and their </a:t>
            </a:r>
            <a:r>
              <a:rPr lang="en-US" b="1" dirty="0" smtClean="0"/>
              <a:t>elbows and knees </a:t>
            </a:r>
            <a:r>
              <a:rPr lang="en-US" dirty="0" smtClean="0"/>
              <a:t>are slightly bent.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762000"/>
            <a:ext cx="8915400" cy="39925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AVERAGE LENGTH AND WEIGHT FROM 1 – 3 YEARS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524000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 (1 yr)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inches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 pounds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 (1 ½ yrs)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 inches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24.5  pounds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 (2 yrs)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 inches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7"/>
                      </a:pPr>
                      <a:r>
                        <a:rPr lang="en-US" sz="2400" dirty="0" smtClean="0"/>
                        <a:t> pounds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(2 ½ yrs)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 inches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30"/>
                      </a:pPr>
                      <a:r>
                        <a:rPr lang="en-US" sz="2400" dirty="0" smtClean="0"/>
                        <a:t> pounds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 (3 yrs)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 inches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  pounds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All Users\Documents\Temp\Temporary Internet Files\Content.IE5\2NQV2TTD\MPj020202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0"/>
            <a:ext cx="274929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en-US" sz="3600" b="1" dirty="0" smtClean="0"/>
              <a:t>3.  </a:t>
            </a:r>
            <a:r>
              <a:rPr lang="en-US" dirty="0" smtClean="0"/>
              <a:t>Large </a:t>
            </a:r>
            <a:r>
              <a:rPr lang="en-US" b="1" dirty="0" smtClean="0"/>
              <a:t>(Gross) </a:t>
            </a:r>
            <a:r>
              <a:rPr lang="en-US" dirty="0" smtClean="0"/>
              <a:t>and Small </a:t>
            </a:r>
            <a:r>
              <a:rPr lang="en-US" b="1" dirty="0" smtClean="0"/>
              <a:t>(Fine)  </a:t>
            </a:r>
            <a:r>
              <a:rPr lang="en-US" dirty="0" smtClean="0"/>
              <a:t>Motor skills are not developed as predictably as they were in the first year.</a:t>
            </a:r>
          </a:p>
          <a:p>
            <a:pPr lvl="1" hangingPunct="0"/>
            <a:r>
              <a:rPr lang="en-US" dirty="0" smtClean="0"/>
              <a:t>Due to the wide range of physical abilities, each child develops </a:t>
            </a:r>
            <a:r>
              <a:rPr lang="en-US" b="1" dirty="0" smtClean="0"/>
              <a:t>at their own rate. </a:t>
            </a:r>
          </a:p>
          <a:p>
            <a:pPr lvl="1" hangingPunct="0"/>
            <a:r>
              <a:rPr lang="en-US" dirty="0" smtClean="0"/>
              <a:t>These variations can be caused by physical size, health and diet, interest, temperament, opportunities, etc...</a:t>
            </a:r>
          </a:p>
          <a:p>
            <a:pPr lvl="1" hangingPunct="0">
              <a:buNone/>
            </a:pPr>
            <a:endParaRPr lang="en-US" dirty="0" smtClean="0"/>
          </a:p>
          <a:p>
            <a:pPr hangingPunct="0">
              <a:buNone/>
            </a:pPr>
            <a:r>
              <a:rPr lang="en-US" dirty="0" smtClean="0"/>
              <a:t>a)  Large Motor Skills:</a:t>
            </a:r>
          </a:p>
          <a:p>
            <a:pPr hangingPunct="0">
              <a:buNone/>
            </a:pPr>
            <a:r>
              <a:rPr lang="en-US" dirty="0" smtClean="0"/>
              <a:t>b)  Small Motor Skills:</a:t>
            </a:r>
          </a:p>
          <a:p>
            <a:pPr hangingPunct="0"/>
            <a:endParaRPr lang="en-US" b="1" dirty="0" smtClean="0"/>
          </a:p>
          <a:p>
            <a:pPr hangingPunct="0"/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All Users\Documents\Temp\Temporary Internet Files\Content.IE5\50YT5M8P\MPj020203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657600"/>
            <a:ext cx="196138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tjohnson\Local Settings\Temporary Internet Files\Content.IE5\WF2ZIQ82\MPj044245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66" y="0"/>
            <a:ext cx="89368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304800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Child activity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Average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A) LARGE</a:t>
            </a:r>
          </a:p>
          <a:p>
            <a:pPr lvl="1"/>
            <a:r>
              <a:rPr lang="en-US" dirty="0" smtClean="0"/>
              <a:t>1 Year Old</a:t>
            </a:r>
          </a:p>
          <a:p>
            <a:pPr lvl="2"/>
            <a:r>
              <a:rPr lang="en-US" dirty="0" smtClean="0"/>
              <a:t>Crawling, beginning to walk</a:t>
            </a:r>
          </a:p>
          <a:p>
            <a:pPr lvl="2"/>
            <a:r>
              <a:rPr lang="en-US" dirty="0" smtClean="0"/>
              <a:t>Learning to run</a:t>
            </a:r>
          </a:p>
          <a:p>
            <a:pPr lvl="1"/>
            <a:r>
              <a:rPr lang="en-US" dirty="0" smtClean="0"/>
              <a:t>2 Year Old</a:t>
            </a:r>
          </a:p>
          <a:p>
            <a:pPr lvl="2"/>
            <a:r>
              <a:rPr lang="en-US" dirty="0" smtClean="0"/>
              <a:t>Walks well</a:t>
            </a:r>
          </a:p>
          <a:p>
            <a:pPr lvl="2"/>
            <a:r>
              <a:rPr lang="en-US" dirty="0" smtClean="0"/>
              <a:t>Goes up and down steps alone</a:t>
            </a:r>
          </a:p>
          <a:p>
            <a:pPr lvl="2"/>
            <a:r>
              <a:rPr lang="en-US" dirty="0" smtClean="0"/>
              <a:t>Runs</a:t>
            </a:r>
          </a:p>
          <a:p>
            <a:pPr lvl="2"/>
            <a:r>
              <a:rPr lang="en-US" dirty="0" smtClean="0"/>
              <a:t>Seats self on Chair</a:t>
            </a:r>
          </a:p>
          <a:p>
            <a:r>
              <a:rPr lang="en-US" dirty="0" smtClean="0"/>
              <a:t>B) FINE</a:t>
            </a:r>
          </a:p>
          <a:p>
            <a:pPr lvl="1"/>
            <a:r>
              <a:rPr lang="en-US" dirty="0" smtClean="0"/>
              <a:t>1 Year Old</a:t>
            </a:r>
          </a:p>
          <a:p>
            <a:pPr lvl="2"/>
            <a:r>
              <a:rPr lang="en-US" dirty="0" smtClean="0"/>
              <a:t>Pincher grasp</a:t>
            </a:r>
          </a:p>
          <a:p>
            <a:pPr lvl="2"/>
            <a:r>
              <a:rPr lang="en-US" dirty="0" smtClean="0"/>
              <a:t>Mastering holding objects</a:t>
            </a:r>
          </a:p>
          <a:p>
            <a:pPr lvl="1"/>
            <a:r>
              <a:rPr lang="en-US" dirty="0" smtClean="0"/>
              <a:t>2 Year Old</a:t>
            </a:r>
          </a:p>
          <a:p>
            <a:pPr lvl="2"/>
            <a:r>
              <a:rPr lang="en-US" dirty="0" smtClean="0"/>
              <a:t>Uses spoon and fork</a:t>
            </a:r>
          </a:p>
          <a:p>
            <a:pPr lvl="2"/>
            <a:r>
              <a:rPr lang="en-US" dirty="0" smtClean="0"/>
              <a:t>Turns pages singly</a:t>
            </a:r>
          </a:p>
          <a:p>
            <a:pPr lvl="2"/>
            <a:r>
              <a:rPr lang="en-US" dirty="0" smtClean="0"/>
              <a:t>Attempts to dress self</a:t>
            </a:r>
          </a:p>
        </p:txBody>
      </p:sp>
      <p:pic>
        <p:nvPicPr>
          <p:cNvPr id="4" name="Picture 2" descr="C:\Documents and Settings\All Users\Documents\Temp\Temporary Internet Files\Content.IE5\O099I51E\MPj020203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3657600" cy="2426208"/>
          </a:xfrm>
          <a:prstGeom prst="rect">
            <a:avLst/>
          </a:prstGeom>
          <a:noFill/>
        </p:spPr>
      </p:pic>
      <p:pic>
        <p:nvPicPr>
          <p:cNvPr id="5" name="Picture 2" descr="C:\Documents and Settings\All Users\Documents\Temp\Temporary Internet Files\Content.IE5\K02NFWB3\MPj020205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09600"/>
            <a:ext cx="240182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marL="624078" indent="-514350" hangingPunct="0">
              <a:buAutoNum type="alphaLcPeriod" startAt="3"/>
            </a:pPr>
            <a:r>
              <a:rPr lang="en-US" b="1" i="1" u="sng" dirty="0" smtClean="0"/>
              <a:t>HAND-EYE </a:t>
            </a:r>
            <a:r>
              <a:rPr lang="en-US" b="1" i="1" u="sng" dirty="0"/>
              <a:t>COORDINATION</a:t>
            </a:r>
            <a:r>
              <a:rPr lang="en-US" b="1" dirty="0"/>
              <a:t>, moving the hand precisely to what is seen, is </a:t>
            </a:r>
            <a:r>
              <a:rPr lang="en-US" b="1" dirty="0" smtClean="0"/>
              <a:t>poor at first, </a:t>
            </a:r>
            <a:r>
              <a:rPr lang="en-US" b="1" dirty="0"/>
              <a:t>but with practice it improves.</a:t>
            </a:r>
            <a:endParaRPr lang="en-US" dirty="0"/>
          </a:p>
          <a:p>
            <a:pPr marL="624078" indent="-514350" hangingPunct="0">
              <a:buNone/>
            </a:pPr>
            <a:r>
              <a:rPr lang="en-US" dirty="0" smtClean="0"/>
              <a:t>  Help </a:t>
            </a:r>
            <a:r>
              <a:rPr lang="en-US" dirty="0"/>
              <a:t>a toddler </a:t>
            </a:r>
            <a:r>
              <a:rPr lang="en-US" b="1" dirty="0"/>
              <a:t>improve </a:t>
            </a:r>
            <a:r>
              <a:rPr lang="en-US" dirty="0"/>
              <a:t>their </a:t>
            </a:r>
            <a:r>
              <a:rPr lang="en-US" dirty="0" smtClean="0"/>
              <a:t>fine motor skills and </a:t>
            </a:r>
            <a:r>
              <a:rPr lang="en-US" b="1" dirty="0" smtClean="0"/>
              <a:t>dexterity</a:t>
            </a:r>
            <a:r>
              <a:rPr lang="en-US" dirty="0"/>
              <a:t>, </a:t>
            </a:r>
            <a:r>
              <a:rPr lang="en-US" sz="2000" dirty="0"/>
              <a:t>skillful use of the hands and </a:t>
            </a:r>
            <a:r>
              <a:rPr lang="en-US" sz="2000" dirty="0" smtClean="0"/>
              <a:t>fingers,</a:t>
            </a:r>
            <a:r>
              <a:rPr lang="en-US" dirty="0" smtClean="0"/>
              <a:t> by providing:</a:t>
            </a:r>
          </a:p>
          <a:p>
            <a:pPr lvl="1" hangingPunct="0"/>
            <a:r>
              <a:rPr lang="en-US" sz="2400" dirty="0" smtClean="0"/>
              <a:t>blocks</a:t>
            </a:r>
            <a:r>
              <a:rPr lang="en-US" sz="2400" dirty="0"/>
              <a:t>, beads, crayons, </a:t>
            </a:r>
            <a:r>
              <a:rPr lang="en-US" sz="2400" dirty="0" smtClean="0"/>
              <a:t>toy </a:t>
            </a:r>
            <a:r>
              <a:rPr lang="en-US" sz="2400" dirty="0"/>
              <a:t>pianos…….</a:t>
            </a:r>
          </a:p>
          <a:p>
            <a:pPr hangingPunct="0">
              <a:buNone/>
            </a:pPr>
            <a:r>
              <a:rPr lang="en-US" dirty="0"/>
              <a:t> </a:t>
            </a:r>
          </a:p>
          <a:p>
            <a:pPr hangingPunct="0"/>
            <a:r>
              <a:rPr lang="en-US" b="1" dirty="0" smtClean="0"/>
              <a:t>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2209800"/>
            <a:ext cx="8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Pen lid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Close your eyes and draw a farm animal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Documents and Settings\stjohnson\Local Settings\Temporary Internet Files\Content.IE5\WF2ZIQ82\MPj041206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dsdraw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2407" t="4305" r="3610" b="1435"/>
          <a:stretch>
            <a:fillRect/>
          </a:stretch>
        </p:blipFill>
        <p:spPr>
          <a:xfrm rot="10800000">
            <a:off x="152400" y="634803"/>
            <a:ext cx="4609035" cy="6007779"/>
          </a:xfrm>
          <a:ln>
            <a:solidFill>
              <a:schemeClr val="accent1"/>
            </a:solidFill>
          </a:ln>
        </p:spPr>
      </p:pic>
      <p:pic>
        <p:nvPicPr>
          <p:cNvPr id="5" name="Content Placeholder 3" descr="racetr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76570" y="1576630"/>
            <a:ext cx="3991460" cy="388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9800" y="5486400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Race track with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win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4495800" cy="6131460"/>
          </a:xfrm>
          <a:ln>
            <a:solidFill>
              <a:schemeClr val="accent1"/>
            </a:solidFill>
          </a:ln>
        </p:spPr>
      </p:pic>
      <p:pic>
        <p:nvPicPr>
          <p:cNvPr id="5" name="Content Placeholder 3" descr="babystomach.jpg"/>
          <p:cNvPicPr>
            <a:picLocks noChangeAspect="1"/>
          </p:cNvPicPr>
          <p:nvPr/>
        </p:nvPicPr>
        <p:blipFill>
          <a:blip r:embed="rId4" cstate="print"/>
          <a:srcRect b="6001"/>
          <a:stretch>
            <a:fillRect/>
          </a:stretch>
        </p:blipFill>
        <p:spPr>
          <a:xfrm>
            <a:off x="4953000" y="971749"/>
            <a:ext cx="3733800" cy="4827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8800" y="5334000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pregnant Mom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awing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4572000" cy="6086777"/>
          </a:xfrm>
          <a:ln>
            <a:solidFill>
              <a:schemeClr val="accent1"/>
            </a:solidFill>
          </a:ln>
        </p:spPr>
      </p:pic>
      <p:pic>
        <p:nvPicPr>
          <p:cNvPr id="5" name="Content Placeholder 3" descr="aliy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295400"/>
            <a:ext cx="3738437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r>
              <a:rPr lang="en-US" dirty="0" smtClean="0"/>
              <a:t>d) A toddler takes on the stairs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25112"/>
          </a:xfrm>
        </p:spPr>
        <p:txBody>
          <a:bodyPr>
            <a:normAutofit/>
          </a:bodyPr>
          <a:lstStyle/>
          <a:p>
            <a:pPr marL="624078" indent="-514350" hangingPunct="0">
              <a:buFont typeface="+mj-lt"/>
              <a:buAutoNum type="arabicPeriod"/>
            </a:pPr>
            <a:r>
              <a:rPr lang="en-US" dirty="0" smtClean="0"/>
              <a:t>climbing up on hands and knees </a:t>
            </a:r>
          </a:p>
          <a:p>
            <a:pPr marL="624078" indent="-514350" hangingPunct="0">
              <a:buFont typeface="+mj-lt"/>
              <a:buAutoNum type="arabicPeriod"/>
            </a:pPr>
            <a:r>
              <a:rPr lang="en-US" dirty="0" smtClean="0"/>
              <a:t>then sliding down </a:t>
            </a:r>
          </a:p>
          <a:p>
            <a:pPr marL="624078" indent="-514350" hangingPunct="0">
              <a:buFont typeface="+mj-lt"/>
              <a:buAutoNum type="arabicPeriod"/>
            </a:pPr>
            <a:r>
              <a:rPr lang="en-US" dirty="0" smtClean="0"/>
              <a:t>Next they practice walking up the stairs by holding hands or the railing  and placing both feet on the step.  </a:t>
            </a:r>
          </a:p>
          <a:p>
            <a:pPr marL="624078" indent="-514350" hangingPunct="0">
              <a:buFont typeface="+mj-lt"/>
              <a:buAutoNum type="arabicPeriod"/>
            </a:pPr>
            <a:r>
              <a:rPr lang="en-US" dirty="0" smtClean="0"/>
              <a:t>The toddler finds </a:t>
            </a:r>
            <a:r>
              <a:rPr lang="en-US" b="1" dirty="0" smtClean="0"/>
              <a:t>“Stair Challenge”</a:t>
            </a:r>
            <a:r>
              <a:rPr lang="en-US" dirty="0" smtClean="0"/>
              <a:t> </a:t>
            </a:r>
          </a:p>
          <a:p>
            <a:pPr marL="624078" indent="-514350" hangingPunct="0">
              <a:buNone/>
            </a:pPr>
            <a:r>
              <a:rPr lang="en-US" sz="2400" i="1" dirty="0" smtClean="0"/>
              <a:t>              going downstairs alternating feet </a:t>
            </a:r>
          </a:p>
          <a:p>
            <a:pPr marL="624078" indent="-514350" hangingPunct="0">
              <a:buNone/>
            </a:pPr>
            <a:r>
              <a:rPr lang="en-US" dirty="0" smtClean="0"/>
              <a:t>to be a very difficult task to master.</a:t>
            </a:r>
          </a:p>
          <a:p>
            <a:endParaRPr lang="en-US" dirty="0"/>
          </a:p>
        </p:txBody>
      </p:sp>
      <p:pic>
        <p:nvPicPr>
          <p:cNvPr id="3075" name="Picture 3" descr="C:\Documents and Settings\All Users\Documents\Temp\Temporary Internet Files\Content.IE5\50YT5M8P\MPj043056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114800"/>
            <a:ext cx="172551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Book~ Bring Tuesday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Tuesday</a:t>
            </a:r>
          </a:p>
          <a:p>
            <a:r>
              <a:rPr lang="en-US" sz="4000" dirty="0" smtClean="0"/>
              <a:t>Madison S.</a:t>
            </a:r>
          </a:p>
          <a:p>
            <a:r>
              <a:rPr lang="en-US" sz="4000" dirty="0" err="1" smtClean="0"/>
              <a:t>Yardlee</a:t>
            </a:r>
            <a:r>
              <a:rPr lang="en-US" sz="4000" dirty="0" smtClean="0"/>
              <a:t> C.</a:t>
            </a:r>
          </a:p>
          <a:p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Thursday</a:t>
            </a:r>
          </a:p>
          <a:p>
            <a:r>
              <a:rPr lang="en-US" sz="4000" dirty="0" err="1" smtClean="0"/>
              <a:t>Torri</a:t>
            </a:r>
            <a:r>
              <a:rPr lang="en-US" sz="4000" dirty="0" smtClean="0"/>
              <a:t> A.</a:t>
            </a:r>
          </a:p>
          <a:p>
            <a:r>
              <a:rPr lang="en-US" sz="4000" dirty="0" smtClean="0"/>
              <a:t>Shania 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fhel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228599" y="533399"/>
            <a:ext cx="5029200" cy="6228725"/>
          </a:xfrm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358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r>
              <a:rPr lang="en-US" sz="3200" dirty="0" smtClean="0"/>
              <a:t>.  </a:t>
            </a:r>
            <a:r>
              <a:rPr lang="en-US" sz="2800" dirty="0" smtClean="0"/>
              <a:t>A toddler who is given the opportunity and encouragement to develop </a:t>
            </a:r>
            <a:r>
              <a:rPr lang="en-US" sz="2800" b="1" u="sng" dirty="0" smtClean="0"/>
              <a:t>Self-Help Skills </a:t>
            </a:r>
            <a:r>
              <a:rPr lang="en-US" sz="2800" dirty="0" smtClean="0"/>
              <a:t>will lead to a feeling of independence, confidence, and high self-concept.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</a:t>
            </a:r>
            <a:r>
              <a:rPr lang="en-US" b="1" dirty="0" smtClean="0"/>
              <a:t>self-feeding</a:t>
            </a:r>
            <a:r>
              <a:rPr lang="en-US" dirty="0" smtClean="0"/>
              <a:t> depends on and helps improve their small motor skills.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 </a:t>
            </a:r>
            <a:r>
              <a:rPr lang="en-US" sz="2800" dirty="0" smtClean="0"/>
              <a:t>Because a toddler’s growth is slowing down, they will </a:t>
            </a:r>
            <a:r>
              <a:rPr lang="en-US" sz="2800" b="1" dirty="0" smtClean="0"/>
              <a:t>eat less </a:t>
            </a:r>
            <a:r>
              <a:rPr lang="en-US" sz="2800" dirty="0" smtClean="0"/>
              <a:t>than they did in their first year.</a:t>
            </a:r>
          </a:p>
          <a:p>
            <a:pPr lvl="1" hangingPunct="0">
              <a:spcAft>
                <a:spcPts val="600"/>
              </a:spcAft>
            </a:pPr>
            <a:r>
              <a:rPr lang="en-US" sz="2800" dirty="0" smtClean="0"/>
              <a:t>Due to their small stomachs, it is best to feed them </a:t>
            </a:r>
            <a:r>
              <a:rPr lang="en-US" sz="2800" b="1" dirty="0" smtClean="0"/>
              <a:t>small </a:t>
            </a:r>
            <a:r>
              <a:rPr lang="en-US" sz="2800" dirty="0" smtClean="0"/>
              <a:t>meals and snacks every </a:t>
            </a:r>
            <a:r>
              <a:rPr lang="en-US" sz="2800" b="1" dirty="0" smtClean="0"/>
              <a:t>3-4 hours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572000" cy="5562600"/>
          </a:xfrm>
        </p:spPr>
        <p:txBody>
          <a:bodyPr>
            <a:normAutofit/>
          </a:bodyPr>
          <a:lstStyle/>
          <a:p>
            <a:pPr marL="566928" indent="-457200">
              <a:buAutoNum type="alphaLcParenR" startAt="2"/>
            </a:pPr>
            <a:r>
              <a:rPr lang="en-US" sz="2400" dirty="0" smtClean="0"/>
              <a:t>Children need a variety of nutritious foods daily so plan meals using the </a:t>
            </a:r>
            <a:r>
              <a:rPr lang="en-US" sz="2400" b="1" dirty="0" err="1" smtClean="0"/>
              <a:t>MyPlate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marL="566928" indent="-457200">
              <a:buNone/>
            </a:pPr>
            <a:endParaRPr lang="en-US" sz="2400" dirty="0" smtClean="0"/>
          </a:p>
          <a:p>
            <a:pPr marL="566928" indent="-457200" hangingPunc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c)    </a:t>
            </a:r>
            <a:r>
              <a:rPr lang="en-US" sz="2400" dirty="0" smtClean="0"/>
              <a:t>Use convenience and packaged foods </a:t>
            </a:r>
            <a:r>
              <a:rPr lang="en-US" sz="2400" b="1" dirty="0" smtClean="0"/>
              <a:t>cautiously</a:t>
            </a:r>
            <a:r>
              <a:rPr lang="en-US" sz="2400" dirty="0" smtClean="0"/>
              <a:t> and serve </a:t>
            </a:r>
            <a:r>
              <a:rPr lang="en-US" sz="2400" b="1" dirty="0" smtClean="0"/>
              <a:t>fresh</a:t>
            </a:r>
            <a:r>
              <a:rPr lang="en-US" sz="2400" dirty="0" smtClean="0"/>
              <a:t> foods as often as possible.</a:t>
            </a:r>
          </a:p>
          <a:p>
            <a:pPr marL="868680" lvl="1" indent="-457200" hangingPunct="0">
              <a:spcAft>
                <a:spcPts val="600"/>
              </a:spcAft>
              <a:buNone/>
            </a:pPr>
            <a:r>
              <a:rPr lang="en-US" sz="2400" dirty="0" smtClean="0"/>
              <a:t>        Packaged foods are high in salt, fat, sugar, preservatives, artificial colorings and flavors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44958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</a:t>
            </a:r>
            <a:endParaRPr lang="en-US" b="1" dirty="0"/>
          </a:p>
        </p:txBody>
      </p:sp>
      <p:pic>
        <p:nvPicPr>
          <p:cNvPr id="8" name="Content Placeholder 7" descr="myplate-kids-colorful-rainbow-food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981200"/>
            <a:ext cx="3736646" cy="31265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ll Users\Documents\Temp\Temporary Internet Files\Content.IE5\K02NFWB3\MCj03973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990600"/>
            <a:ext cx="1010107" cy="11854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pPr hangingPunct="0">
              <a:spcAft>
                <a:spcPts val="600"/>
              </a:spcAft>
            </a:pPr>
            <a:r>
              <a:rPr lang="en-US" sz="3200" dirty="0" smtClean="0">
                <a:solidFill>
                  <a:schemeClr val="accent3"/>
                </a:solidFill>
              </a:rPr>
              <a:t>d) </a:t>
            </a:r>
            <a:r>
              <a:rPr lang="en-US" sz="3200" dirty="0" smtClean="0"/>
              <a:t>Follow the infant self-feeding guidelines and these other tips: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hangingPunct="0">
              <a:spcAft>
                <a:spcPts val="300"/>
              </a:spcAft>
            </a:pPr>
            <a:r>
              <a:rPr lang="en-US" sz="1800" dirty="0" smtClean="0"/>
              <a:t>Use a variety of colors to make the meal visually appealing.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Include foods with different textures </a:t>
            </a:r>
            <a:r>
              <a:rPr lang="en-US" sz="1600" dirty="0" smtClean="0"/>
              <a:t>(crunchy, chewy, juicy, hard, soft…)</a:t>
            </a:r>
            <a:endParaRPr lang="en-US" sz="1800" dirty="0" smtClean="0"/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Foods with a variety of shapes add appeal.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Serve a variety of temperatures – both hot and cold foods.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Serve </a:t>
            </a:r>
            <a:r>
              <a:rPr lang="en-US" sz="1800" dirty="0"/>
              <a:t>small proportions:  give 1 TBL of food per age </a:t>
            </a:r>
            <a:r>
              <a:rPr lang="en-US" sz="1400" dirty="0"/>
              <a:t>(the size of the child’s hand</a:t>
            </a:r>
            <a:r>
              <a:rPr lang="en-US" sz="1400" dirty="0" smtClean="0"/>
              <a:t>)</a:t>
            </a:r>
            <a:endParaRPr lang="en-US" sz="1800" dirty="0" smtClean="0"/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Allow the child to help in simple food preparations and setting the table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Cut </a:t>
            </a:r>
            <a:r>
              <a:rPr lang="en-US" sz="1800" dirty="0"/>
              <a:t>food into small pieces.</a:t>
            </a:r>
          </a:p>
          <a:p>
            <a:pPr hangingPunct="0">
              <a:spcAft>
                <a:spcPts val="300"/>
              </a:spcAft>
            </a:pPr>
            <a:r>
              <a:rPr lang="en-US" sz="1800" dirty="0"/>
              <a:t>Do not force feed or show anger during mealtime</a:t>
            </a:r>
          </a:p>
          <a:p>
            <a:pPr hangingPunct="0">
              <a:spcAft>
                <a:spcPts val="300"/>
              </a:spcAft>
            </a:pPr>
            <a:r>
              <a:rPr lang="en-US" sz="1800" dirty="0"/>
              <a:t>Keep mealtime pleasant and positive</a:t>
            </a:r>
          </a:p>
          <a:p>
            <a:pPr hangingPunct="0">
              <a:spcAft>
                <a:spcPts val="300"/>
              </a:spcAft>
            </a:pPr>
            <a:r>
              <a:rPr lang="en-US" sz="1800" dirty="0"/>
              <a:t>Eat together as a family – have the toddler sit at the table with the family</a:t>
            </a:r>
          </a:p>
          <a:p>
            <a:pPr hangingPunct="0">
              <a:spcAft>
                <a:spcPts val="300"/>
              </a:spcAft>
            </a:pPr>
            <a:r>
              <a:rPr lang="en-US" sz="1800" dirty="0"/>
              <a:t>Sit with your child and talk with them as they eat</a:t>
            </a:r>
          </a:p>
          <a:p>
            <a:pPr hangingPunct="0">
              <a:spcAft>
                <a:spcPts val="300"/>
              </a:spcAft>
            </a:pPr>
            <a:r>
              <a:rPr lang="en-US" sz="1800" dirty="0"/>
              <a:t>Provide child size eating utensils and dishes, unbreakable, facilitate success</a:t>
            </a:r>
          </a:p>
          <a:p>
            <a:pPr hangingPunct="0">
              <a:spcAft>
                <a:spcPts val="300"/>
              </a:spcAft>
            </a:pPr>
            <a:r>
              <a:rPr lang="en-US" sz="1800" dirty="0"/>
              <a:t>Offer only one new food at a </a:t>
            </a:r>
            <a:r>
              <a:rPr lang="en-US" sz="1800" dirty="0" smtClean="0"/>
              <a:t>time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Low sugar and low salt foods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Never </a:t>
            </a:r>
            <a:r>
              <a:rPr lang="en-US" sz="1800" dirty="0"/>
              <a:t>use food as a punishment or a bribe.  </a:t>
            </a:r>
          </a:p>
          <a:p>
            <a:pPr hangingPunct="0">
              <a:spcAft>
                <a:spcPts val="300"/>
              </a:spcAft>
            </a:pPr>
            <a:r>
              <a:rPr lang="en-US" sz="1800" dirty="0" smtClean="0"/>
              <a:t>Remove </a:t>
            </a:r>
            <a:r>
              <a:rPr lang="en-US" sz="1800" dirty="0"/>
              <a:t>the food from the child when there is more playing than eating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295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Snack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ANIMAL CRACKERS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334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i="1" dirty="0" smtClean="0"/>
              <a:t>Five animal crackers from the grocery store,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I ate one, now I only have four.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Four animal crackers, tasty as can be,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I ate another, now I only have three.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Three animal crackers and what did I do?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I ate another, now I only have two.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Two animal crackers can be lots of fun,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I ate another, now I only have one.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One animal cracker and now I am done,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I ate that one so now I have none.</a:t>
            </a: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                 Janice </a:t>
            </a:r>
            <a:r>
              <a:rPr lang="en-US" b="1" i="1" dirty="0" err="1" smtClean="0"/>
              <a:t>Nikoghosian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a) Tell a story about your animal crackers.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b) Cookie Math</a:t>
            </a:r>
          </a:p>
          <a:p>
            <a:pPr>
              <a:buNone/>
            </a:pPr>
            <a:r>
              <a:rPr lang="en-US" b="1" dirty="0" smtClean="0"/>
              <a:t>3 animal cookies and </a:t>
            </a:r>
            <a:r>
              <a:rPr lang="en-US" b="1" u="sng" dirty="0" smtClean="0"/>
              <a:t>2  animal  cookies 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1 animal cookie  and 1 animal cookie</a:t>
            </a:r>
          </a:p>
          <a:p>
            <a:pPr>
              <a:buNone/>
            </a:pPr>
            <a:r>
              <a:rPr lang="en-US" b="1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2  animal  cookies    </a:t>
            </a:r>
            <a:r>
              <a:rPr lang="en-US" b="1" dirty="0" smtClean="0"/>
              <a:t>    </a:t>
            </a:r>
            <a:r>
              <a:rPr lang="en-US" b="1" u="sng" dirty="0" smtClean="0"/>
              <a:t>3  animal  cookies</a:t>
            </a:r>
            <a:r>
              <a:rPr lang="en-US" b="1" dirty="0" smtClean="0"/>
              <a:t>     </a:t>
            </a:r>
            <a:r>
              <a:rPr lang="en-US" b="1" u="sng" dirty="0" smtClean="0"/>
              <a:t>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c) More Math </a:t>
            </a:r>
          </a:p>
          <a:p>
            <a:r>
              <a:rPr lang="en-US" sz="2300" b="1" dirty="0" smtClean="0"/>
              <a:t>Estimate how many animal cookies you have in you container.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/>
              <a:t>Now count how many animals cookies you have.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/>
              <a:t>Sort your animal cookies by putting them into cages.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/>
              <a:t>        Circle the cage that has the most animal crackers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b="1" dirty="0" smtClean="0"/>
              <a:t>         Draw a square around the cage that has the fewest</a:t>
            </a:r>
            <a:endParaRPr lang="en-US" sz="2300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53000" y="5257800"/>
          <a:ext cx="3962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#1, </a:t>
            </a:r>
            <a:r>
              <a:rPr lang="en-US" smtClean="0"/>
              <a:t>Unit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 was  your favorite activity or hobby to do as a child? Explain the activity and why it was your favorite.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How can meal time be made more appealing for a toddler? (i.e. what are some guidelines to follow)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and Babies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Reality Baby Check-in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Children’s Book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4000" b="1" dirty="0" err="1" smtClean="0"/>
              <a:t>Shyann</a:t>
            </a:r>
            <a:endParaRPr lang="en-US" sz="4000" b="1" dirty="0" smtClean="0"/>
          </a:p>
          <a:p>
            <a:r>
              <a:rPr lang="en-US" sz="4000" b="1" dirty="0" smtClean="0"/>
              <a:t>Anita</a:t>
            </a:r>
          </a:p>
          <a:p>
            <a:r>
              <a:rPr lang="en-US" sz="4000" b="1" dirty="0" smtClean="0"/>
              <a:t>Emily P.</a:t>
            </a:r>
          </a:p>
          <a:p>
            <a:r>
              <a:rPr lang="en-US" sz="4000" b="1" dirty="0" smtClean="0"/>
              <a:t>Emily H.</a:t>
            </a:r>
          </a:p>
          <a:p>
            <a:r>
              <a:rPr lang="en-US" sz="4000" b="1" dirty="0" smtClean="0"/>
              <a:t>Angela 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Demi</a:t>
            </a:r>
            <a:r>
              <a:rPr lang="en-US" sz="4000" b="1" dirty="0" smtClean="0"/>
              <a:t> R.</a:t>
            </a:r>
          </a:p>
          <a:p>
            <a:r>
              <a:rPr lang="en-US" sz="4000" b="1" dirty="0" err="1" smtClean="0"/>
              <a:t>Kaitlyn</a:t>
            </a:r>
            <a:r>
              <a:rPr lang="en-US" sz="4000" b="1" dirty="0" smtClean="0"/>
              <a:t> C.</a:t>
            </a:r>
            <a:endParaRPr lang="en-US" sz="4000" b="1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and Babies~ 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Reality Baby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Child’s Book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/>
              <a:t>Genesis</a:t>
            </a:r>
          </a:p>
          <a:p>
            <a:r>
              <a:rPr lang="en-US" sz="4500" b="1" dirty="0" smtClean="0"/>
              <a:t>Merlyn</a:t>
            </a:r>
          </a:p>
          <a:p>
            <a:r>
              <a:rPr lang="en-US" sz="4500" b="1" dirty="0" smtClean="0"/>
              <a:t>Alex</a:t>
            </a:r>
          </a:p>
          <a:p>
            <a:r>
              <a:rPr lang="en-US" sz="4500" b="1" dirty="0" smtClean="0"/>
              <a:t>Meagan</a:t>
            </a:r>
            <a:endParaRPr lang="en-US" sz="45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/>
              <a:t>Justine </a:t>
            </a:r>
          </a:p>
          <a:p>
            <a:r>
              <a:rPr lang="en-US" sz="4500" b="1" dirty="0" smtClean="0"/>
              <a:t>Meagan</a:t>
            </a:r>
            <a:endParaRPr lang="en-US" sz="45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ngerfoo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5073429" cy="60439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Unit 1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Luck!!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2.</a:t>
            </a:r>
            <a:r>
              <a:rPr lang="en-US" dirty="0" smtClean="0"/>
              <a:t> Help children develop a good attitude about good </a:t>
            </a:r>
            <a:r>
              <a:rPr lang="en-US" b="1" dirty="0" smtClean="0"/>
              <a:t>hygiene</a:t>
            </a:r>
            <a:r>
              <a:rPr lang="en-US" dirty="0" smtClean="0"/>
              <a:t> </a:t>
            </a:r>
            <a:r>
              <a:rPr lang="en-US" sz="2400" dirty="0" smtClean="0"/>
              <a:t>(personal cleanliness) </a:t>
            </a:r>
            <a:r>
              <a:rPr lang="en-US" dirty="0" smtClean="0"/>
              <a:t>and proper skills.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Teach them to </a:t>
            </a:r>
            <a:r>
              <a:rPr lang="en-US" b="1" dirty="0" smtClean="0"/>
              <a:t>wash their hands </a:t>
            </a:r>
            <a:r>
              <a:rPr lang="en-US" dirty="0" smtClean="0"/>
              <a:t>each time the use the bathroom.    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During bath time let the toddler: Wash, rinse, and dry themselves.</a:t>
            </a:r>
          </a:p>
          <a:p>
            <a:pPr marL="1161288" lvl="2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</a:rPr>
              <a:t>Never leave a young child alone in the bath – not even for 1 minute.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Documents and Settings\All Users\Documents\Temp\Temporary Internet Files\Content.IE5\K02NFWB3\MCj04126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89834"/>
            <a:ext cx="4487501" cy="256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066800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n-US" sz="3100" dirty="0" smtClean="0"/>
              <a:t>3.  The quality of a child’s teeth is greatly influenced by their </a:t>
            </a:r>
            <a:r>
              <a:rPr lang="en-US" sz="3100" b="1" dirty="0" smtClean="0"/>
              <a:t>diet</a:t>
            </a:r>
            <a:r>
              <a:rPr lang="en-US" sz="3100" dirty="0" smtClean="0"/>
              <a:t> (what they eat).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624078" indent="-514350" hangingPunct="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 mom’s diet during pregnancy and the diet and care of the child during the first </a:t>
            </a:r>
            <a:r>
              <a:rPr lang="en-US" b="1" dirty="0" smtClean="0"/>
              <a:t>2 years </a:t>
            </a:r>
            <a:r>
              <a:rPr lang="en-US" dirty="0" smtClean="0"/>
              <a:t>will lay the foundation for good or poor teeth.</a:t>
            </a:r>
          </a:p>
          <a:p>
            <a:pPr marL="916686" lvl="1" indent="-514350" hangingPunct="0">
              <a:spcAft>
                <a:spcPts val="600"/>
              </a:spcAft>
            </a:pPr>
            <a:r>
              <a:rPr lang="en-US" dirty="0" smtClean="0"/>
              <a:t>Give a child sugar foods/candy/drinks sparingly and avoid putting a child to bed with a bottle unless it contains water.</a:t>
            </a:r>
          </a:p>
          <a:p>
            <a:pPr marL="916686" lvl="1" indent="-514350" hangingPunct="0">
              <a:spcAft>
                <a:spcPts val="600"/>
              </a:spcAft>
            </a:pPr>
            <a:r>
              <a:rPr lang="en-US" dirty="0" smtClean="0"/>
              <a:t>Help the child learn how to brush and floss their teeth.</a:t>
            </a:r>
          </a:p>
          <a:p>
            <a:pPr marL="916686" lvl="1" indent="-514350" hangingPunct="0">
              <a:spcAft>
                <a:spcPts val="600"/>
              </a:spcAft>
            </a:pPr>
            <a:r>
              <a:rPr lang="en-US" dirty="0" smtClean="0"/>
              <a:t>Help them get in the habit of brushing after they eat.</a:t>
            </a:r>
          </a:p>
          <a:p>
            <a:pPr marL="916686" lvl="1" indent="-514350" hangingPunct="0">
              <a:spcAft>
                <a:spcPts val="600"/>
              </a:spcAft>
            </a:pPr>
            <a:r>
              <a:rPr lang="en-US" dirty="0" smtClean="0"/>
              <a:t>Use a small toothbrush and a tiny amount of toothpaste.</a:t>
            </a:r>
          </a:p>
          <a:p>
            <a:pPr marL="916686" lvl="1" indent="-514350" hangingPunct="0">
              <a:spcAft>
                <a:spcPts val="600"/>
              </a:spcAft>
            </a:pPr>
            <a:r>
              <a:rPr lang="en-US" dirty="0" smtClean="0"/>
              <a:t>Begin regular dental checkups by 18 months old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n-US" sz="3600" dirty="0" smtClean="0"/>
              <a:t>4.</a:t>
            </a:r>
            <a:r>
              <a:rPr lang="en-US" dirty="0" smtClean="0"/>
              <a:t> </a:t>
            </a:r>
            <a:r>
              <a:rPr lang="en-US" sz="3100" dirty="0" smtClean="0"/>
              <a:t>Dressing skills involve large and small motor skills and patience so provide them with many opportunities to </a:t>
            </a:r>
            <a:r>
              <a:rPr lang="en-US" sz="3100" b="1" dirty="0" smtClean="0"/>
              <a:t>practice</a:t>
            </a:r>
            <a:r>
              <a:rPr lang="en-US" sz="3100" dirty="0" smtClean="0"/>
              <a:t>.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 fontScale="85000" lnSpcReduction="10000"/>
          </a:bodyPr>
          <a:lstStyle/>
          <a:p>
            <a:pPr marL="365760" lvl="3" indent="-256032" hangingPunct="0">
              <a:buClr>
                <a:schemeClr val="accent3"/>
              </a:buClr>
            </a:pPr>
            <a:r>
              <a:rPr lang="en-US" sz="4000" dirty="0" smtClean="0"/>
              <a:t>Encourage a toddler to learn how to </a:t>
            </a:r>
            <a:r>
              <a:rPr lang="en-US" sz="4000" b="1" dirty="0" smtClean="0"/>
              <a:t>dress them self</a:t>
            </a:r>
            <a:r>
              <a:rPr lang="en-US" sz="4000" dirty="0" smtClean="0"/>
              <a:t> by:</a:t>
            </a:r>
          </a:p>
          <a:p>
            <a:pPr marL="576072" lvl="4" indent="-256032" hangingPunct="0">
              <a:spcAft>
                <a:spcPts val="300"/>
              </a:spcAft>
            </a:pPr>
            <a:r>
              <a:rPr lang="en-US" sz="3600" dirty="0" smtClean="0"/>
              <a:t>Providing </a:t>
            </a:r>
            <a:r>
              <a:rPr lang="en-US" sz="3600" dirty="0"/>
              <a:t>clothes that facilitate </a:t>
            </a:r>
            <a:r>
              <a:rPr lang="en-US" sz="3600" dirty="0" smtClean="0"/>
              <a:t>self-dressing</a:t>
            </a:r>
          </a:p>
          <a:p>
            <a:pPr marL="795528" lvl="5" indent="-256032" hangingPunct="0">
              <a:spcAft>
                <a:spcPts val="300"/>
              </a:spcAft>
            </a:pPr>
            <a:r>
              <a:rPr lang="en-US" sz="2300" dirty="0" smtClean="0">
                <a:solidFill>
                  <a:schemeClr val="accent2"/>
                </a:solidFill>
              </a:rPr>
              <a:t>(</a:t>
            </a:r>
            <a:r>
              <a:rPr lang="en-US" sz="2300" dirty="0">
                <a:solidFill>
                  <a:schemeClr val="accent2"/>
                </a:solidFill>
              </a:rPr>
              <a:t>tags, </a:t>
            </a:r>
            <a:r>
              <a:rPr lang="en-US" sz="2300" dirty="0" smtClean="0">
                <a:solidFill>
                  <a:schemeClr val="accent2"/>
                </a:solidFill>
              </a:rPr>
              <a:t>pictures</a:t>
            </a:r>
            <a:r>
              <a:rPr lang="en-US" sz="2300" dirty="0">
                <a:solidFill>
                  <a:schemeClr val="accent2"/>
                </a:solidFill>
              </a:rPr>
              <a:t>, easy </a:t>
            </a:r>
            <a:r>
              <a:rPr lang="en-US" sz="2300" dirty="0" smtClean="0">
                <a:solidFill>
                  <a:schemeClr val="accent2"/>
                </a:solidFill>
              </a:rPr>
              <a:t>to put </a:t>
            </a:r>
            <a:r>
              <a:rPr lang="en-US" sz="2300" dirty="0">
                <a:solidFill>
                  <a:schemeClr val="accent2"/>
                </a:solidFill>
              </a:rPr>
              <a:t>on and take </a:t>
            </a:r>
            <a:r>
              <a:rPr lang="en-US" sz="2300" dirty="0" smtClean="0">
                <a:solidFill>
                  <a:schemeClr val="accent2"/>
                </a:solidFill>
              </a:rPr>
              <a:t>off)</a:t>
            </a:r>
            <a:endParaRPr lang="en-US" sz="2600" dirty="0" smtClean="0">
              <a:solidFill>
                <a:schemeClr val="accent2"/>
              </a:solidFill>
            </a:endParaRPr>
          </a:p>
          <a:p>
            <a:pPr marL="576072" lvl="4" indent="-256032" hangingPunct="0">
              <a:spcAft>
                <a:spcPts val="300"/>
              </a:spcAft>
            </a:pPr>
            <a:r>
              <a:rPr lang="en-US" sz="3600" dirty="0" smtClean="0"/>
              <a:t>Being </a:t>
            </a:r>
            <a:r>
              <a:rPr lang="en-US" sz="3600" dirty="0"/>
              <a:t>patient with </a:t>
            </a:r>
            <a:r>
              <a:rPr lang="en-US" sz="3600" dirty="0" smtClean="0"/>
              <a:t>them</a:t>
            </a:r>
            <a:r>
              <a:rPr lang="en-US" sz="3600" dirty="0"/>
              <a:t>, </a:t>
            </a:r>
            <a:endParaRPr lang="en-US" sz="3600" dirty="0" smtClean="0"/>
          </a:p>
          <a:p>
            <a:pPr marL="576072" lvl="4" indent="-256032" hangingPunct="0">
              <a:spcAft>
                <a:spcPts val="300"/>
              </a:spcAft>
            </a:pPr>
            <a:r>
              <a:rPr lang="en-US" sz="3600" dirty="0" smtClean="0"/>
              <a:t>Allowing them to choose </a:t>
            </a:r>
            <a:r>
              <a:rPr lang="en-US" sz="3600" dirty="0"/>
              <a:t>their own clothes</a:t>
            </a:r>
            <a:r>
              <a:rPr lang="en-US" sz="3600" dirty="0" smtClean="0"/>
              <a:t>.</a:t>
            </a:r>
          </a:p>
          <a:p>
            <a:pPr marL="576072" lvl="4" indent="-256032" hangingPunct="0">
              <a:spcAft>
                <a:spcPts val="300"/>
              </a:spcAft>
            </a:pPr>
            <a:r>
              <a:rPr lang="en-US" sz="3600" dirty="0" smtClean="0"/>
              <a:t>Allowing them to dress themselves (even if it is on backwards)</a:t>
            </a:r>
            <a:endParaRPr lang="en-US" dirty="0"/>
          </a:p>
          <a:p>
            <a:pPr hangingPunct="0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676400"/>
            <a:ext cx="12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examples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toddler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"/>
            <a:ext cx="4876800" cy="6045324"/>
          </a:xfrm>
          <a:prstGeom prst="rect">
            <a:avLst/>
          </a:prstGeom>
        </p:spPr>
      </p:pic>
      <p:pic>
        <p:nvPicPr>
          <p:cNvPr id="11" name="Content Placeholder 3" descr="closures.jpg"/>
          <p:cNvPicPr>
            <a:picLocks noChangeAspect="1"/>
          </p:cNvPicPr>
          <p:nvPr/>
        </p:nvPicPr>
        <p:blipFill>
          <a:blip r:embed="rId4" cstate="print"/>
          <a:srcRect l="2356" t="1812" r="11779" b="23551"/>
          <a:stretch>
            <a:fillRect/>
          </a:stretch>
        </p:blipFill>
        <p:spPr>
          <a:xfrm>
            <a:off x="5715000" y="1828800"/>
            <a:ext cx="3210468" cy="36287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When </a:t>
            </a:r>
            <a:r>
              <a:rPr lang="en-US" b="1" dirty="0" smtClean="0"/>
              <a:t>choosing clothes</a:t>
            </a:r>
            <a:r>
              <a:rPr lang="en-US" dirty="0" smtClean="0"/>
              <a:t> for a toddler, explain and give examples of these 5 areas: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9424"/>
            <a:ext cx="8458200" cy="4325112"/>
          </a:xfrm>
        </p:spPr>
        <p:txBody>
          <a:bodyPr>
            <a:normAutofit fontScale="92500" lnSpcReduction="20000"/>
          </a:bodyPr>
          <a:lstStyle/>
          <a:p>
            <a:pPr lvl="1" hangingPunct="0">
              <a:buNone/>
            </a:pPr>
            <a:r>
              <a:rPr lang="en-US" dirty="0" smtClean="0"/>
              <a:t>A.  </a:t>
            </a:r>
            <a:r>
              <a:rPr lang="en-US" b="1" dirty="0" smtClean="0"/>
              <a:t>Comfort</a:t>
            </a:r>
            <a:r>
              <a:rPr lang="en-US" dirty="0" smtClean="0"/>
              <a:t>: </a:t>
            </a:r>
          </a:p>
          <a:p>
            <a:pPr lvl="2" hangingPunct="0"/>
            <a:r>
              <a:rPr lang="en-US" dirty="0" smtClean="0"/>
              <a:t>freedom to move, not scratchy or stiff……</a:t>
            </a:r>
          </a:p>
          <a:p>
            <a:pPr lvl="1" hangingPunct="0">
              <a:buNone/>
            </a:pPr>
            <a:r>
              <a:rPr lang="en-US" dirty="0" smtClean="0"/>
              <a:t>B.  </a:t>
            </a:r>
            <a:r>
              <a:rPr lang="en-US" b="1" dirty="0" smtClean="0"/>
              <a:t>Allowance for Growth</a:t>
            </a:r>
            <a:r>
              <a:rPr lang="en-US" dirty="0" smtClean="0"/>
              <a:t>: </a:t>
            </a:r>
          </a:p>
          <a:p>
            <a:pPr lvl="2" hangingPunct="0"/>
            <a:r>
              <a:rPr lang="en-US" dirty="0" smtClean="0"/>
              <a:t>waistbands (elastic and one-piece), overalls, lager sizes, stretch fabric, 2 piece	</a:t>
            </a:r>
          </a:p>
          <a:p>
            <a:pPr lvl="1" hangingPunct="0">
              <a:buNone/>
            </a:pPr>
            <a:r>
              <a:rPr lang="en-US" dirty="0" smtClean="0"/>
              <a:t>C.  </a:t>
            </a:r>
            <a:r>
              <a:rPr lang="en-US" b="1" dirty="0" smtClean="0"/>
              <a:t>Durability</a:t>
            </a:r>
            <a:r>
              <a:rPr lang="en-US" dirty="0" smtClean="0"/>
              <a:t>:  </a:t>
            </a:r>
          </a:p>
          <a:p>
            <a:pPr lvl="2" hangingPunct="0"/>
            <a:r>
              <a:rPr lang="en-US" dirty="0" smtClean="0"/>
              <a:t>toddlers play hard and get very dirty so: strong fabric, well-made, washable…… </a:t>
            </a:r>
          </a:p>
          <a:p>
            <a:pPr lvl="1" hangingPunct="0">
              <a:buNone/>
            </a:pPr>
            <a:r>
              <a:rPr lang="en-US" dirty="0" smtClean="0"/>
              <a:t>D.  </a:t>
            </a:r>
            <a:r>
              <a:rPr lang="en-US" b="1" dirty="0" smtClean="0"/>
              <a:t>Economical</a:t>
            </a:r>
            <a:r>
              <a:rPr lang="en-US" dirty="0" smtClean="0"/>
              <a:t>:  </a:t>
            </a:r>
          </a:p>
          <a:p>
            <a:pPr lvl="2" hangingPunct="0"/>
            <a:r>
              <a:rPr lang="en-US" dirty="0" smtClean="0"/>
              <a:t>clothes are expensive and you will buy a lot of them</a:t>
            </a:r>
          </a:p>
          <a:p>
            <a:pPr lvl="1" hangingPunct="0">
              <a:buNone/>
            </a:pPr>
            <a:r>
              <a:rPr lang="en-US" dirty="0" smtClean="0"/>
              <a:t>E.  </a:t>
            </a:r>
            <a:r>
              <a:rPr lang="en-US" b="1" dirty="0" smtClean="0"/>
              <a:t>Self-help Features</a:t>
            </a:r>
            <a:r>
              <a:rPr lang="en-US" dirty="0" smtClean="0"/>
              <a:t>: </a:t>
            </a:r>
          </a:p>
          <a:p>
            <a:pPr lvl="2" hangingPunct="0"/>
            <a:r>
              <a:rPr lang="en-US" dirty="0" smtClean="0"/>
              <a:t>tags, pictures, closures (zippers, Velcro, drawstrings…), color of child’s choice…….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5.  Toddlers begin </a:t>
            </a:r>
            <a:r>
              <a:rPr lang="en-US" sz="3600" b="1" i="1" u="sng" dirty="0" smtClean="0"/>
              <a:t>TOILET TRAINING </a:t>
            </a:r>
            <a:r>
              <a:rPr lang="en-US" sz="3600" b="1" dirty="0" smtClean="0"/>
              <a:t>when they are physically and emotionally ready, NOT by a certain age.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229600" cy="4144963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dirty="0" smtClean="0"/>
              <a:t>Be </a:t>
            </a:r>
            <a:r>
              <a:rPr lang="en-US" dirty="0"/>
              <a:t>calm, encouraging, </a:t>
            </a:r>
            <a:r>
              <a:rPr lang="en-US" dirty="0" smtClean="0"/>
              <a:t>give </a:t>
            </a:r>
            <a:r>
              <a:rPr lang="en-US" dirty="0"/>
              <a:t>praise, and having </a:t>
            </a:r>
            <a:r>
              <a:rPr lang="en-US" dirty="0" smtClean="0"/>
              <a:t>a </a:t>
            </a:r>
            <a:r>
              <a:rPr lang="en-US" dirty="0"/>
              <a:t>matter-of-fact attitude </a:t>
            </a:r>
            <a:r>
              <a:rPr lang="en-US" dirty="0" smtClean="0"/>
              <a:t>will make </a:t>
            </a:r>
            <a:r>
              <a:rPr lang="en-US" dirty="0"/>
              <a:t>this </a:t>
            </a:r>
            <a:r>
              <a:rPr lang="en-US" dirty="0" smtClean="0"/>
              <a:t>easier.</a:t>
            </a:r>
          </a:p>
          <a:p>
            <a:pPr lvl="1" hangingPunct="0"/>
            <a:r>
              <a:rPr lang="en-US" dirty="0" smtClean="0"/>
              <a:t>When </a:t>
            </a:r>
            <a:r>
              <a:rPr lang="en-US" b="1" dirty="0"/>
              <a:t>accidents</a:t>
            </a:r>
            <a:r>
              <a:rPr lang="en-US" dirty="0"/>
              <a:t> occur, be calm, encouraging, giving praise, and having a matter-of-fact attitude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 smtClean="0"/>
              <a:t>If </a:t>
            </a:r>
            <a:r>
              <a:rPr lang="en-US" dirty="0"/>
              <a:t>the child gets </a:t>
            </a:r>
            <a:r>
              <a:rPr lang="en-US" b="1" dirty="0"/>
              <a:t>frustrated</a:t>
            </a:r>
            <a:r>
              <a:rPr lang="en-US" dirty="0"/>
              <a:t> and resists trying, stop and try again in a couple of  weeks.</a:t>
            </a:r>
          </a:p>
          <a:p>
            <a:pPr hangingPunct="0">
              <a:buNone/>
            </a:pPr>
            <a:r>
              <a:rPr lang="en-US" dirty="0"/>
              <a:t>	</a:t>
            </a:r>
          </a:p>
          <a:p>
            <a:pPr hangingPunct="0"/>
            <a:r>
              <a:rPr lang="en-US" b="1" dirty="0" smtClean="0"/>
              <a:t>Night </a:t>
            </a:r>
            <a:r>
              <a:rPr lang="en-US" b="1" dirty="0"/>
              <a:t>time </a:t>
            </a:r>
            <a:r>
              <a:rPr lang="en-US" dirty="0"/>
              <a:t>training should be attacked </a:t>
            </a:r>
            <a:r>
              <a:rPr lang="en-US" dirty="0" smtClean="0"/>
              <a:t>once </a:t>
            </a:r>
          </a:p>
          <a:p>
            <a:pPr hangingPunct="0">
              <a:buNone/>
            </a:pPr>
            <a:r>
              <a:rPr lang="en-US" dirty="0" smtClean="0"/>
              <a:t>  they </a:t>
            </a:r>
            <a:r>
              <a:rPr lang="en-US" dirty="0"/>
              <a:t>have </a:t>
            </a:r>
            <a:r>
              <a:rPr lang="en-US" dirty="0" smtClean="0"/>
              <a:t>day time training under control.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Documents and Settings\All Users\Documents\Temp\Temporary Internet Files\Content.IE5\K02NFWB3\MPj042250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648200"/>
            <a:ext cx="121801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25112"/>
          </a:xfrm>
        </p:spPr>
        <p:txBody>
          <a:bodyPr/>
          <a:lstStyle/>
          <a:p>
            <a:r>
              <a:rPr lang="en-US" dirty="0" smtClean="0"/>
              <a:t>6.  Because a toddler is more mobile and naturally curious, a caregiver must always think about the child’s </a:t>
            </a:r>
            <a:r>
              <a:rPr lang="en-US" b="1" i="1" u="sng" dirty="0" smtClean="0"/>
              <a:t>SAFETY</a:t>
            </a:r>
            <a:r>
              <a:rPr lang="en-US" i="1" u="sng" dirty="0" smtClean="0"/>
              <a:t> </a:t>
            </a:r>
            <a:r>
              <a:rPr lang="en-US" dirty="0" smtClean="0"/>
              <a:t> by setting up an environment where they can play and explore.</a:t>
            </a:r>
          </a:p>
          <a:p>
            <a:endParaRPr lang="en-US" dirty="0"/>
          </a:p>
        </p:txBody>
      </p:sp>
      <p:pic>
        <p:nvPicPr>
          <p:cNvPr id="21506" name="Picture 2" descr="C:\Documents and Settings\All Users\Documents\Temp\Temporary Internet Files\Content.IE5\2NQV2TTD\MPj043924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13200"/>
            <a:ext cx="4267200" cy="2844800"/>
          </a:xfrm>
          <a:prstGeom prst="rect">
            <a:avLst/>
          </a:prstGeom>
          <a:noFill/>
        </p:spPr>
      </p:pic>
      <p:pic>
        <p:nvPicPr>
          <p:cNvPr id="21508" name="Picture 4" descr="C:\Documents and Settings\All Users\Documents\Temp\Temporary Internet Files\Content.IE5\2NQV2TTD\MPj042280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2514600" cy="2514600"/>
          </a:xfrm>
          <a:prstGeom prst="rect">
            <a:avLst/>
          </a:prstGeom>
          <a:noFill/>
        </p:spPr>
      </p:pic>
      <p:pic>
        <p:nvPicPr>
          <p:cNvPr id="21509" name="Picture 5" descr="C:\Documents and Settings\All Users\Documents\Temp\Temporary Internet Files\Content.IE5\K02NFWB3\MPj042276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386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25112"/>
          </a:xfrm>
        </p:spPr>
        <p:txBody>
          <a:bodyPr/>
          <a:lstStyle/>
          <a:p>
            <a:r>
              <a:rPr lang="en-US" dirty="0" smtClean="0"/>
              <a:t>7.  Toddlers want to be </a:t>
            </a:r>
            <a:r>
              <a:rPr lang="en-US" b="1" u="sng" dirty="0" smtClean="0"/>
              <a:t>INDEPENDENT</a:t>
            </a:r>
            <a:r>
              <a:rPr lang="en-US" u="sng" dirty="0" smtClean="0"/>
              <a:t> </a:t>
            </a:r>
            <a:r>
              <a:rPr lang="en-US" dirty="0" smtClean="0"/>
              <a:t>so encouraging and providing self-help skills is very important.</a:t>
            </a:r>
          </a:p>
          <a:p>
            <a:endParaRPr lang="en-US" dirty="0"/>
          </a:p>
        </p:txBody>
      </p:sp>
      <p:pic>
        <p:nvPicPr>
          <p:cNvPr id="20482" name="Picture 2" descr="C:\Documents and Settings\All Users\Documents\Temp\Temporary Internet Files\Content.IE5\K02NFWB3\MCPE0007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1763878" cy="1886407"/>
          </a:xfrm>
          <a:prstGeom prst="rect">
            <a:avLst/>
          </a:prstGeom>
          <a:noFill/>
        </p:spPr>
      </p:pic>
      <p:pic>
        <p:nvPicPr>
          <p:cNvPr id="20483" name="Picture 3" descr="C:\Documents and Settings\All Users\Documents\Temp\Temporary Internet Files\Content.IE5\50YT5M8P\MCPE0007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667000"/>
            <a:ext cx="1661465" cy="1932127"/>
          </a:xfrm>
          <a:prstGeom prst="rect">
            <a:avLst/>
          </a:prstGeom>
          <a:noFill/>
        </p:spPr>
      </p:pic>
      <p:pic>
        <p:nvPicPr>
          <p:cNvPr id="20484" name="Picture 4" descr="C:\Documents and Settings\All Users\Documents\Temp\Temporary Internet Files\Content.IE5\O099I51E\MCPE00074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19400"/>
            <a:ext cx="1817827" cy="151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DAPLA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 Filter Butterflies</a:t>
            </a:r>
          </a:p>
          <a:p>
            <a:endParaRPr lang="en-US" dirty="0"/>
          </a:p>
          <a:p>
            <a:r>
              <a:rPr lang="en-US" dirty="0" smtClean="0"/>
              <a:t>What does DAPLA mean?</a:t>
            </a:r>
          </a:p>
          <a:p>
            <a:endParaRPr lang="en-US" dirty="0"/>
          </a:p>
          <a:p>
            <a:r>
              <a:rPr lang="en-US" dirty="0" smtClean="0"/>
              <a:t>Developmentally Appropriate  Learning Activity</a:t>
            </a:r>
          </a:p>
          <a:p>
            <a:r>
              <a:rPr lang="en-US" dirty="0" smtClean="0"/>
              <a:t>Things children do to help learn</a:t>
            </a:r>
          </a:p>
          <a:p>
            <a:r>
              <a:rPr lang="en-US" dirty="0" smtClean="0"/>
              <a:t>Not overwhelming to them, fun, exciting.</a:t>
            </a:r>
          </a:p>
          <a:p>
            <a:r>
              <a:rPr lang="en-US" dirty="0" smtClean="0"/>
              <a:t>Teaches many skills~ colors, motor skills, math, rhyming etc. depending on the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DO LAB = Developmentally and Age Appropriate Learning Activity</a:t>
            </a:r>
          </a:p>
          <a:p>
            <a:pPr lvl="1"/>
            <a:r>
              <a:rPr lang="en-US" dirty="0" smtClean="0"/>
              <a:t>Fill out the section in the study guide.</a:t>
            </a:r>
          </a:p>
          <a:p>
            <a:r>
              <a:rPr lang="en-US" dirty="0" smtClean="0"/>
              <a:t>2 other lab choices </a:t>
            </a:r>
          </a:p>
          <a:p>
            <a:pPr lvl="1"/>
            <a:r>
              <a:rPr lang="en-US" dirty="0" smtClean="0"/>
              <a:t>Fill out a lab analysis on each lab.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Unit 1 Test </a:t>
            </a:r>
          </a:p>
          <a:p>
            <a:pPr lvl="1"/>
            <a:r>
              <a:rPr lang="en-US" dirty="0" smtClean="0"/>
              <a:t>15 minutes</a:t>
            </a:r>
          </a:p>
          <a:p>
            <a:pPr lvl="1"/>
            <a:r>
              <a:rPr lang="en-US" dirty="0" smtClean="0"/>
              <a:t>Go through and correct each answer you have incorrect.</a:t>
            </a:r>
          </a:p>
          <a:p>
            <a:pPr lvl="1"/>
            <a:r>
              <a:rPr lang="en-US" dirty="0" smtClean="0"/>
              <a:t>Be sure to write the question and a sentence answering the question!</a:t>
            </a:r>
          </a:p>
          <a:p>
            <a:pPr lvl="1"/>
            <a:r>
              <a:rPr lang="en-US" dirty="0" smtClean="0"/>
              <a:t>I will also play the Reality Baby Video if you need to do a Readiness Quiz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 Development:</a:t>
            </a:r>
            <a:br>
              <a:rPr lang="en-US" dirty="0" smtClean="0"/>
            </a:br>
            <a:r>
              <a:rPr lang="en-US" dirty="0" smtClean="0"/>
              <a:t>Unit 2</a:t>
            </a:r>
            <a:br>
              <a:rPr lang="en-US" dirty="0" smtClean="0"/>
            </a:br>
            <a:r>
              <a:rPr lang="en-US" dirty="0" smtClean="0"/>
              <a:t>Toddler and Preschool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Toddler Physical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37" y="26670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TODDLER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25112"/>
          </a:xfrm>
        </p:spPr>
        <p:txBody>
          <a:bodyPr>
            <a:normAutofit/>
          </a:bodyPr>
          <a:lstStyle/>
          <a:p>
            <a:r>
              <a:rPr lang="en-US" b="1" dirty="0" smtClean="0"/>
              <a:t>a) Refers to the name of the stage             when a 1-2 year old discovers                    the new ability of walking.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first steps</a:t>
            </a:r>
            <a:r>
              <a:rPr lang="en-US" dirty="0" smtClean="0"/>
              <a:t> are wobbly, with toes pointed outwards, feet apart, and arms held out for balance.  </a:t>
            </a:r>
          </a:p>
          <a:p>
            <a:pPr lvl="2"/>
            <a:r>
              <a:rPr lang="en-US" dirty="0" smtClean="0"/>
              <a:t>With practice, the child improves steadiness, balance, and body control but will still walk or run with feet further apart.</a:t>
            </a: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Documents and Settings\All Users\Documents\Temp\Temporary Internet Files\Content.IE5\O099I51E\MCj033836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2067406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200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(beam)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l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2596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hangingPunct="0"/>
            <a:r>
              <a:rPr lang="en-US" sz="3200" dirty="0" smtClean="0"/>
              <a:t>b) Spend time each day in </a:t>
            </a:r>
            <a:r>
              <a:rPr lang="en-US" sz="3200" b="1" dirty="0" smtClean="0"/>
              <a:t>active play </a:t>
            </a:r>
            <a:r>
              <a:rPr lang="en-US" sz="3200" dirty="0" smtClean="0"/>
              <a:t>to exercise muscles, practice walking, and use up stored energy.               </a:t>
            </a:r>
            <a:br>
              <a:rPr lang="en-US" sz="3200" dirty="0" smtClean="0"/>
            </a:b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3374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Toys/activities that promote walking:</a:t>
            </a:r>
          </a:p>
          <a:p>
            <a:pPr lvl="1"/>
            <a:r>
              <a:rPr lang="en-US" dirty="0" smtClean="0"/>
              <a:t>push walking toys</a:t>
            </a:r>
          </a:p>
          <a:p>
            <a:pPr lvl="1"/>
            <a:r>
              <a:rPr lang="en-US" dirty="0" smtClean="0"/>
              <a:t>pull walking toys</a:t>
            </a:r>
          </a:p>
          <a:p>
            <a:pPr lvl="1"/>
            <a:r>
              <a:rPr lang="en-US" dirty="0" smtClean="0"/>
              <a:t>riding toys</a:t>
            </a:r>
          </a:p>
          <a:p>
            <a:pPr lvl="1"/>
            <a:r>
              <a:rPr lang="en-US" dirty="0" smtClean="0"/>
              <a:t>walking games</a:t>
            </a:r>
          </a:p>
          <a:p>
            <a:pPr lvl="2"/>
            <a:r>
              <a:rPr lang="en-US" dirty="0" smtClean="0"/>
              <a:t>Battle the balloon </a:t>
            </a:r>
            <a:r>
              <a:rPr lang="en-US" sz="1700" dirty="0" smtClean="0"/>
              <a:t>(keep a balloon floating in the air)</a:t>
            </a:r>
            <a:endParaRPr lang="en-US" dirty="0" smtClean="0"/>
          </a:p>
          <a:p>
            <a:pPr lvl="2"/>
            <a:r>
              <a:rPr lang="en-US" dirty="0" smtClean="0"/>
              <a:t>Dancing </a:t>
            </a:r>
          </a:p>
          <a:p>
            <a:pPr lvl="2"/>
            <a:r>
              <a:rPr lang="en-US" dirty="0" smtClean="0"/>
              <a:t>Obstacle course</a:t>
            </a:r>
          </a:p>
          <a:p>
            <a:pPr lvl="2"/>
            <a:r>
              <a:rPr lang="en-US" dirty="0" smtClean="0"/>
              <a:t>Roll the dice game </a:t>
            </a:r>
          </a:p>
          <a:p>
            <a:pPr lvl="3"/>
            <a:r>
              <a:rPr lang="en-US" sz="1200" dirty="0" smtClean="0"/>
              <a:t>(each # on the dice stands for an activity. Roll the dice to see what to do</a:t>
            </a:r>
          </a:p>
          <a:p>
            <a:pPr lvl="3">
              <a:buNone/>
            </a:pPr>
            <a:r>
              <a:rPr lang="en-US" sz="1200" dirty="0" smtClean="0"/>
              <a:t> – run, jump, hop, crawl… - Roll a second time to see how many times to do it.)</a:t>
            </a:r>
          </a:p>
          <a:p>
            <a:pPr lvl="2"/>
            <a:endParaRPr lang="en-US" dirty="0"/>
          </a:p>
        </p:txBody>
      </p:sp>
      <p:pic>
        <p:nvPicPr>
          <p:cNvPr id="2050" name="Picture 2" descr="C:\Documents and Settings\All Users\Documents\Temp\Temporary Internet Files\Content.IE5\2NQV2TTD\MCj033848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281293" cy="3300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Shoes for a toddler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should facilitate walking by having:</a:t>
            </a:r>
          </a:p>
          <a:p>
            <a:pPr lvl="1" hangingPunct="0"/>
            <a:r>
              <a:rPr lang="en-US" dirty="0" smtClean="0"/>
              <a:t> a flexible sole, </a:t>
            </a:r>
          </a:p>
          <a:p>
            <a:pPr lvl="1" hangingPunct="0"/>
            <a:r>
              <a:rPr lang="en-US" dirty="0" smtClean="0"/>
              <a:t>non-skid bottoms, </a:t>
            </a:r>
          </a:p>
          <a:p>
            <a:pPr lvl="1" hangingPunct="0"/>
            <a:r>
              <a:rPr lang="en-US" dirty="0" smtClean="0"/>
              <a:t>be comfortable  </a:t>
            </a:r>
          </a:p>
          <a:p>
            <a:pPr hangingPunct="0"/>
            <a:r>
              <a:rPr lang="en-US" dirty="0" smtClean="0"/>
              <a:t>Have your child with you and do the standing pinkie test.</a:t>
            </a:r>
          </a:p>
          <a:p>
            <a:pPr hangingPunct="0"/>
            <a:r>
              <a:rPr lang="en-US" dirty="0" smtClean="0"/>
              <a:t>Look at the cost of the shoe and the material of the shoe.</a:t>
            </a:r>
          </a:p>
          <a:p>
            <a:endParaRPr lang="en-US" dirty="0"/>
          </a:p>
        </p:txBody>
      </p:sp>
      <p:pic>
        <p:nvPicPr>
          <p:cNvPr id="4098" name="Picture 2" descr="C:\Documents and Settings\All Users\Documents\Temp\Temporary Internet Files\Content.IE5\50YT5M8P\MCj044004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85800"/>
            <a:ext cx="1447800" cy="1317096"/>
          </a:xfrm>
          <a:prstGeom prst="rect">
            <a:avLst/>
          </a:prstGeom>
          <a:noFill/>
        </p:spPr>
      </p:pic>
      <p:pic>
        <p:nvPicPr>
          <p:cNvPr id="4099" name="Picture 3" descr="C:\Documents and Settings\All Users\Documents\Temp\Temporary Internet Files\Content.IE5\O099I51E\MCj044004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09800"/>
            <a:ext cx="2159000" cy="1235075"/>
          </a:xfrm>
          <a:prstGeom prst="rect">
            <a:avLst/>
          </a:prstGeom>
          <a:noFill/>
        </p:spPr>
      </p:pic>
      <p:pic>
        <p:nvPicPr>
          <p:cNvPr id="4100" name="Picture 4" descr="C:\Documents and Settings\All Users\Documents\Temp\Temporary Internet Files\Content.IE5\2NQV2TTD\MCj044004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638800"/>
            <a:ext cx="1838325" cy="876300"/>
          </a:xfrm>
          <a:prstGeom prst="rect">
            <a:avLst/>
          </a:prstGeom>
          <a:noFill/>
        </p:spPr>
      </p:pic>
      <p:pic>
        <p:nvPicPr>
          <p:cNvPr id="4101" name="Picture 5" descr="C:\Documents and Settings\All Users\Documents\Temp\Temporary Internet Files\Content.IE5\K02NFWB3\MCj044005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562600"/>
            <a:ext cx="1841500" cy="1136650"/>
          </a:xfrm>
          <a:prstGeom prst="rect">
            <a:avLst/>
          </a:prstGeom>
          <a:noFill/>
        </p:spPr>
      </p:pic>
      <p:pic>
        <p:nvPicPr>
          <p:cNvPr id="4102" name="Picture 6" descr="C:\Documents and Settings\All Users\Documents\Temp\Temporary Internet Files\Content.IE5\50YT5M8P\MCj044005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791200"/>
            <a:ext cx="1352550" cy="775293"/>
          </a:xfrm>
          <a:prstGeom prst="rect">
            <a:avLst/>
          </a:prstGeom>
          <a:noFill/>
        </p:spPr>
      </p:pic>
      <p:pic>
        <p:nvPicPr>
          <p:cNvPr id="4103" name="Picture 7" descr="C:\Documents and Settings\All Users\Documents\Temp\Temporary Internet Files\Content.IE5\O099I51E\MCj0440054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066800"/>
            <a:ext cx="1317625" cy="93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1950</TotalTime>
  <Words>1817</Words>
  <Application>Microsoft Office PowerPoint</Application>
  <PresentationFormat>On-screen Show (4:3)</PresentationFormat>
  <Paragraphs>290</Paragraphs>
  <Slides>39</Slides>
  <Notes>37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Urban</vt:lpstr>
      <vt:lpstr>Bell Work</vt:lpstr>
      <vt:lpstr>Children’s Book~ Bring Tuesday</vt:lpstr>
      <vt:lpstr>Take Unit 1 Test</vt:lpstr>
      <vt:lpstr>Fix Tests</vt:lpstr>
      <vt:lpstr>Child Development: Unit 2 Toddler and Preschool</vt:lpstr>
      <vt:lpstr>1. TODDLER</vt:lpstr>
      <vt:lpstr>PowerPoint Presentation</vt:lpstr>
      <vt:lpstr>b) Spend time each day in active play to exercise muscles, practice walking, and use up stored energy.                 </vt:lpstr>
      <vt:lpstr>c) Shoes for a toddler :</vt:lpstr>
      <vt:lpstr>2.  Physical growth of a toddler  slows down in this period of development. </vt:lpstr>
      <vt:lpstr>PowerPoint Presentation</vt:lpstr>
      <vt:lpstr>PowerPoint Presentation</vt:lpstr>
      <vt:lpstr>PowerPoint Presentation</vt:lpstr>
      <vt:lpstr>Average Motor Skills</vt:lpstr>
      <vt:lpstr>PowerPoint Presentation</vt:lpstr>
      <vt:lpstr>PowerPoint Presentation</vt:lpstr>
      <vt:lpstr>PowerPoint Presentation</vt:lpstr>
      <vt:lpstr>PowerPoint Presentation</vt:lpstr>
      <vt:lpstr>d) A toddler takes on the stairs </vt:lpstr>
      <vt:lpstr>PowerPoint Presentation</vt:lpstr>
      <vt:lpstr>1.  self-feeding depends on and helps improve their small motor skills. </vt:lpstr>
      <vt:lpstr>PowerPoint Presentation</vt:lpstr>
      <vt:lpstr>d) Follow the infant self-feeding guidelines and these other tips: </vt:lpstr>
      <vt:lpstr>ANIMAL CRACKERS </vt:lpstr>
      <vt:lpstr>Reflection #1, Unit 2</vt:lpstr>
      <vt:lpstr>Bell Work</vt:lpstr>
      <vt:lpstr>Books and Babies</vt:lpstr>
      <vt:lpstr>Books and Babies~ Tuesday</vt:lpstr>
      <vt:lpstr>PowerPoint Presentation</vt:lpstr>
      <vt:lpstr>PowerPoint Presentation</vt:lpstr>
      <vt:lpstr>3.  The quality of a child’s teeth is greatly influenced by their diet (what they eat).   </vt:lpstr>
      <vt:lpstr>4. Dressing skills involve large and small motor skills and patience so provide them with many opportunities to practice.  </vt:lpstr>
      <vt:lpstr>PowerPoint Presentation</vt:lpstr>
      <vt:lpstr>5. When choosing clothes for a toddler, explain and give examples of these 5 areas:</vt:lpstr>
      <vt:lpstr>5.  Toddlers begin TOILET TRAINING when they are physically and emotionally ready, NOT by a certain age. </vt:lpstr>
      <vt:lpstr>PowerPoint Presentation</vt:lpstr>
      <vt:lpstr>PowerPoint Presentation</vt:lpstr>
      <vt:lpstr>DAPLA Activity</vt:lpstr>
      <vt:lpstr>TODDLER LABS</vt:lpstr>
    </vt:vector>
  </TitlesOfParts>
  <Company>Davis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Development: Unit 5 Toddler and Preschool</dc:title>
  <dc:creator>TESTING</dc:creator>
  <cp:lastModifiedBy>Marcee Christensen</cp:lastModifiedBy>
  <cp:revision>154</cp:revision>
  <dcterms:created xsi:type="dcterms:W3CDTF">2009-04-14T21:18:56Z</dcterms:created>
  <dcterms:modified xsi:type="dcterms:W3CDTF">2012-02-01T21:36:19Z</dcterms:modified>
</cp:coreProperties>
</file>